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4"/>
  </p:sldMasterIdLst>
  <p:notesMasterIdLst>
    <p:notesMasterId r:id="rId22"/>
  </p:notesMasterIdLst>
  <p:sldIdLst>
    <p:sldId id="256" r:id="rId5"/>
    <p:sldId id="257" r:id="rId6"/>
    <p:sldId id="258" r:id="rId7"/>
    <p:sldId id="279" r:id="rId8"/>
    <p:sldId id="280" r:id="rId9"/>
    <p:sldId id="282" r:id="rId10"/>
    <p:sldId id="283" r:id="rId11"/>
    <p:sldId id="278" r:id="rId12"/>
    <p:sldId id="294" r:id="rId13"/>
    <p:sldId id="293" r:id="rId14"/>
    <p:sldId id="287" r:id="rId15"/>
    <p:sldId id="286" r:id="rId16"/>
    <p:sldId id="268" r:id="rId17"/>
    <p:sldId id="295" r:id="rId18"/>
    <p:sldId id="296" r:id="rId19"/>
    <p:sldId id="291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6024" autoAdjust="0"/>
  </p:normalViewPr>
  <p:slideViewPr>
    <p:cSldViewPr>
      <p:cViewPr varScale="1">
        <p:scale>
          <a:sx n="113" d="100"/>
          <a:sy n="113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6FC832-611F-65E2-1428-788637A037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EA4DB-D4A7-B1BD-8AB2-90AEFF830C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A3C7FC8-BFCB-BA41-BED8-D29316291D85}" type="datetimeFigureOut">
              <a:rPr lang="en-CA"/>
              <a:pPr>
                <a:defRPr/>
              </a:pPr>
              <a:t>2024-10-18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2D7BBE-3115-660A-A4E1-246DE8E9DD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E7DA228-A3BD-ED65-644B-C0C933D4B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776F3-63DA-5236-958E-3F3C8F7905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0744F-0E61-B174-555A-C6AD290AB2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EF8A506-0A9B-C741-B795-4DA7AD0DFCE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78C47455-C71C-0B28-F108-254EA37AEB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68259252-6A3B-86C4-54FD-0A446F0666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23A8F96C-470C-E647-3EC5-7DA2C90DA9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4FA6FA-1D9C-CD41-9DA1-96A160A76AB2}" type="slidenum">
              <a:rPr lang="en-CA" altLang="en-US" smtClean="0"/>
              <a:pPr/>
              <a:t>13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FD4FA0E-A648-4D97-0C0A-6342E7DFD30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F2DB0BE6-BCAB-0293-66A9-A8BAE06A3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C93AA13D-3ADE-82F7-0410-DF683F3BD24F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D1DAA217-F62D-818C-312F-2825D2670484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89EE5491-9004-456A-8931-D6620445CAC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362BC60B-A942-227D-247D-E25C547DD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" name="Date Placeholder 9">
            <a:extLst>
              <a:ext uri="{FF2B5EF4-FFF2-40B4-BE49-F238E27FC236}">
                <a16:creationId xmlns:a16="http://schemas.microsoft.com/office/drawing/2014/main" id="{F0EBA06C-7CF6-9294-BBCF-C312F7C25C2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7C4933F1-78EC-061C-9293-AC4E410BC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279AB604-6BD2-BF48-B529-9DA4B605B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6C738543-58EA-0B42-8C0D-0A37B2F76B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0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0773D14-3759-AC6A-0869-96236A1CA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0084D94-DEF8-D051-95DA-DD3773AB5D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BEE44AB-F054-445C-91A7-66C1DF8DF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1D880-1F3F-5F48-B32F-37D86ECDBD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391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635ED25-EC07-62A7-DBB6-63D91F4AC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C7B9516-E604-5F61-5976-975D706B2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EEAFE25-99D1-43DA-49FD-9829B791CE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77AA-85E1-0A4E-9DD1-02AE8CD791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66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2255475-7AD1-7B1F-654B-5F1F079F3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1F6F9B2-8823-40B8-7CD4-A1A31F7426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1B5A68D-FA86-1F2D-4D34-C93F337411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4964C-FF17-254F-8AED-E61C6F67E0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78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5889D3C-DF09-F647-8359-903387432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19982E4-5751-6C0E-C8D1-1B5D0EEFE9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DCCF54A-E993-AE33-7621-34D08CE11B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DD910-8AD3-D34A-A262-C69C4977C2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576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83A5AAA-E49B-9393-767B-50C9818E70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D22DC1B-FD5B-E7D7-EE08-1174B1417B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4450BDE-E993-6E93-1C8E-1329E9E2AF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C9BD6-662C-F54E-9522-BF923314C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85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27BD7B6-19CA-D2DE-E102-8FA8BC97BF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E19B5B1-80CE-F40D-5423-5B5C63D896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407B440-AFE5-6E56-FC0F-E06223629C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8C261-E44E-FB4E-893B-DC5BE71C01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32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AED59F1-A19B-2215-DA71-4BC22FF81F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39D63F9-1EA1-61B5-7EF9-29F2B3537C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BA69132-778D-833D-2498-1A79962117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18286-7E40-BB4F-810D-802450D9AD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35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D832EAB2-2834-8B7C-A82E-A4C65CA413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36270BB-B886-69C5-295A-CE8E1BB38F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C01223F-E296-DD39-323B-5530C1D3B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330B-6DB6-EE46-A1A3-BDF12AB35A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68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D4471C0-4ADA-08AF-226B-269F39EFB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953143C-B905-4604-2B03-222104051C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3B90514-9936-6E59-9214-46A568569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06EA9-FE0C-5847-A71C-44F308CFE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75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DA116E1-4554-80B7-23BE-D064D28522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88B3AB8-4D46-F619-024C-306CEED5B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D1A514A-0CFC-939E-6228-1C9CEEB4D3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A6057-64E9-E44A-A137-81C944A9F4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71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F6ED2A-B8B0-E5CF-484B-A65FD5E3D9C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7CDCFCFF-CD41-73EF-DEA1-E78110541ED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>
                <a:extLst>
                  <a:ext uri="{FF2B5EF4-FFF2-40B4-BE49-F238E27FC236}">
                    <a16:creationId xmlns:a16="http://schemas.microsoft.com/office/drawing/2014/main" id="{67FA6EBB-0D81-5B0C-167A-73845566797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CA" altLang="en-US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DE59B34F-797D-06F3-CD63-FE0D8270616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D43D9D70-66C1-D9EE-1025-924AC57097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>
                <a:extLst>
                  <a:ext uri="{FF2B5EF4-FFF2-40B4-BE49-F238E27FC236}">
                    <a16:creationId xmlns:a16="http://schemas.microsoft.com/office/drawing/2014/main" id="{48523F1C-FC6D-8E0A-4EE0-35A1071C40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CA" altLang="en-US"/>
              </a:p>
            </p:txBody>
          </p:sp>
          <p:sp>
            <p:nvSpPr>
              <p:cNvPr id="1035" name="AutoShape 8">
                <a:extLst>
                  <a:ext uri="{FF2B5EF4-FFF2-40B4-BE49-F238E27FC236}">
                    <a16:creationId xmlns:a16="http://schemas.microsoft.com/office/drawing/2014/main" id="{E8AC4A83-8123-72CD-206F-8816F2FB7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CA" altLang="en-US"/>
              </a:p>
            </p:txBody>
          </p:sp>
        </p:grpSp>
      </p:grpSp>
      <p:sp>
        <p:nvSpPr>
          <p:cNvPr id="1027" name="AutoShape 9">
            <a:extLst>
              <a:ext uri="{FF2B5EF4-FFF2-40B4-BE49-F238E27FC236}">
                <a16:creationId xmlns:a16="http://schemas.microsoft.com/office/drawing/2014/main" id="{FC0231F4-E6E9-FEEC-5443-DB79059E7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2A306901-524F-54F1-46EC-D3FDB5810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B755D269-63A3-AC24-76FD-6C845B919E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EABA7E50-80D1-9522-92AF-BA28936E47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87257D38-6CB0-021B-BF10-B9FF3B34DE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BACE0E-EFA1-A149-8A28-D379CD004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kmo761@mail.usask.c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jamie.campbell@usask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rtsandscience.usask.ca/psychology/undergraduates/psy-rec-information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>
            <a:extLst>
              <a:ext uri="{FF2B5EF4-FFF2-40B4-BE49-F238E27FC236}">
                <a16:creationId xmlns:a16="http://schemas.microsoft.com/office/drawing/2014/main" id="{80C0D7C9-64B7-FDBE-198D-D9017CC327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Psychology Research Ethics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DEE3F01-71A9-FCB0-0179-B82E45E9BDB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Why, What and How</a:t>
            </a:r>
          </a:p>
        </p:txBody>
      </p:sp>
      <p:sp>
        <p:nvSpPr>
          <p:cNvPr id="4100" name="TextBox 2">
            <a:extLst>
              <a:ext uri="{FF2B5EF4-FFF2-40B4-BE49-F238E27FC236}">
                <a16:creationId xmlns:a16="http://schemas.microsoft.com/office/drawing/2014/main" id="{12DA42E7-BE32-1EE1-B8AE-45CD5E375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24200"/>
            <a:ext cx="4114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/>
              <a:t>All research that involves living human participants requires review and approval by the REB according to the guidelines set out in the TCPS2.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10C60AF-5ACF-F1A1-BE52-486255F2E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1143000"/>
          </a:xfrm>
        </p:spPr>
        <p:txBody>
          <a:bodyPr/>
          <a:lstStyle/>
          <a:p>
            <a:r>
              <a:rPr lang="en-CA" altLang="en-US"/>
              <a:t>Components of the Ethics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D411C-BB43-07C7-A699-D0600A9E6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Application form </a:t>
            </a:r>
            <a:r>
              <a:rPr lang="en-CA" sz="2000" dirty="0"/>
              <a:t>(Word document) </a:t>
            </a:r>
          </a:p>
          <a:p>
            <a:pPr>
              <a:defRPr/>
            </a:pPr>
            <a:r>
              <a:rPr lang="en-CA" dirty="0"/>
              <a:t>Appendices…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dirty="0"/>
              <a:t>	- </a:t>
            </a:r>
            <a:r>
              <a:rPr lang="en-CA" sz="2400" dirty="0"/>
              <a:t>Consent form </a:t>
            </a:r>
            <a:r>
              <a:rPr lang="en-CA" sz="2000" dirty="0"/>
              <a:t>(MS Word document)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sz="2400" dirty="0"/>
              <a:t>	- Recruitment materials </a:t>
            </a:r>
            <a:r>
              <a:rPr lang="en-CA" sz="2000" dirty="0"/>
              <a:t>(e.g., letter of invitation, on-	  	line invitation, poster, etc.)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sz="2400" dirty="0"/>
              <a:t>	- Research Materials </a:t>
            </a:r>
            <a:r>
              <a:rPr lang="en-CA" sz="2000" dirty="0"/>
              <a:t>(surveys, interview  	questions, stimulus examples, etc.)</a:t>
            </a:r>
            <a:r>
              <a:rPr lang="en-CA" sz="2400" dirty="0"/>
              <a:t>	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sz="2400" dirty="0"/>
              <a:t>	- Debriefing form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DC7F10DF-112C-5C86-55CE-8E30FAF06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>
                <a:solidFill>
                  <a:schemeClr val="accent6">
                    <a:lumMod val="75000"/>
                  </a:schemeClr>
                </a:solidFill>
              </a:rPr>
              <a:t>BEH application form with standard statements.pdf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B89436CF-1300-5D35-4EDB-B420EBC29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This is the application form itself. Much of it is self-explanatory.</a:t>
            </a:r>
          </a:p>
          <a:p>
            <a:pPr>
              <a:defRPr/>
            </a:pPr>
            <a:r>
              <a:rPr lang="en-CA" dirty="0"/>
              <a:t>We have provided some standard statements that you can use </a:t>
            </a:r>
            <a:r>
              <a:rPr lang="en-CA" b="1" i="1" dirty="0"/>
              <a:t>if they apply</a:t>
            </a:r>
            <a:r>
              <a:rPr lang="en-CA" dirty="0"/>
              <a:t>.</a:t>
            </a:r>
          </a:p>
          <a:p>
            <a:pPr>
              <a:defRPr/>
            </a:pPr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Application Guidelines Sept. 2012.doc</a:t>
            </a:r>
          </a:p>
          <a:p>
            <a:pPr>
              <a:defRPr/>
            </a:pPr>
            <a:r>
              <a:rPr lang="en-CA" dirty="0"/>
              <a:t>READ THE GUIDELINES CAREFULLY AND FOLLOW INSTRUCTIONS EXACTLY.</a:t>
            </a:r>
          </a:p>
          <a:p>
            <a:pPr lvl="1">
              <a:defRPr/>
            </a:pPr>
            <a:r>
              <a:rPr lang="en-CA" dirty="0"/>
              <a:t>Electronic copies: Signatures are NOT required.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DA84442D-A4B8-831A-C4FE-BC9F18032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8305800" cy="1143000"/>
          </a:xfrm>
        </p:spPr>
        <p:txBody>
          <a:bodyPr/>
          <a:lstStyle/>
          <a:p>
            <a:pPr>
              <a:defRPr/>
            </a:pPr>
            <a:r>
              <a:rPr lang="en-CA" sz="3200" dirty="0">
                <a:solidFill>
                  <a:schemeClr val="accent6">
                    <a:lumMod val="75000"/>
                  </a:schemeClr>
                </a:solidFill>
              </a:rPr>
              <a:t>BEH Consent Form template with standard statements.doc (use </a:t>
            </a:r>
            <a:r>
              <a:rPr lang="en-CA" sz="3200">
                <a:solidFill>
                  <a:schemeClr val="accent6">
                    <a:lumMod val="75000"/>
                  </a:schemeClr>
                </a:solidFill>
              </a:rPr>
              <a:t>this form!)</a:t>
            </a:r>
            <a:endParaRPr lang="en-CA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DC44558E-7575-4BE3-23AD-08443693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Participants must give informed consent </a:t>
            </a:r>
            <a:r>
              <a:rPr lang="en-CA" sz="2000" dirty="0"/>
              <a:t>(usually in writing) </a:t>
            </a:r>
            <a:r>
              <a:rPr lang="en-CA" dirty="0"/>
              <a:t>prior to participation.</a:t>
            </a:r>
            <a:r>
              <a:rPr lang="en-CA" b="1" dirty="0"/>
              <a:t> </a:t>
            </a:r>
          </a:p>
          <a:p>
            <a:pPr>
              <a:defRPr/>
            </a:pPr>
            <a:r>
              <a:rPr lang="en-CA" dirty="0"/>
              <a:t>This document is the Consent Form itself, to be filled in following the instructions in the guideline document and using the </a:t>
            </a:r>
            <a:r>
              <a:rPr lang="en-CA" b="1" dirty="0"/>
              <a:t>example content</a:t>
            </a:r>
            <a:r>
              <a:rPr lang="en-CA" dirty="0"/>
              <a:t> included</a:t>
            </a:r>
            <a:r>
              <a:rPr lang="en-CA" i="1" dirty="0"/>
              <a:t> if appropriate</a:t>
            </a:r>
            <a:r>
              <a:rPr lang="en-CA" dirty="0"/>
              <a:t>.</a:t>
            </a:r>
            <a:endParaRPr lang="en-CA" b="1" dirty="0"/>
          </a:p>
          <a:p>
            <a:pPr>
              <a:defRPr/>
            </a:pPr>
            <a:r>
              <a:rPr lang="en-CA" b="1" dirty="0">
                <a:solidFill>
                  <a:schemeClr val="accent6">
                    <a:lumMod val="75000"/>
                  </a:schemeClr>
                </a:solidFill>
              </a:rPr>
              <a:t>Behavioral_Consent_Guidelines_(March_2012).doc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77D80503-42D3-E06A-7A4C-8F8B1E70D7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Submission Hints	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B14F53F-84CC-8F3B-F2F5-45FE57D85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Application must be complete </a:t>
            </a:r>
            <a:r>
              <a:rPr lang="en-US" sz="1600" dirty="0"/>
              <a:t>(method clear and detailed; include all proposed measures, materials and copyrights; consent and debriefing forms; advertising and correspondence, check list of appendices)</a:t>
            </a:r>
          </a:p>
          <a:p>
            <a:pPr eaLnBrk="1" hangingPunct="1">
              <a:defRPr/>
            </a:pPr>
            <a:r>
              <a:rPr lang="en-CA" dirty="0"/>
              <a:t>Please be as </a:t>
            </a:r>
            <a:r>
              <a:rPr lang="en-CA" b="1" dirty="0"/>
              <a:t>BRIEF</a:t>
            </a:r>
            <a:r>
              <a:rPr lang="en-CA" dirty="0"/>
              <a:t> AS POSSIBLE while providing all the requested information. </a:t>
            </a:r>
          </a:p>
          <a:p>
            <a:pPr eaLnBrk="1" hangingPunct="1">
              <a:defRPr/>
            </a:pPr>
            <a:r>
              <a:rPr lang="en-US" dirty="0"/>
              <a:t>Organizational approval required?</a:t>
            </a:r>
          </a:p>
          <a:p>
            <a:pPr eaLnBrk="1" hangingPunct="1">
              <a:defRPr/>
            </a:pPr>
            <a:r>
              <a:rPr lang="en-US" dirty="0"/>
              <a:t>Ensure </a:t>
            </a:r>
            <a:r>
              <a:rPr lang="en-US" b="1" dirty="0"/>
              <a:t>consistency</a:t>
            </a:r>
            <a:r>
              <a:rPr lang="en-US" dirty="0"/>
              <a:t> between application information and consent/debriefing forms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C4C2DFF-EC32-D9BB-186C-69481A6A4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1066800"/>
          </a:xfrm>
        </p:spPr>
        <p:txBody>
          <a:bodyPr/>
          <a:lstStyle/>
          <a:p>
            <a:pPr algn="ctr"/>
            <a:r>
              <a:rPr lang="fr-CA" altLang="en-US" sz="3200" i="1"/>
              <a:t>Two of the most common errors in applications</a:t>
            </a:r>
            <a:endParaRPr lang="en-CA" alt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642B4-B0FD-B4FF-86A5-2160FBAC9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First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, not reading or amending the </a:t>
            </a:r>
            <a:r>
              <a:rPr lang="en-CA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standard statements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to ensure that they are applicable to the project:</a:t>
            </a:r>
          </a:p>
          <a:p>
            <a:pPr lvl="1">
              <a:defRPr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for example, students proposing exclusively anonymous online projects will use a statement that indicates that participants will be physically handed a consent form to sign and hand back to the experimenter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CA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Second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, not ensuring that the </a:t>
            </a:r>
            <a:r>
              <a:rPr lang="en-CA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information in each section is consistent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lvl="1">
              <a:defRPr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for example, in one section or document students will say that participants will be recruited through SONA, but in another section or document they will use a statement that suggests friends and family are being recruited.</a:t>
            </a:r>
          </a:p>
          <a:p>
            <a:pPr marL="457200" lvl="1" indent="0">
              <a:buFontTx/>
              <a:buNone/>
              <a:defRPr/>
            </a:pPr>
            <a:endParaRPr lang="en-CA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CA" sz="1800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In brief</a:t>
            </a:r>
            <a:r>
              <a:rPr lang="en-CA" sz="1800" i="1" dirty="0">
                <a:latin typeface="Calibri" panose="020F0502020204030204" pitchFamily="34" charset="0"/>
                <a:ea typeface="Times New Roman" panose="02020603050405020304" pitchFamily="18" charset="0"/>
              </a:rPr>
              <a:t>, it is crucial that you review your application to ensure the information is </a:t>
            </a:r>
            <a:r>
              <a:rPr lang="en-CA" sz="1800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accurate and consistent </a:t>
            </a:r>
            <a:r>
              <a:rPr lang="en-CA" sz="1800" i="1" dirty="0">
                <a:latin typeface="Calibri" panose="020F0502020204030204" pitchFamily="34" charset="0"/>
                <a:ea typeface="Times New Roman" panose="02020603050405020304" pitchFamily="18" charset="0"/>
              </a:rPr>
              <a:t>across all sections of the application.</a:t>
            </a:r>
            <a:endParaRPr lang="en-CA" sz="16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44AE3451-E01A-12D1-A4D3-6A93D8564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z="3200" i="1"/>
              <a:t>Confidentiality and Zoom Interviews</a:t>
            </a:r>
            <a:endParaRPr lang="en-CA" altLang="en-US" sz="32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19905-94D8-41AC-9DC5-FCAC133A5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CA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defRPr/>
            </a:pPr>
            <a:r>
              <a:rPr lang="en-CA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Beh-REB instructions concerning the protection of the participants’ confidentiality during the  Zoom interviews: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CA" sz="10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 indent="-342900">
              <a:buFont typeface="Calibri" panose="020F0502020204030204" pitchFamily="34" charset="0"/>
              <a:buChar char="-"/>
              <a:defRPr/>
            </a:pPr>
            <a:r>
              <a:rPr lang="en-CA" sz="1800" b="1" i="1" dirty="0">
                <a:latin typeface="Calibri" panose="020F050202020403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“Please confirm that the videoconference will be conducted in a private area of your home or office that will not be accessible by individuals outside of the research team during the interview.”</a:t>
            </a:r>
          </a:p>
          <a:p>
            <a:pPr marL="400050" lvl="1" indent="0">
              <a:buFontTx/>
              <a:buNone/>
              <a:defRPr/>
            </a:pPr>
            <a:endParaRPr lang="en-CA" sz="1000" i="1" dirty="0">
              <a:latin typeface="Calibri" panose="020F050202020403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1" indent="-342900">
              <a:buFont typeface="Calibri" panose="020F0502020204030204" pitchFamily="34" charset="0"/>
              <a:buChar char="-"/>
              <a:defRPr/>
            </a:pPr>
            <a:r>
              <a:rPr lang="en-CA" sz="1800" b="1" i="1" dirty="0"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“Please also include this information in the consent form, including a recommendation that the participants do likewise.</a:t>
            </a:r>
            <a:r>
              <a:rPr lang="en-CA" sz="1800" i="1" dirty="0"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”</a:t>
            </a:r>
            <a:endParaRPr lang="en-CA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D30915A2-3662-EC37-F95C-06BC8CCA0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PsyREC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CFE28-9534-641C-38BE-709111B3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1800" dirty="0"/>
              <a:t>Prepare an electronic copy </a:t>
            </a:r>
            <a:r>
              <a:rPr lang="en-US" sz="1600" dirty="0"/>
              <a:t>(does not need signatures).</a:t>
            </a:r>
            <a:endParaRPr lang="en-CA" sz="1600" dirty="0"/>
          </a:p>
          <a:p>
            <a:pPr>
              <a:defRPr/>
            </a:pPr>
            <a:r>
              <a:rPr lang="en-US" sz="1800" dirty="0"/>
              <a:t>Electronic copy is composed of multiple documents (i.e., application form and appendices): </a:t>
            </a:r>
            <a:r>
              <a:rPr lang="en-US" sz="1800" b="1" dirty="0"/>
              <a:t>regroup all these documents within one electronic copy</a:t>
            </a:r>
            <a:r>
              <a:rPr lang="en-US" sz="1800" dirty="0"/>
              <a:t>.</a:t>
            </a:r>
            <a:endParaRPr lang="en-CA" sz="1800" dirty="0"/>
          </a:p>
          <a:p>
            <a:pPr>
              <a:defRPr/>
            </a:pPr>
            <a:r>
              <a:rPr lang="en-US" sz="1800" dirty="0"/>
              <a:t>Email the electronic copy to </a:t>
            </a:r>
            <a:r>
              <a:rPr lang="en-CA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Katie Ottley </a:t>
            </a:r>
            <a:r>
              <a:rPr lang="en-CA" sz="18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CA" sz="1800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kmo761@mail.usask.ca</a:t>
            </a:r>
            <a:r>
              <a:rPr lang="en-CA" sz="18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800" dirty="0"/>
              <a:t>..</a:t>
            </a:r>
            <a:endParaRPr lang="en-CA" sz="1800" dirty="0"/>
          </a:p>
          <a:p>
            <a:pPr>
              <a:defRPr/>
            </a:pPr>
            <a:r>
              <a:rPr lang="en-US" sz="1800" dirty="0"/>
              <a:t>Submissions received by </a:t>
            </a:r>
            <a:r>
              <a:rPr lang="en-US" sz="1800" b="1" dirty="0"/>
              <a:t>Monday noon</a:t>
            </a:r>
            <a:r>
              <a:rPr lang="en-US" sz="1800" dirty="0"/>
              <a:t> will be screened for completeness and forwarded to </a:t>
            </a:r>
            <a:r>
              <a:rPr lang="en-US" sz="1800" dirty="0" err="1"/>
              <a:t>Psy</a:t>
            </a:r>
            <a:r>
              <a:rPr lang="en-US" sz="1800" dirty="0"/>
              <a:t>-REC.</a:t>
            </a:r>
            <a:endParaRPr lang="en-CA" sz="1800" dirty="0"/>
          </a:p>
          <a:p>
            <a:pPr>
              <a:defRPr/>
            </a:pPr>
            <a:r>
              <a:rPr lang="en-US" sz="1800" dirty="0"/>
              <a:t>Feedback from Psy-REC by the following Monday.</a:t>
            </a:r>
            <a:endParaRPr lang="en-CA" sz="1800" dirty="0"/>
          </a:p>
          <a:p>
            <a:pPr marL="0" indent="0">
              <a:buFont typeface="Wingdings" pitchFamily="2" charset="2"/>
              <a:buNone/>
              <a:defRPr/>
            </a:pPr>
            <a:endParaRPr lang="en-CA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extLst>
              <a:ext uri="{FF2B5EF4-FFF2-40B4-BE49-F238E27FC236}">
                <a16:creationId xmlns:a16="http://schemas.microsoft.com/office/drawing/2014/main" id="{8F8C28CA-9E09-B91E-189E-9D2EE8ACA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Application Guidelines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2563D97-D5DB-5349-F604-6EDFEAF3D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Please read the “Application Guidelines” document carefully and refer to them often while preparing your application.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in doubt, contact Psy-REC </a:t>
            </a:r>
            <a:r>
              <a:rPr lang="en-US" altLang="en-US" sz="2400"/>
              <a:t>(</a:t>
            </a:r>
            <a:r>
              <a:rPr lang="en-US" altLang="en-US" sz="2400" u="sng"/>
              <a:t>michel.desjardins</a:t>
            </a:r>
            <a:r>
              <a:rPr lang="en-US" altLang="en-US" sz="2400" u="sng">
                <a:hlinkClick r:id="rId2"/>
              </a:rPr>
              <a:t>@</a:t>
            </a:r>
            <a:r>
              <a:rPr lang="en-US" altLang="en-US" sz="2400">
                <a:hlinkClick r:id="rId2"/>
              </a:rPr>
              <a:t>usask.ca</a:t>
            </a:r>
            <a:r>
              <a:rPr lang="en-US" altLang="en-US" sz="2400"/>
              <a:t>)</a:t>
            </a:r>
            <a:r>
              <a:rPr lang="en-US" altLang="en-US"/>
              <a:t> to discuss your issues prior to submission.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:a16="http://schemas.microsoft.com/office/drawing/2014/main" id="{13AE9F73-9CD7-11F3-5C61-3D3F02EEF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research ethics review?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AD9DC12-6351-61A9-5F18-0B710256C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229600" cy="3724275"/>
          </a:xfrm>
        </p:spPr>
        <p:txBody>
          <a:bodyPr/>
          <a:lstStyle/>
          <a:p>
            <a:pPr eaLnBrk="1" hangingPunct="1"/>
            <a:r>
              <a:rPr lang="en-US" altLang="en-US"/>
              <a:t>To ensure that research recognizes and protects the rights of individual participants and society.</a:t>
            </a:r>
          </a:p>
          <a:p>
            <a:pPr eaLnBrk="1" hangingPunct="1"/>
            <a:r>
              <a:rPr lang="en-US" altLang="en-US"/>
              <a:t>Tri-Council Guidelines (CIHR, NSERC,SSHRC)</a:t>
            </a:r>
          </a:p>
          <a:p>
            <a:pPr eaLnBrk="1" hangingPunct="1"/>
            <a:r>
              <a:rPr lang="en-US" altLang="en-US"/>
              <a:t>University of Saskatchewan researchers obligated to comply with Tri-Council Guidelines</a:t>
            </a:r>
          </a:p>
          <a:p>
            <a:pPr eaLnBrk="1" hangingPunct="1"/>
            <a:r>
              <a:rPr lang="en-US" altLang="en-US"/>
              <a:t>University Behavioural and Bio-medical REBs</a:t>
            </a:r>
          </a:p>
          <a:p>
            <a:pPr eaLnBrk="1" hangingPunct="1"/>
            <a:r>
              <a:rPr lang="en-US" altLang="en-US"/>
              <a:t>Psychology Ethics Committee (PsyREC)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extLst>
              <a:ext uri="{FF2B5EF4-FFF2-40B4-BE49-F238E27FC236}">
                <a16:creationId xmlns:a16="http://schemas.microsoft.com/office/drawing/2014/main" id="{BC9AEB8B-D786-39F8-B721-FB99FB7CE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Tri-Council Guiding Principles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1833C9F-C49E-FA2D-F469-DF8828472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Respect for Human Dignity</a:t>
            </a:r>
          </a:p>
          <a:p>
            <a:pPr eaLnBrk="1" hangingPunct="1"/>
            <a:r>
              <a:rPr lang="en-US" altLang="en-US" sz="2400"/>
              <a:t>Respect for Free and Informed Consent</a:t>
            </a:r>
          </a:p>
          <a:p>
            <a:pPr eaLnBrk="1" hangingPunct="1"/>
            <a:r>
              <a:rPr lang="en-US" altLang="en-US" sz="2400"/>
              <a:t>Respect for Vulnerable Persons</a:t>
            </a:r>
          </a:p>
          <a:p>
            <a:pPr eaLnBrk="1" hangingPunct="1"/>
            <a:r>
              <a:rPr lang="en-US" altLang="en-US" sz="2400"/>
              <a:t>Respect for Privacy and Confidentiality</a:t>
            </a:r>
          </a:p>
          <a:p>
            <a:pPr eaLnBrk="1" hangingPunct="1"/>
            <a:r>
              <a:rPr lang="en-US" altLang="en-US" sz="2400"/>
              <a:t>Respect for Justice and Inclusiveness</a:t>
            </a:r>
          </a:p>
          <a:p>
            <a:pPr eaLnBrk="1" hangingPunct="1"/>
            <a:r>
              <a:rPr lang="en-US" altLang="en-US" sz="2400"/>
              <a:t>Balancing Harms and Benefits</a:t>
            </a:r>
          </a:p>
          <a:p>
            <a:pPr lvl="2" eaLnBrk="1" hangingPunct="1"/>
            <a:r>
              <a:rPr lang="en-US" altLang="en-US" sz="1800"/>
              <a:t>Minimizing Harm</a:t>
            </a:r>
          </a:p>
          <a:p>
            <a:pPr lvl="2" eaLnBrk="1" hangingPunct="1"/>
            <a:r>
              <a:rPr lang="en-US" altLang="en-US" sz="1800"/>
              <a:t>Maximizing Benefit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extLst>
              <a:ext uri="{FF2B5EF4-FFF2-40B4-BE49-F238E27FC236}">
                <a16:creationId xmlns:a16="http://schemas.microsoft.com/office/drawing/2014/main" id="{C5A80EF9-A0B0-318F-8211-298AE534F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Respect for Human Dignity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A12EA4F-5EF6-5ADA-F7BA-D1EC73373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Cardinal principle of research ethics</a:t>
            </a:r>
          </a:p>
          <a:p>
            <a:pPr eaLnBrk="1" hangingPunct="1"/>
            <a:r>
              <a:rPr lang="en-US" altLang="en-US"/>
              <a:t>Participants are not a means to an end; e.g., we do not “use” participants</a:t>
            </a:r>
          </a:p>
          <a:p>
            <a:pPr eaLnBrk="1" hangingPunct="1"/>
            <a:r>
              <a:rPr lang="en-US" altLang="en-US"/>
              <a:t>Participants work with researchers in a mutually understood and agreed to process</a:t>
            </a:r>
          </a:p>
          <a:p>
            <a:pPr eaLnBrk="1" hangingPunct="1"/>
            <a:r>
              <a:rPr lang="en-US" altLang="en-US"/>
              <a:t>Research procedure must protect the multiple interests of persons: </a:t>
            </a:r>
            <a:r>
              <a:rPr lang="en-US" altLang="en-US" sz="2000"/>
              <a:t>physical, psychological, cultural, social, spiritual,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D1B5FC02-F529-759B-85B3-C2B8AC6911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Free and Informed Consent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EB9F423-F180-755B-3972-5DD01F8C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153400" cy="3724275"/>
          </a:xfrm>
        </p:spPr>
        <p:txBody>
          <a:bodyPr/>
          <a:lstStyle/>
          <a:p>
            <a:pPr eaLnBrk="1" hangingPunct="1"/>
            <a:r>
              <a:rPr lang="en-US" altLang="en-US" sz="2400"/>
              <a:t>I</a:t>
            </a:r>
            <a:r>
              <a:rPr lang="en-US" altLang="en-US"/>
              <a:t>nformed Consent </a:t>
            </a:r>
          </a:p>
          <a:p>
            <a:pPr lvl="1" eaLnBrk="1" hangingPunct="1"/>
            <a:r>
              <a:rPr lang="en-US" altLang="en-US" sz="2800"/>
              <a:t>Decision to participate must be </a:t>
            </a:r>
            <a:r>
              <a:rPr lang="en-US" altLang="en-US" sz="2800" b="1"/>
              <a:t>fully</a:t>
            </a:r>
            <a:r>
              <a:rPr lang="en-US" altLang="en-US" sz="2800"/>
              <a:t> informed</a:t>
            </a:r>
          </a:p>
          <a:p>
            <a:pPr lvl="1" eaLnBrk="1" hangingPunct="1"/>
            <a:r>
              <a:rPr lang="en-US" altLang="en-US" sz="2800"/>
              <a:t>Consent form provides </a:t>
            </a:r>
            <a:r>
              <a:rPr lang="en-US" altLang="en-US" sz="2800" b="1"/>
              <a:t>all</a:t>
            </a:r>
            <a:r>
              <a:rPr lang="en-US" altLang="en-US" sz="2800"/>
              <a:t> important info</a:t>
            </a:r>
          </a:p>
          <a:p>
            <a:pPr lvl="1" eaLnBrk="1" hangingPunct="1"/>
            <a:r>
              <a:rPr lang="en-US" altLang="en-US" sz="2800"/>
              <a:t>Any potential harmful effects explained</a:t>
            </a:r>
          </a:p>
          <a:p>
            <a:pPr lvl="1" eaLnBrk="1" hangingPunct="1"/>
            <a:r>
              <a:rPr lang="en-US" altLang="en-US" sz="2800"/>
              <a:t>Deception? </a:t>
            </a:r>
            <a:r>
              <a:rPr lang="en-US" altLang="en-US" sz="2000"/>
              <a:t>(not for undergraduate student research)</a:t>
            </a:r>
          </a:p>
          <a:p>
            <a:pPr eaLnBrk="1" hangingPunct="1"/>
            <a:r>
              <a:rPr lang="en-US" altLang="en-US"/>
              <a:t>Voluntary Participation</a:t>
            </a:r>
          </a:p>
          <a:p>
            <a:pPr lvl="1" eaLnBrk="1" hangingPunct="1"/>
            <a:r>
              <a:rPr lang="en-US" altLang="en-US" sz="2800"/>
              <a:t>Participation by </a:t>
            </a:r>
            <a:r>
              <a:rPr lang="en-US" altLang="en-US" sz="2800" b="1"/>
              <a:t>free choice</a:t>
            </a:r>
            <a:r>
              <a:rPr lang="en-US" altLang="en-US" sz="2800"/>
              <a:t>, no coercion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EDDB20DC-1247-6D3D-1CF5-7469D99E0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Privacy and Confidentiality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4AB374C-289D-88D3-DC2C-03C953F451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Protect the access, control and dissemination of personal information gathered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Confidentiality – protect the identity of the participant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Anonymity – participants are non-identifiable, </a:t>
            </a:r>
            <a:r>
              <a:rPr lang="en-US" altLang="en-US" sz="2000"/>
              <a:t>even by the researchers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AA93796D-9197-46EA-3B6C-8E85236BD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Justice and Inclusiveness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71F890A-E6F9-89EB-6149-E1EB1285B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Wide distribution of the benefits and burdens of research: </a:t>
            </a:r>
            <a:r>
              <a:rPr lang="en-US" altLang="en-US" sz="2000"/>
              <a:t>participants may receive the results, and the </a:t>
            </a:r>
            <a:r>
              <a:rPr lang="en-US" altLang="en-US" sz="2000" b="1"/>
              <a:t>Debriefing for</a:t>
            </a:r>
            <a:r>
              <a:rPr lang="en-US" altLang="en-US" sz="2000"/>
              <a:t>m contributes to research dissemination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No segment of population should be:</a:t>
            </a:r>
          </a:p>
          <a:p>
            <a:pPr lvl="1" eaLnBrk="1" hangingPunct="1"/>
            <a:r>
              <a:rPr lang="en-US" altLang="en-US"/>
              <a:t>Burdened with the harms of research</a:t>
            </a:r>
          </a:p>
          <a:p>
            <a:pPr lvl="1" eaLnBrk="1" hangingPunct="1"/>
            <a:r>
              <a:rPr lang="en-US" altLang="en-US"/>
              <a:t>Excluded from the benefits of research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B31A26E7-A84D-5CFF-753D-3EED51F9D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Balancing Harm and Benefits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26B0B98-F510-0D82-AF1D-81EBE1A5E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Any potential risks of research must be outweighed by the potential benefits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All research reviewed by PsyREC must fall within the category of </a:t>
            </a:r>
            <a:r>
              <a:rPr lang="en-US" altLang="en-US" b="1"/>
              <a:t>minimal risk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Minimal risk = risk does not exceed that likely to be encountered in </a:t>
            </a:r>
            <a:r>
              <a:rPr lang="en-US" altLang="en-US" b="1"/>
              <a:t>everyday life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78C87A1-AE38-A77C-52A1-522AEC81E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PsyREC materials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F1912E1-D390-B297-1236-5DE40186F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altLang="en-US" dirty="0"/>
              <a:t>The Psychology Research Ethics Committee (PsyREC) materials are available on the Dept of Psy &amp; HlST webpage:</a:t>
            </a:r>
          </a:p>
          <a:p>
            <a:pPr>
              <a:defRPr/>
            </a:pPr>
            <a:r>
              <a:rPr lang="en-CA" altLang="en-US" sz="1800" dirty="0">
                <a:hlinkClick r:id="rId2"/>
              </a:rPr>
              <a:t>https://artsandscience.usask.ca/psychology/undergraduates/psy-rec-information.php</a:t>
            </a:r>
            <a:endParaRPr lang="en-CA" altLang="en-US" sz="1800" dirty="0"/>
          </a:p>
          <a:p>
            <a:pPr marL="0" indent="0">
              <a:buFont typeface="Wingdings" pitchFamily="2" charset="2"/>
              <a:buNone/>
              <a:defRPr/>
            </a:pPr>
            <a:endParaRPr lang="en-CA" altLang="en-US" sz="800" dirty="0"/>
          </a:p>
          <a:p>
            <a:pPr>
              <a:defRPr/>
            </a:pPr>
            <a:r>
              <a:rPr lang="en-CA" altLang="en-US" dirty="0"/>
              <a:t>Use the following Application form:</a:t>
            </a:r>
          </a:p>
          <a:p>
            <a:pPr>
              <a:defRPr/>
            </a:pPr>
            <a:r>
              <a:rPr lang="en-CA" altLang="en-US" sz="1800" u="sng" dirty="0"/>
              <a:t>Psy-REC Ethics Application Form 2023-24</a:t>
            </a:r>
            <a:r>
              <a:rPr lang="en-CA" altLang="en-US" sz="1800" dirty="0"/>
              <a:t> (Word document) </a:t>
            </a:r>
            <a:r>
              <a:rPr lang="en-CA" altLang="en-US" sz="1600" b="1" dirty="0"/>
              <a:t>Do not use the application form with the standard statements included</a:t>
            </a:r>
            <a:endParaRPr lang="en-CA" altLang="en-US" sz="1600" b="1" u="sng" dirty="0"/>
          </a:p>
          <a:p>
            <a:pPr marL="0" indent="0">
              <a:buFont typeface="Wingdings" pitchFamily="2" charset="2"/>
              <a:buNone/>
              <a:defRPr/>
            </a:pPr>
            <a:endParaRPr lang="en-CA" altLang="en-US" dirty="0"/>
          </a:p>
          <a:p>
            <a:pPr marL="0" indent="0">
              <a:buFont typeface="Wingdings" pitchFamily="2" charset="2"/>
              <a:buNone/>
              <a:defRPr/>
            </a:pPr>
            <a:endParaRPr lang="en-CA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B1D1FD89317643A7C81A96EC24BEED" ma:contentTypeVersion="12" ma:contentTypeDescription="Create a new document." ma:contentTypeScope="" ma:versionID="c40047d80e2b385aa345ad5c736e2172">
  <xsd:schema xmlns:xsd="http://www.w3.org/2001/XMLSchema" xmlns:xs="http://www.w3.org/2001/XMLSchema" xmlns:p="http://schemas.microsoft.com/office/2006/metadata/properties" xmlns:ns3="4f50ba49-0a3d-4b68-8c9c-6392e65ccdfd" xmlns:ns4="617ececa-b5e3-4507-93d4-61bdda0dd2e5" targetNamespace="http://schemas.microsoft.com/office/2006/metadata/properties" ma:root="true" ma:fieldsID="f5e0bb3ba2c9cd44d706a16f9f957d31" ns3:_="" ns4:_="">
    <xsd:import namespace="4f50ba49-0a3d-4b68-8c9c-6392e65ccdfd"/>
    <xsd:import namespace="617ececa-b5e3-4507-93d4-61bdda0dd2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50ba49-0a3d-4b68-8c9c-6392e65ccd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ececa-b5e3-4507-93d4-61bdda0dd2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3BD97-3475-4082-BEA2-7B4729532F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4E4D2D8-670D-4732-9FB0-309B2EE78F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FAAAF9-2DE0-4C4C-A099-13CEF23E9B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50ba49-0a3d-4b68-8c9c-6392e65ccdfd"/>
    <ds:schemaRef ds:uri="617ececa-b5e3-4507-93d4-61bdda0dd2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3110</TotalTime>
  <Words>997</Words>
  <Application>Microsoft Macintosh PowerPoint</Application>
  <PresentationFormat>On-screen Show (4:3)</PresentationFormat>
  <Paragraphs>112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Wingdings</vt:lpstr>
      <vt:lpstr>Calibri</vt:lpstr>
      <vt:lpstr>Times New Roman</vt:lpstr>
      <vt:lpstr>Aptos</vt:lpstr>
      <vt:lpstr>Capsules</vt:lpstr>
      <vt:lpstr>Psychology Research Ethics</vt:lpstr>
      <vt:lpstr>Why research ethics review?</vt:lpstr>
      <vt:lpstr>Tri-Council Guiding Principles</vt:lpstr>
      <vt:lpstr>Respect for Human Dignity</vt:lpstr>
      <vt:lpstr>Free and Informed Consent</vt:lpstr>
      <vt:lpstr>Privacy and Confidentiality</vt:lpstr>
      <vt:lpstr>Justice and Inclusiveness</vt:lpstr>
      <vt:lpstr>Balancing Harm and Benefits</vt:lpstr>
      <vt:lpstr>PsyREC materials</vt:lpstr>
      <vt:lpstr>Components of the Ethics Application</vt:lpstr>
      <vt:lpstr>BEH application form with standard statements.pdf</vt:lpstr>
      <vt:lpstr>BEH Consent Form template with standard statements.doc (use this form!)</vt:lpstr>
      <vt:lpstr>Submission Hints </vt:lpstr>
      <vt:lpstr>Two of the most common errors in applications</vt:lpstr>
      <vt:lpstr>Confidentiality and Zoom Interviews</vt:lpstr>
      <vt:lpstr>PsyREC Procedure</vt:lpstr>
      <vt:lpstr>Application Guidelines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Research</dc:title>
  <dc:creator>Jamie Campbell</dc:creator>
  <cp:lastModifiedBy>Josh Katz</cp:lastModifiedBy>
  <cp:revision>124</cp:revision>
  <dcterms:created xsi:type="dcterms:W3CDTF">2006-09-16T17:30:56Z</dcterms:created>
  <dcterms:modified xsi:type="dcterms:W3CDTF">2024-10-18T19:54:55Z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0x0101004BB1D1FD89317643A7C81A96EC24BEED</vt:lpwstr>
  </property>
</Properties>
</file>