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4"/>
  </p:sldMasterIdLst>
  <p:notesMasterIdLst>
    <p:notesMasterId r:id="rId23"/>
  </p:notesMasterIdLst>
  <p:sldIdLst>
    <p:sldId id="256" r:id="rId5"/>
    <p:sldId id="257" r:id="rId6"/>
    <p:sldId id="258" r:id="rId7"/>
    <p:sldId id="279" r:id="rId8"/>
    <p:sldId id="280" r:id="rId9"/>
    <p:sldId id="282" r:id="rId10"/>
    <p:sldId id="283" r:id="rId11"/>
    <p:sldId id="278" r:id="rId12"/>
    <p:sldId id="294" r:id="rId13"/>
    <p:sldId id="293" r:id="rId14"/>
    <p:sldId id="287" r:id="rId15"/>
    <p:sldId id="286" r:id="rId16"/>
    <p:sldId id="268" r:id="rId17"/>
    <p:sldId id="296" r:id="rId18"/>
    <p:sldId id="297" r:id="rId19"/>
    <p:sldId id="291" r:id="rId20"/>
    <p:sldId id="295" r:id="rId21"/>
    <p:sldId id="27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14" autoAdjust="0"/>
    <p:restoredTop sz="96024" autoAdjust="0"/>
  </p:normalViewPr>
  <p:slideViewPr>
    <p:cSldViewPr>
      <p:cViewPr varScale="1">
        <p:scale>
          <a:sx n="80" d="100"/>
          <a:sy n="80" d="100"/>
        </p:scale>
        <p:origin x="192" y="8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A32AE2-0029-2990-9D95-5A4BB0298C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F4632-F2F0-28A2-3BFB-50944C36F9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DB797B-EEE0-7240-AB69-E0A88454FB34}" type="datetimeFigureOut">
              <a:rPr lang="en-CA"/>
              <a:pPr>
                <a:defRPr/>
              </a:pPr>
              <a:t>2024-10-18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984E445-C59B-8980-AF41-CB6735C345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7D7BAF-BEBF-027F-5E7D-D4804AE77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C75B4-50C0-CDA1-CE60-F5A7BEE9C7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6C13F-59B8-0120-C9B1-4AEE8FE23D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0C5FAA-B288-CE44-A747-E78DD3C6FE6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60DDE35-BD99-6D04-8B3C-20F9FB195A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4E1CF96A-269D-4A5C-12E7-E5D4FEB224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279D98B-6F48-5A7B-71CE-7A94F92C47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7F935F-8CB2-F54C-8143-0A4BB19DC745}" type="slidenum">
              <a:rPr lang="en-CA" altLang="en-US" smtClean="0"/>
              <a:pPr/>
              <a:t>13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25E980D-A5EA-D38F-7689-1E14DCCA0E6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599FFBD8-7FE1-1ECD-9F93-A2FA981C7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D2CEEFA1-E788-33F1-09C8-1E11AC74BD0E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0F88B14A-ECD5-19C1-6EBC-C3D46AA570BD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4E8A8CEB-256E-989B-A371-962907752E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110869DB-25AA-5019-AB11-B94423D07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5BAC57FF-3467-7E18-1153-D55F1945FF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2B8EA0CE-797B-D414-1F96-0BD4C9E0C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003ABC92-1078-2945-EC75-F81F3CDD57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96D67B9-8718-7B44-9DCC-0EBAD9132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03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736586A-44EC-E950-2626-E42AE00D8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D39E63-36C6-B14A-77E5-BACD22CBE2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6CC93C4-31CC-36E1-AB02-954B77D278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E5A3A-E73D-7941-ABB4-84993D812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11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B30492F-BFF6-5EA8-B525-84EB119B96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041A5B-5160-BB08-BD12-D6CE215CE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F9AAA2-91FF-1FF4-4B38-DD1E4A544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2C8FE-5358-4F44-A6DE-E7D31FED2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47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E93C89B-E15D-107D-DBE4-08C82E18E3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7E3A4C7-8B2E-D503-95AF-F62F7ABEB4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76CB506-230C-DEA8-9663-218F7A5245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A371E-8762-614F-8C76-2497B9C2D4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4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9E86D94-C576-E894-4C71-C22E8A245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D1F3235-B545-C70B-5606-FD6DBA423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2D77EE4-C275-DD71-683C-C96A645E5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1062-BA27-B746-87F2-87B0E4118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14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89DE625-9CDF-AEC7-2D32-141962AAF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2D81F36-8163-9A3A-4961-596A8EE3D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E82423F-F89E-E204-6D50-21BF32B68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7AB61-48B7-0245-BC44-C98328DD1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49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69F72D8-7D8C-84E5-4043-FC41915705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5E2EC1A-37AD-710F-54E9-EDE834F21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8E6297D-DED4-7860-3529-DE7F4925BE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6C59E-E362-934F-9091-CA62A8972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8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AAFB004-7049-657E-8810-1BE445155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846736C-8D2C-D4E4-0431-5E5620ED3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96DB4B5-FC9E-6E48-453A-1CDEAC433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B848C-4D24-254B-95E6-210CEDAA7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66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1D2E3FB-5BD3-311F-57FB-05126B728E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0554B6C-DAFE-C67D-95AE-CF3084D58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B53B4FF-5780-337A-4EBA-34E811EFD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EC9D0-3DFF-2C46-B544-401583BFE9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29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D5FF16E-2965-D524-7239-537987F39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87AC2A2-A90D-B51A-D46A-9EFE18B6A1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21D2CE-672E-A3D7-4661-F5F9F09368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1BF68-9AAB-AE4A-AA70-9611E09043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67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911E998-60D0-8D67-4F57-092AED512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8885C5E-CCE9-54B7-2FBF-69AF200A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5C0A7A7-B579-45D2-B755-09D49442F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87956-CBA5-114B-8446-14A8C2FD93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6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A89C06B-9CC3-5961-3AFF-B471A497744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986EF20-2576-F44C-1420-3B46FDD6D9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8F8E38EE-4EAA-61A6-7CD8-79AC42EC25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33832935-5268-869C-7709-772FAD1F88A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A32B2553-5BCC-F9D7-1549-1FE60B514B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FD181310-1484-303F-9088-FE60DF285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890FF9FC-F4C2-C237-B1E0-6E06DA1B8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CA" altLang="en-US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0083AEFB-9BA5-0089-E454-689246580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30C83C2D-959C-8F3A-20D5-BA218E4A5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C3D41883-0993-32C6-FC0F-09C0889E75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19C99BBC-2F76-420D-2B6F-D08A1BC640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2EE86FF5-66EB-597C-FE96-14E4738CB4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BA5147-A1CF-CB43-B1BA-06612DB1DD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kmo761@mail.usask.c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jamie.campbell@usask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tsandscience.usask.ca/psychology/undergraduates/psy-rec-information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076F620B-119E-2213-0E45-112C2A5991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Psychology Research Ethics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35D9C86-0306-6DAF-533D-BC8219BB944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Why, What and How</a:t>
            </a:r>
          </a:p>
        </p:txBody>
      </p:sp>
      <p:sp>
        <p:nvSpPr>
          <p:cNvPr id="4100" name="TextBox 2">
            <a:extLst>
              <a:ext uri="{FF2B5EF4-FFF2-40B4-BE49-F238E27FC236}">
                <a16:creationId xmlns:a16="http://schemas.microsoft.com/office/drawing/2014/main" id="{7EB0AFF1-4FC9-62A4-C1EF-9D837CC3E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24200"/>
            <a:ext cx="4114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All research that involves living human participants requires review and approval by the REB according to the guidelines set out in the TCPS2.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AC02C76-8670-0551-9A03-6ACE6C505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/>
          <a:lstStyle/>
          <a:p>
            <a:r>
              <a:rPr lang="en-CA" altLang="en-US"/>
              <a:t>Components of the Ethics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A1C35-02AA-E1CD-0571-1FA471FDE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886200"/>
          </a:xfrm>
        </p:spPr>
        <p:txBody>
          <a:bodyPr/>
          <a:lstStyle/>
          <a:p>
            <a:pPr>
              <a:defRPr/>
            </a:pPr>
            <a:r>
              <a:rPr lang="en-CA" dirty="0"/>
              <a:t>Application form (pdf) </a:t>
            </a:r>
            <a:r>
              <a:rPr lang="en-CA" sz="2000" dirty="0"/>
              <a:t>(do not use the application form with the standard statements included)</a:t>
            </a:r>
          </a:p>
          <a:p>
            <a:pPr>
              <a:defRPr/>
            </a:pPr>
            <a:r>
              <a:rPr lang="en-CA" dirty="0"/>
              <a:t>Appendices…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/>
              <a:t>	- </a:t>
            </a:r>
            <a:r>
              <a:rPr lang="en-CA" sz="2000" dirty="0"/>
              <a:t>Consent form </a:t>
            </a:r>
            <a:r>
              <a:rPr lang="en-CA" sz="1600" dirty="0"/>
              <a:t>(MS Word document)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000" dirty="0"/>
              <a:t>	- Recruitment materials </a:t>
            </a:r>
            <a:r>
              <a:rPr lang="en-CA" sz="1600" dirty="0"/>
              <a:t>(e.g., letter of invitation, on-	  	line invitation, poster, etc.)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000" dirty="0"/>
              <a:t>	- Research Materials (</a:t>
            </a:r>
            <a:r>
              <a:rPr lang="en-CA" sz="1600" dirty="0"/>
              <a:t>surveys, interview questions, stimulus 	examples, etc.)</a:t>
            </a:r>
            <a:r>
              <a:rPr lang="en-CA" sz="2000" dirty="0"/>
              <a:t>	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000" dirty="0"/>
              <a:t>	- Debriefing form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sz="2000" dirty="0"/>
              <a:t>	- Students’ TCPS-2 certificates of completion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5F496B2-69B4-A5D2-D41E-5C33A745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BEH application form with standard statements.pdf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6DDAE0D-B957-2009-AEA9-D4AE67D28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This is the application form itself. Much of it is self-explanatory.</a:t>
            </a:r>
          </a:p>
          <a:p>
            <a:pPr>
              <a:defRPr/>
            </a:pPr>
            <a:r>
              <a:rPr lang="en-CA" dirty="0"/>
              <a:t>We have provided some standard statements that you can use </a:t>
            </a:r>
            <a:r>
              <a:rPr lang="en-CA" b="1" i="1" dirty="0"/>
              <a:t>if they apply</a:t>
            </a:r>
            <a:r>
              <a:rPr lang="en-CA" dirty="0"/>
              <a:t>.</a:t>
            </a:r>
          </a:p>
          <a:p>
            <a:pPr>
              <a:defRPr/>
            </a:pPr>
            <a:r>
              <a:rPr lang="en-CA" dirty="0">
                <a:solidFill>
                  <a:schemeClr val="accent6">
                    <a:lumMod val="75000"/>
                  </a:schemeClr>
                </a:solidFill>
              </a:rPr>
              <a:t>Application Guidelines Sept. 2012.doc</a:t>
            </a:r>
          </a:p>
          <a:p>
            <a:pPr>
              <a:defRPr/>
            </a:pPr>
            <a:r>
              <a:rPr lang="en-CA" dirty="0"/>
              <a:t>READ THE GUIDELINES CAREFULLY AND FOLLOW INSTRUCTIONS EXACTLY.</a:t>
            </a:r>
          </a:p>
          <a:p>
            <a:pPr lvl="1">
              <a:defRPr/>
            </a:pPr>
            <a:r>
              <a:rPr lang="en-CA" dirty="0"/>
              <a:t>Electronic copies: Signatures are NOT required.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3537A4A1-AF82-B2A4-E0BF-D4154554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8305800" cy="1143000"/>
          </a:xfrm>
        </p:spPr>
        <p:txBody>
          <a:bodyPr/>
          <a:lstStyle/>
          <a:p>
            <a:pPr>
              <a:defRPr/>
            </a:pP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BEH Consent Form template with standard statements.doc (use </a:t>
            </a:r>
            <a:r>
              <a:rPr lang="en-CA" sz="3200">
                <a:solidFill>
                  <a:schemeClr val="accent6">
                    <a:lumMod val="75000"/>
                  </a:schemeClr>
                </a:solidFill>
              </a:rPr>
              <a:t>this form!)</a:t>
            </a:r>
            <a:endParaRPr lang="en-CA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2C2ECCBF-AA60-C1BB-15FF-BEA818DAB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Participants must give </a:t>
            </a:r>
            <a:r>
              <a:rPr lang="en-CA" b="1" dirty="0"/>
              <a:t>informed consent </a:t>
            </a:r>
            <a:r>
              <a:rPr lang="en-CA" sz="2000" dirty="0"/>
              <a:t>(usually in writing) </a:t>
            </a:r>
            <a:r>
              <a:rPr lang="en-CA" dirty="0"/>
              <a:t>prior to participation.</a:t>
            </a:r>
            <a:r>
              <a:rPr lang="en-CA" b="1" dirty="0"/>
              <a:t> </a:t>
            </a:r>
          </a:p>
          <a:p>
            <a:pPr>
              <a:defRPr/>
            </a:pPr>
            <a:r>
              <a:rPr lang="en-CA" dirty="0"/>
              <a:t>This document is the Consent Form itself, to be filled in following the instructions in the guideline document and using the </a:t>
            </a:r>
            <a:r>
              <a:rPr lang="en-CA" b="1" dirty="0"/>
              <a:t>example content</a:t>
            </a:r>
            <a:r>
              <a:rPr lang="en-CA" dirty="0"/>
              <a:t> included</a:t>
            </a:r>
            <a:r>
              <a:rPr lang="en-CA" i="1" dirty="0"/>
              <a:t> if appropriate</a:t>
            </a:r>
            <a:r>
              <a:rPr lang="en-CA" dirty="0"/>
              <a:t>.</a:t>
            </a:r>
            <a:endParaRPr lang="en-CA" b="1" dirty="0"/>
          </a:p>
          <a:p>
            <a:pPr>
              <a:defRPr/>
            </a:pPr>
            <a:r>
              <a:rPr lang="en-CA" b="1" dirty="0">
                <a:solidFill>
                  <a:schemeClr val="accent6">
                    <a:lumMod val="75000"/>
                  </a:schemeClr>
                </a:solidFill>
              </a:rPr>
              <a:t>Behavioral_Consent_Guidelines_(March_2012).doc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73FC001A-3A18-15D0-9807-2C4DAEB9B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Submission Hints	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035446C-9610-85A7-FC38-2761A38CD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Application must be complete </a:t>
            </a:r>
            <a:r>
              <a:rPr lang="en-US" sz="1600" dirty="0"/>
              <a:t>(method </a:t>
            </a:r>
            <a:r>
              <a:rPr lang="en-US" sz="1600" b="1" dirty="0"/>
              <a:t>clear and detailed</a:t>
            </a:r>
            <a:r>
              <a:rPr lang="en-US" sz="1600" dirty="0"/>
              <a:t>; include all proposed measures, materials and copyrights; consent and debriefing forms; advertising and correspondence, check list of appendices)</a:t>
            </a:r>
          </a:p>
          <a:p>
            <a:pPr eaLnBrk="1" hangingPunct="1">
              <a:defRPr/>
            </a:pPr>
            <a:r>
              <a:rPr lang="en-CA" dirty="0"/>
              <a:t>Please be as </a:t>
            </a:r>
            <a:r>
              <a:rPr lang="en-CA" b="1" dirty="0"/>
              <a:t>BRIEF</a:t>
            </a:r>
            <a:r>
              <a:rPr lang="en-CA" dirty="0"/>
              <a:t> AS POSSIBLE while providing all the requested information. </a:t>
            </a:r>
          </a:p>
          <a:p>
            <a:pPr eaLnBrk="1" hangingPunct="1">
              <a:defRPr/>
            </a:pPr>
            <a:r>
              <a:rPr lang="en-US" dirty="0"/>
              <a:t>Organizational approval required?</a:t>
            </a:r>
          </a:p>
          <a:p>
            <a:pPr eaLnBrk="1" hangingPunct="1">
              <a:defRPr/>
            </a:pPr>
            <a:r>
              <a:rPr lang="en-US" dirty="0"/>
              <a:t>Ensure </a:t>
            </a:r>
            <a:r>
              <a:rPr lang="en-US" b="1" dirty="0"/>
              <a:t>consistency</a:t>
            </a:r>
            <a:r>
              <a:rPr lang="en-US" dirty="0"/>
              <a:t> between application information and consent/debriefing forms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513FFD5-6459-A49D-57EC-1AF52DE57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71525"/>
            <a:ext cx="7924800" cy="1133475"/>
          </a:xfrm>
        </p:spPr>
        <p:txBody>
          <a:bodyPr/>
          <a:lstStyle/>
          <a:p>
            <a:pPr algn="ctr"/>
            <a:r>
              <a:rPr lang="fr-CA" altLang="en-US" sz="3200" i="1"/>
              <a:t>Two of the most common errors in applications</a:t>
            </a:r>
            <a:endParaRPr lang="en-CA" altLang="en-US" sz="32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9CEE2-8F17-7418-F115-8479E4D84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First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not reading or amending the </a:t>
            </a: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standard statements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to ensure that they are applicable to the project:</a:t>
            </a:r>
          </a:p>
          <a:p>
            <a:pPr lvl="1">
              <a:defRPr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for example, students proposing exclusively anonymous online projects will use a statement that indicates that participants will be physically handed a consent form to sign and hand back to the experimenter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Second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not ensuring that the </a:t>
            </a:r>
            <a:r>
              <a:rPr lang="en-CA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information in each section is consistent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lvl="1">
              <a:defRPr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for example, in one section or document students will say that participants will be recruited through SONA, but in another section or document they will use a statement that suggests friends and family are being recruited.</a:t>
            </a:r>
          </a:p>
          <a:p>
            <a:pPr marL="457200" lvl="1" indent="0">
              <a:buFontTx/>
              <a:buNone/>
              <a:defRPr/>
            </a:pPr>
            <a:endParaRPr lang="en-CA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In brief</a:t>
            </a:r>
            <a:r>
              <a:rPr lang="en-CA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, it is crucial that you review your application to ensure the information is </a:t>
            </a: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accurate and consistent </a:t>
            </a:r>
            <a:r>
              <a:rPr lang="en-CA" sz="1800" i="1" dirty="0">
                <a:latin typeface="Calibri" panose="020F0502020204030204" pitchFamily="34" charset="0"/>
                <a:ea typeface="Times New Roman" panose="02020603050405020304" pitchFamily="18" charset="0"/>
              </a:rPr>
              <a:t>across all sections of the application</a:t>
            </a:r>
            <a:endParaRPr lang="en-CA" sz="16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59997AB-4C6F-007C-D288-DE9848ADA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3200" i="1"/>
              <a:t>Confidentiality and Zoom Interviews</a:t>
            </a:r>
            <a:endParaRPr lang="en-CA" altLang="en-US" sz="320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7F883-DBE2-A6B1-384D-9F8E9C627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en-CA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defRPr/>
            </a:pPr>
            <a:r>
              <a:rPr lang="en-CA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Beh-REB instructions concerning the protection of the participants’ confidentiality during the  Zoom interviews: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sz="10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 indent="-342900">
              <a:buFont typeface="Calibri" panose="020F0502020204030204" pitchFamily="34" charset="0"/>
              <a:buChar char="-"/>
              <a:defRPr/>
            </a:pPr>
            <a:r>
              <a:rPr lang="en-CA" sz="1800" b="1" i="1" dirty="0"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“Please confirm that the videoconference will be conducted in a private area of your home or office that will not be accessible by individuals outside of the research team during the interview.”</a:t>
            </a:r>
          </a:p>
          <a:p>
            <a:pPr marL="400050" lvl="1" indent="0">
              <a:buFontTx/>
              <a:buNone/>
              <a:defRPr/>
            </a:pPr>
            <a:endParaRPr lang="en-CA" sz="1000" i="1" dirty="0">
              <a:latin typeface="Calibri" panose="020F050202020403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1" indent="-342900">
              <a:buFont typeface="Calibri" panose="020F0502020204030204" pitchFamily="34" charset="0"/>
              <a:buChar char="-"/>
              <a:defRPr/>
            </a:pPr>
            <a:r>
              <a:rPr lang="en-CA" sz="1800" b="1" i="1" dirty="0"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“Please also include this information in the consent form, including a recommendation that the participants do likewise.</a:t>
            </a:r>
            <a:r>
              <a:rPr lang="en-CA" sz="1800" i="1" dirty="0"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”</a:t>
            </a:r>
            <a:endParaRPr lang="en-CA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C260412-0460-52B4-C29E-4D21A8654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PsyREC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27AB0-2E71-2F08-CBD8-E9F891FF0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Prepare an electronic copy </a:t>
            </a:r>
            <a:r>
              <a:rPr lang="en-US" sz="1600" dirty="0"/>
              <a:t>(does not need signatures)</a:t>
            </a:r>
            <a:r>
              <a:rPr lang="en-US" sz="2000" dirty="0"/>
              <a:t>.</a:t>
            </a:r>
            <a:endParaRPr lang="en-CA" sz="2000" dirty="0"/>
          </a:p>
          <a:p>
            <a:pPr>
              <a:defRPr/>
            </a:pPr>
            <a:r>
              <a:rPr lang="en-US" sz="2000" dirty="0"/>
              <a:t>Electronic copy is composed of multiple documents </a:t>
            </a:r>
            <a:r>
              <a:rPr lang="en-US" sz="1600" dirty="0"/>
              <a:t>(i.e., application form and appendices)</a:t>
            </a:r>
            <a:r>
              <a:rPr lang="en-US" sz="2000" dirty="0"/>
              <a:t>: </a:t>
            </a:r>
            <a:r>
              <a:rPr lang="en-US" sz="2000" b="1" dirty="0"/>
              <a:t>regroup all these documents within one electronic copy</a:t>
            </a:r>
            <a:r>
              <a:rPr lang="en-US" sz="2000" dirty="0"/>
              <a:t>.</a:t>
            </a:r>
            <a:endParaRPr lang="en-CA" sz="2000" dirty="0"/>
          </a:p>
          <a:p>
            <a:pPr>
              <a:defRPr/>
            </a:pPr>
            <a:r>
              <a:rPr lang="en-US" sz="2000" dirty="0"/>
              <a:t>Email the electronic copy to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Katie Ottley </a:t>
            </a:r>
            <a:r>
              <a:rPr lang="en-CA" sz="16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CA" sz="16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kmo761@mail.usask.ca</a:t>
            </a:r>
            <a:r>
              <a:rPr lang="en-CA" sz="16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dirty="0"/>
              <a:t>.</a:t>
            </a:r>
            <a:endParaRPr lang="en-CA" sz="2000" dirty="0"/>
          </a:p>
          <a:p>
            <a:pPr>
              <a:defRPr/>
            </a:pPr>
            <a:r>
              <a:rPr lang="en-US" sz="2000" dirty="0"/>
              <a:t>Submissions received by </a:t>
            </a:r>
            <a:r>
              <a:rPr lang="en-US" sz="2000" b="1" dirty="0"/>
              <a:t>Monday noon</a:t>
            </a:r>
            <a:r>
              <a:rPr lang="en-US" sz="2000" dirty="0"/>
              <a:t> will be screened for completeness and forwarded to Psy-REC.</a:t>
            </a:r>
            <a:endParaRPr lang="en-CA" sz="2000" dirty="0"/>
          </a:p>
          <a:p>
            <a:pPr>
              <a:defRPr/>
            </a:pPr>
            <a:r>
              <a:rPr lang="en-US" sz="2000" dirty="0"/>
              <a:t>Feedback from Psy-REC by the following Monday.</a:t>
            </a:r>
          </a:p>
          <a:p>
            <a:pPr>
              <a:defRPr/>
            </a:pPr>
            <a:endParaRPr lang="en-CA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CA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F08E11D-1E8F-4692-3609-DE33D010A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/>
              <a:t>PsyREC Procedure</a:t>
            </a:r>
            <a:endParaRPr lang="en-CA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65B4355-DA36-294A-C67A-2E8B76546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400">
                <a:cs typeface="Times New Roman" panose="02020603050405020304" pitchFamily="18" charset="0"/>
              </a:rPr>
              <a:t>When reviewing Psy-REC applications, members of the evaluation committee will </a:t>
            </a:r>
            <a:r>
              <a:rPr lang="en-CA" altLang="en-US" sz="2400" b="1">
                <a:cs typeface="Times New Roman" panose="02020603050405020304" pitchFamily="18" charset="0"/>
              </a:rPr>
              <a:t>stop reviewing </a:t>
            </a:r>
            <a:r>
              <a:rPr lang="en-CA" altLang="en-US" sz="2400">
                <a:cs typeface="Times New Roman" panose="02020603050405020304" pitchFamily="18" charset="0"/>
              </a:rPr>
              <a:t>any application that accumulates more than </a:t>
            </a:r>
            <a:r>
              <a:rPr lang="en-CA" altLang="en-US" sz="2400" b="1">
                <a:cs typeface="Times New Roman" panose="02020603050405020304" pitchFamily="18" charset="0"/>
              </a:rPr>
              <a:t>five (5) substantive errors</a:t>
            </a:r>
            <a:r>
              <a:rPr lang="en-CA" altLang="en-US" sz="2400">
                <a:cs typeface="Times New Roman" panose="02020603050405020304" pitchFamily="18" charset="0"/>
              </a:rPr>
              <a:t> </a:t>
            </a:r>
            <a:r>
              <a:rPr lang="en-CA" altLang="en-US" sz="1800">
                <a:cs typeface="Times New Roman" panose="02020603050405020304" pitchFamily="18" charset="0"/>
              </a:rPr>
              <a:t>(errors that would need to be fixed prior to approval)</a:t>
            </a:r>
            <a:r>
              <a:rPr lang="en-CA" altLang="en-US" sz="2400">
                <a:cs typeface="Times New Roman" panose="02020603050405020304" pitchFamily="18" charset="0"/>
              </a:rPr>
              <a:t>. These applications will be returned by Psy-REC to the student-supervisor team for </a:t>
            </a:r>
            <a:r>
              <a:rPr lang="en-CA" altLang="en-US" sz="2400" b="1">
                <a:cs typeface="Times New Roman" panose="02020603050405020304" pitchFamily="18" charset="0"/>
              </a:rPr>
              <a:t>revision and resubmission</a:t>
            </a:r>
            <a:r>
              <a:rPr lang="en-CA" altLang="en-US" sz="2400">
                <a:cs typeface="Times New Roman" panose="02020603050405020304" pitchFamily="18" charset="0"/>
              </a:rPr>
              <a:t>.</a:t>
            </a:r>
            <a:endParaRPr lang="en-CA" altLang="en-US" sz="2400">
              <a:cs typeface="Calibri" panose="020F0502020204030204" pitchFamily="34" charset="0"/>
            </a:endParaRPr>
          </a:p>
          <a:p>
            <a:endParaRPr lang="en-CA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extLst>
              <a:ext uri="{FF2B5EF4-FFF2-40B4-BE49-F238E27FC236}">
                <a16:creationId xmlns:a16="http://schemas.microsoft.com/office/drawing/2014/main" id="{FD55BFCB-4EF9-0D60-7951-279776DF2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Application Guidelines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63E2BEA-723E-B6AB-6051-A43499E80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Please read the </a:t>
            </a:r>
            <a:r>
              <a:rPr lang="en-US" altLang="en-US" i="1"/>
              <a:t>“Application Guidelines” </a:t>
            </a:r>
            <a:r>
              <a:rPr lang="en-US" altLang="en-US"/>
              <a:t>document carefully and refer to them often while preparing your application.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in doubt, contact Psy-REC </a:t>
            </a:r>
            <a:r>
              <a:rPr lang="en-US" altLang="en-US" sz="2400"/>
              <a:t>(</a:t>
            </a:r>
            <a:r>
              <a:rPr lang="en-US" altLang="en-US" sz="2400" u="sng"/>
              <a:t>michel.desjardins</a:t>
            </a:r>
            <a:r>
              <a:rPr lang="en-US" altLang="en-US" sz="2400" u="sng">
                <a:hlinkClick r:id="rId2"/>
              </a:rPr>
              <a:t>@</a:t>
            </a:r>
            <a:r>
              <a:rPr lang="en-US" altLang="en-US" sz="2400">
                <a:hlinkClick r:id="rId2"/>
              </a:rPr>
              <a:t>usask.ca</a:t>
            </a:r>
            <a:r>
              <a:rPr lang="en-US" altLang="en-US" sz="2400"/>
              <a:t>)</a:t>
            </a:r>
            <a:r>
              <a:rPr lang="en-US" altLang="en-US"/>
              <a:t> to discuss your issues prior to submission.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3D947453-7E4D-03D3-0042-17E70EAD7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research ethics review?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2DEF7D1-A5E0-01CA-DF43-9AAEAD471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229600" cy="3724275"/>
          </a:xfrm>
        </p:spPr>
        <p:txBody>
          <a:bodyPr/>
          <a:lstStyle/>
          <a:p>
            <a:pPr eaLnBrk="1" hangingPunct="1"/>
            <a:r>
              <a:rPr lang="en-US" altLang="en-US"/>
              <a:t>To ensure that research recognizes and protects the rights of individual participants and society.</a:t>
            </a:r>
          </a:p>
          <a:p>
            <a:pPr eaLnBrk="1" hangingPunct="1"/>
            <a:r>
              <a:rPr lang="en-US" altLang="en-US"/>
              <a:t>Tri-Council Guidelines (CIHR, NSERC,SSHRC)</a:t>
            </a:r>
          </a:p>
          <a:p>
            <a:pPr eaLnBrk="1" hangingPunct="1"/>
            <a:r>
              <a:rPr lang="en-US" altLang="en-US"/>
              <a:t>University of Saskatchewan researchers obligated to comply with Tri-Council Guidelines</a:t>
            </a:r>
          </a:p>
          <a:p>
            <a:pPr eaLnBrk="1" hangingPunct="1"/>
            <a:r>
              <a:rPr lang="en-US" altLang="en-US"/>
              <a:t>University Behavioural and Bio-medical REBs</a:t>
            </a:r>
          </a:p>
          <a:p>
            <a:pPr eaLnBrk="1" hangingPunct="1"/>
            <a:r>
              <a:rPr lang="en-US" altLang="en-US"/>
              <a:t>Psychology Ethics Committee (PsyREC)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00CB7F85-6940-D79E-D4AA-E4C94C0BB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Tri-Council Guiding Principles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F2E5C18-50A6-FFBC-738F-683C884921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Respect for Human Dignity</a:t>
            </a:r>
          </a:p>
          <a:p>
            <a:pPr eaLnBrk="1" hangingPunct="1"/>
            <a:r>
              <a:rPr lang="en-US" altLang="en-US" sz="2400"/>
              <a:t>Respect for Free and Informed Consent</a:t>
            </a:r>
          </a:p>
          <a:p>
            <a:pPr eaLnBrk="1" hangingPunct="1"/>
            <a:r>
              <a:rPr lang="en-US" altLang="en-US" sz="2400"/>
              <a:t>Respect for Vulnerable Persons</a:t>
            </a:r>
          </a:p>
          <a:p>
            <a:pPr eaLnBrk="1" hangingPunct="1"/>
            <a:r>
              <a:rPr lang="en-US" altLang="en-US" sz="2400"/>
              <a:t>Respect for Privacy and Confidentiality</a:t>
            </a:r>
          </a:p>
          <a:p>
            <a:pPr eaLnBrk="1" hangingPunct="1"/>
            <a:r>
              <a:rPr lang="en-US" altLang="en-US" sz="2400"/>
              <a:t>Respect for Justice and Inclusiveness</a:t>
            </a:r>
          </a:p>
          <a:p>
            <a:pPr eaLnBrk="1" hangingPunct="1"/>
            <a:r>
              <a:rPr lang="en-US" altLang="en-US" sz="2400"/>
              <a:t>Balancing Harms and Benefits</a:t>
            </a:r>
          </a:p>
          <a:p>
            <a:pPr lvl="2" eaLnBrk="1" hangingPunct="1"/>
            <a:r>
              <a:rPr lang="en-US" altLang="en-US" sz="1800"/>
              <a:t>Minimizing Harm</a:t>
            </a:r>
          </a:p>
          <a:p>
            <a:pPr lvl="2" eaLnBrk="1" hangingPunct="1"/>
            <a:r>
              <a:rPr lang="en-US" altLang="en-US" sz="1800"/>
              <a:t>Maximizing Benefit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61FB4A7C-5353-5619-B4BA-960ECD2DA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Respect for Human Dignity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8DFEF1D-6E82-A197-3A53-022DE735F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Cardinal principle of research ethics</a:t>
            </a:r>
          </a:p>
          <a:p>
            <a:pPr eaLnBrk="1" hangingPunct="1"/>
            <a:r>
              <a:rPr lang="en-US" altLang="en-US"/>
              <a:t>Participants are not a means to an end; e.g., we do not “use” participants</a:t>
            </a:r>
          </a:p>
          <a:p>
            <a:pPr eaLnBrk="1" hangingPunct="1"/>
            <a:r>
              <a:rPr lang="en-US" altLang="en-US"/>
              <a:t>Participants work with researchers in a mutually understood and agreed to process</a:t>
            </a:r>
          </a:p>
          <a:p>
            <a:pPr eaLnBrk="1" hangingPunct="1"/>
            <a:r>
              <a:rPr lang="en-US" altLang="en-US"/>
              <a:t>Research procedure must protect the multiple interests of persons: </a:t>
            </a:r>
            <a:r>
              <a:rPr lang="en-US" altLang="en-US" sz="2000"/>
              <a:t>physical, psychological, cultural, social, spiritual,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CAEA4D4E-9511-49EE-9382-6D6B818CB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Free and Informed Consent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CEED87-C08D-9962-55F8-A3872CFC7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3724275"/>
          </a:xfrm>
        </p:spPr>
        <p:txBody>
          <a:bodyPr/>
          <a:lstStyle/>
          <a:p>
            <a:pPr eaLnBrk="1" hangingPunct="1"/>
            <a:r>
              <a:rPr lang="en-US" altLang="en-US" sz="2400"/>
              <a:t>I</a:t>
            </a:r>
            <a:r>
              <a:rPr lang="en-US" altLang="en-US"/>
              <a:t>nformed Consent </a:t>
            </a:r>
          </a:p>
          <a:p>
            <a:pPr lvl="1" eaLnBrk="1" hangingPunct="1"/>
            <a:r>
              <a:rPr lang="en-US" altLang="en-US" sz="2800"/>
              <a:t>Decision to participate must be </a:t>
            </a:r>
            <a:r>
              <a:rPr lang="en-US" altLang="en-US" sz="2800" b="1"/>
              <a:t>fully</a:t>
            </a:r>
            <a:r>
              <a:rPr lang="en-US" altLang="en-US" sz="2800"/>
              <a:t> informed</a:t>
            </a:r>
          </a:p>
          <a:p>
            <a:pPr lvl="1" eaLnBrk="1" hangingPunct="1"/>
            <a:r>
              <a:rPr lang="en-US" altLang="en-US" sz="2800"/>
              <a:t>Consent form provides </a:t>
            </a:r>
            <a:r>
              <a:rPr lang="en-US" altLang="en-US" sz="2800" b="1"/>
              <a:t>all</a:t>
            </a:r>
            <a:r>
              <a:rPr lang="en-US" altLang="en-US" sz="2800"/>
              <a:t> important info</a:t>
            </a:r>
          </a:p>
          <a:p>
            <a:pPr lvl="1" eaLnBrk="1" hangingPunct="1"/>
            <a:r>
              <a:rPr lang="en-US" altLang="en-US" sz="2800"/>
              <a:t>Any potential harmful effects explained</a:t>
            </a:r>
          </a:p>
          <a:p>
            <a:pPr lvl="1" eaLnBrk="1" hangingPunct="1"/>
            <a:r>
              <a:rPr lang="en-US" altLang="en-US" sz="2800"/>
              <a:t>Deception? </a:t>
            </a:r>
            <a:r>
              <a:rPr lang="en-US" altLang="en-US" sz="2000"/>
              <a:t>(Not for undergraduate students)</a:t>
            </a:r>
          </a:p>
          <a:p>
            <a:pPr eaLnBrk="1" hangingPunct="1"/>
            <a:r>
              <a:rPr lang="en-US" altLang="en-US"/>
              <a:t>Voluntary Participation</a:t>
            </a:r>
          </a:p>
          <a:p>
            <a:pPr lvl="1" eaLnBrk="1" hangingPunct="1"/>
            <a:r>
              <a:rPr lang="en-US" altLang="en-US" sz="2800"/>
              <a:t>Participation by </a:t>
            </a:r>
            <a:r>
              <a:rPr lang="en-US" altLang="en-US" sz="2800" b="1"/>
              <a:t>free choice</a:t>
            </a:r>
            <a:r>
              <a:rPr lang="en-US" altLang="en-US" sz="2800"/>
              <a:t>, no coercion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E27B5C84-D721-1528-56A4-FE00C0E3B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Privacy and Confidentiality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696FF82-F736-3335-0570-425DA18B63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 the access, control and dissemination of personal information gathered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Confidentiality – protect the identity of the participant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Anonymity – participants are non-identifiable, </a:t>
            </a:r>
            <a:r>
              <a:rPr lang="en-US" altLang="en-US" sz="2000"/>
              <a:t>even by the researchers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30815CCB-DAF3-3F0C-321E-E22627100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Justice and Inclusiveness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BD43FC2-3145-7549-44E4-41B20C2B0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Wide distribution of the benefits and burdens of research: </a:t>
            </a:r>
            <a:r>
              <a:rPr lang="en-US" altLang="en-US" sz="2000"/>
              <a:t>participants may receive the results, and the Debriefing form contributes to research dissemination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 segment of population should be:</a:t>
            </a:r>
          </a:p>
          <a:p>
            <a:pPr lvl="1" eaLnBrk="1" hangingPunct="1"/>
            <a:r>
              <a:rPr lang="en-US" altLang="en-US"/>
              <a:t>Burdened with the harms of research</a:t>
            </a:r>
          </a:p>
          <a:p>
            <a:pPr lvl="1" eaLnBrk="1" hangingPunct="1"/>
            <a:r>
              <a:rPr lang="en-US" altLang="en-US"/>
              <a:t>Excluded from the benefits of research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0FC25CBF-6A66-E679-5508-2CE7C294B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Balancing Harm and Benefits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3B7ED2C-DD9A-0082-C721-2FF55F74D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potential risks of research must be outweighed by the potential benefits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All research reviewed by PsyREC must fall within the category of </a:t>
            </a:r>
            <a:r>
              <a:rPr lang="en-US" altLang="en-US" b="1"/>
              <a:t>minimal risk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Minimal risk = risk does not exceed that likely to be encountered in </a:t>
            </a:r>
            <a:r>
              <a:rPr lang="en-US" altLang="en-US" b="1"/>
              <a:t>everyday life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73A5C7C-626F-C2CB-8516-03BD4D908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PsyREC materials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1900369-96E5-D04A-706A-8F0C3198F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altLang="en-US" dirty="0"/>
              <a:t>The Psychology Research Ethics Committee (PsyREC) materials are available on the Dept of Psy &amp; HlST webpage:</a:t>
            </a:r>
          </a:p>
          <a:p>
            <a:pPr>
              <a:defRPr/>
            </a:pPr>
            <a:r>
              <a:rPr lang="en-CA" altLang="en-US" sz="1800" dirty="0">
                <a:hlinkClick r:id="rId2"/>
              </a:rPr>
              <a:t>https://artsandscience.usask.ca/psychology/undergraduates/psy-rec-information.php</a:t>
            </a:r>
            <a:endParaRPr lang="en-CA" altLang="en-US" sz="1800" dirty="0"/>
          </a:p>
          <a:p>
            <a:pPr marL="0" indent="0">
              <a:buFont typeface="Wingdings" pitchFamily="2" charset="2"/>
              <a:buNone/>
              <a:defRPr/>
            </a:pPr>
            <a:endParaRPr lang="en-CA" altLang="en-US" sz="900" dirty="0"/>
          </a:p>
          <a:p>
            <a:pPr>
              <a:defRPr/>
            </a:pPr>
            <a:r>
              <a:rPr lang="en-CA" altLang="en-US" dirty="0"/>
              <a:t>Use the following application form:</a:t>
            </a:r>
          </a:p>
          <a:p>
            <a:pPr>
              <a:defRPr/>
            </a:pPr>
            <a:r>
              <a:rPr lang="en-CA" altLang="en-US" sz="1800" u="sng" dirty="0"/>
              <a:t>Psy-REC Ethics Application Form 2023 </a:t>
            </a:r>
            <a:r>
              <a:rPr lang="en-CA" altLang="en-US" sz="1800" dirty="0"/>
              <a:t>(Word document)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altLang="en-US" dirty="0"/>
          </a:p>
          <a:p>
            <a:pPr marL="0" indent="0">
              <a:buFont typeface="Wingdings" pitchFamily="2" charset="2"/>
              <a:buNone/>
              <a:defRPr/>
            </a:pPr>
            <a:endParaRPr lang="en-CA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B1D1FD89317643A7C81A96EC24BEED" ma:contentTypeVersion="12" ma:contentTypeDescription="Create a new document." ma:contentTypeScope="" ma:versionID="c40047d80e2b385aa345ad5c736e2172">
  <xsd:schema xmlns:xsd="http://www.w3.org/2001/XMLSchema" xmlns:xs="http://www.w3.org/2001/XMLSchema" xmlns:p="http://schemas.microsoft.com/office/2006/metadata/properties" xmlns:ns3="4f50ba49-0a3d-4b68-8c9c-6392e65ccdfd" xmlns:ns4="617ececa-b5e3-4507-93d4-61bdda0dd2e5" targetNamespace="http://schemas.microsoft.com/office/2006/metadata/properties" ma:root="true" ma:fieldsID="f5e0bb3ba2c9cd44d706a16f9f957d31" ns3:_="" ns4:_="">
    <xsd:import namespace="4f50ba49-0a3d-4b68-8c9c-6392e65ccdfd"/>
    <xsd:import namespace="617ececa-b5e3-4507-93d4-61bdda0dd2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50ba49-0a3d-4b68-8c9c-6392e65ccd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ececa-b5e3-4507-93d4-61bdda0dd2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3BD97-3475-4082-BEA2-7B4729532F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4E4D2D8-670D-4732-9FB0-309B2EE78F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FAAAF9-2DE0-4C4C-A099-13CEF23E9B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50ba49-0a3d-4b68-8c9c-6392e65ccdfd"/>
    <ds:schemaRef ds:uri="617ececa-b5e3-4507-93d4-61bdda0dd2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3219</TotalTime>
  <Words>1059</Words>
  <Application>Microsoft Macintosh PowerPoint</Application>
  <PresentationFormat>On-screen Show (4:3)</PresentationFormat>
  <Paragraphs>115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Wingdings</vt:lpstr>
      <vt:lpstr>Calibri</vt:lpstr>
      <vt:lpstr>Times New Roman</vt:lpstr>
      <vt:lpstr>Aptos</vt:lpstr>
      <vt:lpstr>Capsules</vt:lpstr>
      <vt:lpstr>Psychology Research Ethics</vt:lpstr>
      <vt:lpstr>Why research ethics review?</vt:lpstr>
      <vt:lpstr>Tri-Council Guiding Principles</vt:lpstr>
      <vt:lpstr>Respect for Human Dignity</vt:lpstr>
      <vt:lpstr>Free and Informed Consent</vt:lpstr>
      <vt:lpstr>Privacy and Confidentiality</vt:lpstr>
      <vt:lpstr>Justice and Inclusiveness</vt:lpstr>
      <vt:lpstr>Balancing Harm and Benefits</vt:lpstr>
      <vt:lpstr>PsyREC materials</vt:lpstr>
      <vt:lpstr>Components of the Ethics Application</vt:lpstr>
      <vt:lpstr>BEH application form with standard statements.pdf</vt:lpstr>
      <vt:lpstr>BEH Consent Form template with standard statements.doc (use this form!)</vt:lpstr>
      <vt:lpstr>Submission Hints </vt:lpstr>
      <vt:lpstr>Two of the most common errors in applications</vt:lpstr>
      <vt:lpstr>Confidentiality and Zoom Interviews</vt:lpstr>
      <vt:lpstr>PsyREC Procedure</vt:lpstr>
      <vt:lpstr>PsyREC Procedure</vt:lpstr>
      <vt:lpstr>Application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Research</dc:title>
  <dc:creator>Jamie Campbell</dc:creator>
  <cp:lastModifiedBy>Josh Katz</cp:lastModifiedBy>
  <cp:revision>135</cp:revision>
  <dcterms:created xsi:type="dcterms:W3CDTF">2006-09-16T17:30:56Z</dcterms:created>
  <dcterms:modified xsi:type="dcterms:W3CDTF">2024-10-18T19:53:56Z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0x0101004BB1D1FD89317643A7C81A96EC24BEED</vt:lpwstr>
  </property>
</Properties>
</file>