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02" r:id="rId4"/>
    <p:sldId id="260" r:id="rId5"/>
    <p:sldId id="303" r:id="rId6"/>
    <p:sldId id="304" r:id="rId7"/>
    <p:sldId id="305" r:id="rId8"/>
    <p:sldId id="272" r:id="rId9"/>
    <p:sldId id="306" r:id="rId10"/>
    <p:sldId id="308" r:id="rId11"/>
    <p:sldId id="307" r:id="rId12"/>
    <p:sldId id="261" r:id="rId13"/>
    <p:sldId id="310" r:id="rId14"/>
    <p:sldId id="311" r:id="rId15"/>
    <p:sldId id="312" r:id="rId16"/>
    <p:sldId id="301" r:id="rId17"/>
    <p:sldId id="300" r:id="rId18"/>
    <p:sldId id="314" r:id="rId19"/>
    <p:sldId id="31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08"/>
    <p:restoredTop sz="95255"/>
  </p:normalViewPr>
  <p:slideViewPr>
    <p:cSldViewPr snapToGrid="0" snapToObjects="1">
      <p:cViewPr varScale="1">
        <p:scale>
          <a:sx n="104" d="100"/>
          <a:sy n="104" d="100"/>
        </p:scale>
        <p:origin x="55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9F0E98-EC98-4316-8B46-F932202DC9DE}" type="doc">
      <dgm:prSet loTypeId="urn:microsoft.com/office/officeart/2008/layout/LinedList" loCatId="list" qsTypeId="urn:microsoft.com/office/officeart/2005/8/quickstyle/simple2" qsCatId="simple" csTypeId="urn:microsoft.com/office/officeart/2005/8/colors/colorful1" csCatId="colorful"/>
      <dgm:spPr/>
      <dgm:t>
        <a:bodyPr/>
        <a:lstStyle/>
        <a:p>
          <a:endParaRPr lang="en-US"/>
        </a:p>
      </dgm:t>
    </dgm:pt>
    <dgm:pt modelId="{57FFAF3A-2869-4425-A578-8F8E94016A40}">
      <dgm:prSet/>
      <dgm:spPr/>
      <dgm:t>
        <a:bodyPr/>
        <a:lstStyle/>
        <a:p>
          <a:r>
            <a:rPr lang="en-US"/>
            <a:t>Key Information</a:t>
          </a:r>
        </a:p>
      </dgm:t>
    </dgm:pt>
    <dgm:pt modelId="{98C35158-D401-413C-9C91-8680AA72AE9C}" type="parTrans" cxnId="{981A04F4-A474-4D90-B991-68A657F2E293}">
      <dgm:prSet/>
      <dgm:spPr/>
      <dgm:t>
        <a:bodyPr/>
        <a:lstStyle/>
        <a:p>
          <a:endParaRPr lang="en-US"/>
        </a:p>
      </dgm:t>
    </dgm:pt>
    <dgm:pt modelId="{4793080E-865F-4FF0-9877-A35D7EF5099E}" type="sibTrans" cxnId="{981A04F4-A474-4D90-B991-68A657F2E293}">
      <dgm:prSet/>
      <dgm:spPr/>
      <dgm:t>
        <a:bodyPr/>
        <a:lstStyle/>
        <a:p>
          <a:endParaRPr lang="en-US"/>
        </a:p>
      </dgm:t>
    </dgm:pt>
    <dgm:pt modelId="{F697CC7F-8111-4645-B59A-A3CB939975B1}">
      <dgm:prSet/>
      <dgm:spPr/>
      <dgm:t>
        <a:bodyPr/>
        <a:lstStyle/>
        <a:p>
          <a:r>
            <a:rPr lang="en-US"/>
            <a:t>Project Overview</a:t>
          </a:r>
        </a:p>
      </dgm:t>
    </dgm:pt>
    <dgm:pt modelId="{4EF14C1E-807A-4257-B725-C0B5A951015F}" type="parTrans" cxnId="{ED541EB2-5A5C-4AE9-9D40-6EE96C2A706F}">
      <dgm:prSet/>
      <dgm:spPr/>
      <dgm:t>
        <a:bodyPr/>
        <a:lstStyle/>
        <a:p>
          <a:endParaRPr lang="en-US"/>
        </a:p>
      </dgm:t>
    </dgm:pt>
    <dgm:pt modelId="{893DFB94-DFAA-40CB-BE88-BFAEC12C068B}" type="sibTrans" cxnId="{ED541EB2-5A5C-4AE9-9D40-6EE96C2A706F}">
      <dgm:prSet/>
      <dgm:spPr/>
      <dgm:t>
        <a:bodyPr/>
        <a:lstStyle/>
        <a:p>
          <a:endParaRPr lang="en-US"/>
        </a:p>
      </dgm:t>
    </dgm:pt>
    <dgm:pt modelId="{BA32BAFB-E235-4ED4-A1EE-BC3D8270B7E2}">
      <dgm:prSet/>
      <dgm:spPr/>
      <dgm:t>
        <a:bodyPr/>
        <a:lstStyle/>
        <a:p>
          <a:r>
            <a:rPr lang="en-US"/>
            <a:t>Community Engagement</a:t>
          </a:r>
        </a:p>
      </dgm:t>
    </dgm:pt>
    <dgm:pt modelId="{42273E50-3C21-455F-B133-B03D9D0CDAF5}" type="parTrans" cxnId="{37E99929-CFB4-4661-A6C4-1A55A6D9E54A}">
      <dgm:prSet/>
      <dgm:spPr/>
      <dgm:t>
        <a:bodyPr/>
        <a:lstStyle/>
        <a:p>
          <a:endParaRPr lang="en-US"/>
        </a:p>
      </dgm:t>
    </dgm:pt>
    <dgm:pt modelId="{E4B6F495-DCF8-4EBD-9C13-3720991439FA}" type="sibTrans" cxnId="{37E99929-CFB4-4661-A6C4-1A55A6D9E54A}">
      <dgm:prSet/>
      <dgm:spPr/>
      <dgm:t>
        <a:bodyPr/>
        <a:lstStyle/>
        <a:p>
          <a:endParaRPr lang="en-US"/>
        </a:p>
      </dgm:t>
    </dgm:pt>
    <dgm:pt modelId="{E396A0A5-3769-4EBF-BBD1-B95C90668686}">
      <dgm:prSet/>
      <dgm:spPr/>
      <dgm:t>
        <a:bodyPr/>
        <a:lstStyle/>
        <a:p>
          <a:r>
            <a:rPr lang="en-US"/>
            <a:t>Recruitment and Consent</a:t>
          </a:r>
        </a:p>
      </dgm:t>
    </dgm:pt>
    <dgm:pt modelId="{90D2BE32-4277-4E34-871A-9341F708CD23}" type="parTrans" cxnId="{49B8DC0F-1992-4313-A355-AD6177C83A0D}">
      <dgm:prSet/>
      <dgm:spPr/>
      <dgm:t>
        <a:bodyPr/>
        <a:lstStyle/>
        <a:p>
          <a:endParaRPr lang="en-US"/>
        </a:p>
      </dgm:t>
    </dgm:pt>
    <dgm:pt modelId="{A715B954-98A5-447E-A4ED-4D837F9A553E}" type="sibTrans" cxnId="{49B8DC0F-1992-4313-A355-AD6177C83A0D}">
      <dgm:prSet/>
      <dgm:spPr/>
      <dgm:t>
        <a:bodyPr/>
        <a:lstStyle/>
        <a:p>
          <a:endParaRPr lang="en-US"/>
        </a:p>
      </dgm:t>
    </dgm:pt>
    <dgm:pt modelId="{8CFC76F2-9CE4-4ABF-96D0-870F5FC2F5A5}">
      <dgm:prSet/>
      <dgm:spPr/>
      <dgm:t>
        <a:bodyPr/>
        <a:lstStyle/>
        <a:p>
          <a:r>
            <a:rPr lang="en-US"/>
            <a:t>Security and Storage</a:t>
          </a:r>
        </a:p>
      </dgm:t>
    </dgm:pt>
    <dgm:pt modelId="{AB423B1D-BF0E-49A6-878F-ABC7EEA412B7}" type="parTrans" cxnId="{50142845-D0AB-4496-B963-3DE46C900960}">
      <dgm:prSet/>
      <dgm:spPr/>
      <dgm:t>
        <a:bodyPr/>
        <a:lstStyle/>
        <a:p>
          <a:endParaRPr lang="en-US"/>
        </a:p>
      </dgm:t>
    </dgm:pt>
    <dgm:pt modelId="{5B6D2F08-504F-44AB-9787-FFB77F99C87E}" type="sibTrans" cxnId="{50142845-D0AB-4496-B963-3DE46C900960}">
      <dgm:prSet/>
      <dgm:spPr/>
      <dgm:t>
        <a:bodyPr/>
        <a:lstStyle/>
        <a:p>
          <a:endParaRPr lang="en-US"/>
        </a:p>
      </dgm:t>
    </dgm:pt>
    <dgm:pt modelId="{D428FE0A-DD31-49C5-87A9-0BCD1A763F84}">
      <dgm:prSet/>
      <dgm:spPr/>
      <dgm:t>
        <a:bodyPr/>
        <a:lstStyle/>
        <a:p>
          <a:r>
            <a:rPr lang="en-US"/>
            <a:t>Declaration of Principal Investigator</a:t>
          </a:r>
        </a:p>
      </dgm:t>
    </dgm:pt>
    <dgm:pt modelId="{72DC33CE-5556-455E-8302-6936E7F6C7AB}" type="parTrans" cxnId="{94684779-9F71-409C-8797-F6E50A9D2119}">
      <dgm:prSet/>
      <dgm:spPr/>
      <dgm:t>
        <a:bodyPr/>
        <a:lstStyle/>
        <a:p>
          <a:endParaRPr lang="en-US"/>
        </a:p>
      </dgm:t>
    </dgm:pt>
    <dgm:pt modelId="{7D38AD2F-0FAC-4BFA-ADC9-6E7DAA93494D}" type="sibTrans" cxnId="{94684779-9F71-409C-8797-F6E50A9D2119}">
      <dgm:prSet/>
      <dgm:spPr/>
      <dgm:t>
        <a:bodyPr/>
        <a:lstStyle/>
        <a:p>
          <a:endParaRPr lang="en-US"/>
        </a:p>
      </dgm:t>
    </dgm:pt>
    <dgm:pt modelId="{4925E09D-9209-475D-9A40-F0A7337D53E1}">
      <dgm:prSet/>
      <dgm:spPr/>
      <dgm:t>
        <a:bodyPr/>
        <a:lstStyle/>
        <a:p>
          <a:r>
            <a:rPr lang="en-US"/>
            <a:t>Documents</a:t>
          </a:r>
        </a:p>
      </dgm:t>
    </dgm:pt>
    <dgm:pt modelId="{9B674434-2662-4A33-B2C8-5EBDDF1ED038}" type="parTrans" cxnId="{8CB0052E-2D40-472C-A9E1-E817B0EBD630}">
      <dgm:prSet/>
      <dgm:spPr/>
      <dgm:t>
        <a:bodyPr/>
        <a:lstStyle/>
        <a:p>
          <a:endParaRPr lang="en-US"/>
        </a:p>
      </dgm:t>
    </dgm:pt>
    <dgm:pt modelId="{18314A8D-FA33-4CCE-B38F-571B9E302F4D}" type="sibTrans" cxnId="{8CB0052E-2D40-472C-A9E1-E817B0EBD630}">
      <dgm:prSet/>
      <dgm:spPr/>
      <dgm:t>
        <a:bodyPr/>
        <a:lstStyle/>
        <a:p>
          <a:endParaRPr lang="en-US"/>
        </a:p>
      </dgm:t>
    </dgm:pt>
    <dgm:pt modelId="{A102663C-F3F5-6B41-A22A-0DE615E93D67}" type="pres">
      <dgm:prSet presAssocID="{F79F0E98-EC98-4316-8B46-F932202DC9DE}" presName="vert0" presStyleCnt="0">
        <dgm:presLayoutVars>
          <dgm:dir/>
          <dgm:animOne val="branch"/>
          <dgm:animLvl val="lvl"/>
        </dgm:presLayoutVars>
      </dgm:prSet>
      <dgm:spPr/>
    </dgm:pt>
    <dgm:pt modelId="{BEBC6624-55A5-5041-875B-5780728AE9D1}" type="pres">
      <dgm:prSet presAssocID="{57FFAF3A-2869-4425-A578-8F8E94016A40}" presName="thickLine" presStyleLbl="alignNode1" presStyleIdx="0" presStyleCnt="7"/>
      <dgm:spPr/>
    </dgm:pt>
    <dgm:pt modelId="{EF66184B-1EE2-B342-B348-CD16058BDF23}" type="pres">
      <dgm:prSet presAssocID="{57FFAF3A-2869-4425-A578-8F8E94016A40}" presName="horz1" presStyleCnt="0"/>
      <dgm:spPr/>
    </dgm:pt>
    <dgm:pt modelId="{D3323469-3587-9246-8343-0A3E36593A3F}" type="pres">
      <dgm:prSet presAssocID="{57FFAF3A-2869-4425-A578-8F8E94016A40}" presName="tx1" presStyleLbl="revTx" presStyleIdx="0" presStyleCnt="7"/>
      <dgm:spPr/>
    </dgm:pt>
    <dgm:pt modelId="{C8E34151-86BC-D249-9156-CA9994B109DA}" type="pres">
      <dgm:prSet presAssocID="{57FFAF3A-2869-4425-A578-8F8E94016A40}" presName="vert1" presStyleCnt="0"/>
      <dgm:spPr/>
    </dgm:pt>
    <dgm:pt modelId="{1490A7C1-1436-724B-9EBE-155A73D44B2D}" type="pres">
      <dgm:prSet presAssocID="{F697CC7F-8111-4645-B59A-A3CB939975B1}" presName="thickLine" presStyleLbl="alignNode1" presStyleIdx="1" presStyleCnt="7"/>
      <dgm:spPr/>
    </dgm:pt>
    <dgm:pt modelId="{97566E66-B52A-B744-B679-FB2E6F88F7E9}" type="pres">
      <dgm:prSet presAssocID="{F697CC7F-8111-4645-B59A-A3CB939975B1}" presName="horz1" presStyleCnt="0"/>
      <dgm:spPr/>
    </dgm:pt>
    <dgm:pt modelId="{3AF4C40E-EBEA-AF41-9285-072DFB5C1D0F}" type="pres">
      <dgm:prSet presAssocID="{F697CC7F-8111-4645-B59A-A3CB939975B1}" presName="tx1" presStyleLbl="revTx" presStyleIdx="1" presStyleCnt="7"/>
      <dgm:spPr/>
    </dgm:pt>
    <dgm:pt modelId="{503C4779-CA45-984D-AFEB-EF71B61BFB9E}" type="pres">
      <dgm:prSet presAssocID="{F697CC7F-8111-4645-B59A-A3CB939975B1}" presName="vert1" presStyleCnt="0"/>
      <dgm:spPr/>
    </dgm:pt>
    <dgm:pt modelId="{57F96E31-1BA8-8A4E-8395-01B34C10201E}" type="pres">
      <dgm:prSet presAssocID="{BA32BAFB-E235-4ED4-A1EE-BC3D8270B7E2}" presName="thickLine" presStyleLbl="alignNode1" presStyleIdx="2" presStyleCnt="7"/>
      <dgm:spPr/>
    </dgm:pt>
    <dgm:pt modelId="{527F3043-12A3-674D-9998-9D7FEAF49C37}" type="pres">
      <dgm:prSet presAssocID="{BA32BAFB-E235-4ED4-A1EE-BC3D8270B7E2}" presName="horz1" presStyleCnt="0"/>
      <dgm:spPr/>
    </dgm:pt>
    <dgm:pt modelId="{31B71534-0C82-8345-86E9-C90AB3AD74CB}" type="pres">
      <dgm:prSet presAssocID="{BA32BAFB-E235-4ED4-A1EE-BC3D8270B7E2}" presName="tx1" presStyleLbl="revTx" presStyleIdx="2" presStyleCnt="7"/>
      <dgm:spPr/>
    </dgm:pt>
    <dgm:pt modelId="{B245E6CB-EA03-CB4A-BF0C-FC000468A540}" type="pres">
      <dgm:prSet presAssocID="{BA32BAFB-E235-4ED4-A1EE-BC3D8270B7E2}" presName="vert1" presStyleCnt="0"/>
      <dgm:spPr/>
    </dgm:pt>
    <dgm:pt modelId="{50A3040E-406D-5841-B6C4-390657B60A56}" type="pres">
      <dgm:prSet presAssocID="{E396A0A5-3769-4EBF-BBD1-B95C90668686}" presName="thickLine" presStyleLbl="alignNode1" presStyleIdx="3" presStyleCnt="7"/>
      <dgm:spPr/>
    </dgm:pt>
    <dgm:pt modelId="{580B8688-01E9-1D49-97B7-08E1C19AC5E1}" type="pres">
      <dgm:prSet presAssocID="{E396A0A5-3769-4EBF-BBD1-B95C90668686}" presName="horz1" presStyleCnt="0"/>
      <dgm:spPr/>
    </dgm:pt>
    <dgm:pt modelId="{591CA060-03F8-3249-A916-E535A6C4E788}" type="pres">
      <dgm:prSet presAssocID="{E396A0A5-3769-4EBF-BBD1-B95C90668686}" presName="tx1" presStyleLbl="revTx" presStyleIdx="3" presStyleCnt="7"/>
      <dgm:spPr/>
    </dgm:pt>
    <dgm:pt modelId="{B1093374-3A51-A948-8A85-1E6679888DE9}" type="pres">
      <dgm:prSet presAssocID="{E396A0A5-3769-4EBF-BBD1-B95C90668686}" presName="vert1" presStyleCnt="0"/>
      <dgm:spPr/>
    </dgm:pt>
    <dgm:pt modelId="{E787B600-FF39-EC4E-8CA0-FBE9E8B21253}" type="pres">
      <dgm:prSet presAssocID="{8CFC76F2-9CE4-4ABF-96D0-870F5FC2F5A5}" presName="thickLine" presStyleLbl="alignNode1" presStyleIdx="4" presStyleCnt="7"/>
      <dgm:spPr/>
    </dgm:pt>
    <dgm:pt modelId="{000F0B41-583C-A74E-BFC2-46BAED1253A3}" type="pres">
      <dgm:prSet presAssocID="{8CFC76F2-9CE4-4ABF-96D0-870F5FC2F5A5}" presName="horz1" presStyleCnt="0"/>
      <dgm:spPr/>
    </dgm:pt>
    <dgm:pt modelId="{93705F9E-1CAA-634D-B3F4-12268574881C}" type="pres">
      <dgm:prSet presAssocID="{8CFC76F2-9CE4-4ABF-96D0-870F5FC2F5A5}" presName="tx1" presStyleLbl="revTx" presStyleIdx="4" presStyleCnt="7"/>
      <dgm:spPr/>
    </dgm:pt>
    <dgm:pt modelId="{E0D74997-DDFD-834B-AF6C-FB26B92A477B}" type="pres">
      <dgm:prSet presAssocID="{8CFC76F2-9CE4-4ABF-96D0-870F5FC2F5A5}" presName="vert1" presStyleCnt="0"/>
      <dgm:spPr/>
    </dgm:pt>
    <dgm:pt modelId="{E947B2DF-4407-D444-80D3-CC327A756912}" type="pres">
      <dgm:prSet presAssocID="{D428FE0A-DD31-49C5-87A9-0BCD1A763F84}" presName="thickLine" presStyleLbl="alignNode1" presStyleIdx="5" presStyleCnt="7"/>
      <dgm:spPr/>
    </dgm:pt>
    <dgm:pt modelId="{A4B6C8D1-0051-9543-AC79-AEC7DF0FBF60}" type="pres">
      <dgm:prSet presAssocID="{D428FE0A-DD31-49C5-87A9-0BCD1A763F84}" presName="horz1" presStyleCnt="0"/>
      <dgm:spPr/>
    </dgm:pt>
    <dgm:pt modelId="{D2D7F729-3122-2549-AD04-BA73CB9E2E68}" type="pres">
      <dgm:prSet presAssocID="{D428FE0A-DD31-49C5-87A9-0BCD1A763F84}" presName="tx1" presStyleLbl="revTx" presStyleIdx="5" presStyleCnt="7"/>
      <dgm:spPr/>
    </dgm:pt>
    <dgm:pt modelId="{68A74A61-BAD8-634A-8455-6CC0084106A8}" type="pres">
      <dgm:prSet presAssocID="{D428FE0A-DD31-49C5-87A9-0BCD1A763F84}" presName="vert1" presStyleCnt="0"/>
      <dgm:spPr/>
    </dgm:pt>
    <dgm:pt modelId="{050D78B4-94B5-334E-90EA-A01D85631BE9}" type="pres">
      <dgm:prSet presAssocID="{4925E09D-9209-475D-9A40-F0A7337D53E1}" presName="thickLine" presStyleLbl="alignNode1" presStyleIdx="6" presStyleCnt="7"/>
      <dgm:spPr/>
    </dgm:pt>
    <dgm:pt modelId="{1DB666EC-926A-344E-811B-F656FE096D93}" type="pres">
      <dgm:prSet presAssocID="{4925E09D-9209-475D-9A40-F0A7337D53E1}" presName="horz1" presStyleCnt="0"/>
      <dgm:spPr/>
    </dgm:pt>
    <dgm:pt modelId="{C7CAC1AE-CE10-D04C-AA4A-1A1BBB09C252}" type="pres">
      <dgm:prSet presAssocID="{4925E09D-9209-475D-9A40-F0A7337D53E1}" presName="tx1" presStyleLbl="revTx" presStyleIdx="6" presStyleCnt="7"/>
      <dgm:spPr/>
    </dgm:pt>
    <dgm:pt modelId="{4ED58B37-9E18-CE49-BB62-6827F7A5839B}" type="pres">
      <dgm:prSet presAssocID="{4925E09D-9209-475D-9A40-F0A7337D53E1}" presName="vert1" presStyleCnt="0"/>
      <dgm:spPr/>
    </dgm:pt>
  </dgm:ptLst>
  <dgm:cxnLst>
    <dgm:cxn modelId="{49B8DC0F-1992-4313-A355-AD6177C83A0D}" srcId="{F79F0E98-EC98-4316-8B46-F932202DC9DE}" destId="{E396A0A5-3769-4EBF-BBD1-B95C90668686}" srcOrd="3" destOrd="0" parTransId="{90D2BE32-4277-4E34-871A-9341F708CD23}" sibTransId="{A715B954-98A5-447E-A4ED-4D837F9A553E}"/>
    <dgm:cxn modelId="{8D365E1D-4356-C947-B045-CFDD50D1186D}" type="presOf" srcId="{4925E09D-9209-475D-9A40-F0A7337D53E1}" destId="{C7CAC1AE-CE10-D04C-AA4A-1A1BBB09C252}" srcOrd="0" destOrd="0" presId="urn:microsoft.com/office/officeart/2008/layout/LinedList"/>
    <dgm:cxn modelId="{37E99929-CFB4-4661-A6C4-1A55A6D9E54A}" srcId="{F79F0E98-EC98-4316-8B46-F932202DC9DE}" destId="{BA32BAFB-E235-4ED4-A1EE-BC3D8270B7E2}" srcOrd="2" destOrd="0" parTransId="{42273E50-3C21-455F-B133-B03D9D0CDAF5}" sibTransId="{E4B6F495-DCF8-4EBD-9C13-3720991439FA}"/>
    <dgm:cxn modelId="{8CB0052E-2D40-472C-A9E1-E817B0EBD630}" srcId="{F79F0E98-EC98-4316-8B46-F932202DC9DE}" destId="{4925E09D-9209-475D-9A40-F0A7337D53E1}" srcOrd="6" destOrd="0" parTransId="{9B674434-2662-4A33-B2C8-5EBDDF1ED038}" sibTransId="{18314A8D-FA33-4CCE-B38F-571B9E302F4D}"/>
    <dgm:cxn modelId="{94B97C3D-44A4-C642-8FF4-1F203B816369}" type="presOf" srcId="{F79F0E98-EC98-4316-8B46-F932202DC9DE}" destId="{A102663C-F3F5-6B41-A22A-0DE615E93D67}" srcOrd="0" destOrd="0" presId="urn:microsoft.com/office/officeart/2008/layout/LinedList"/>
    <dgm:cxn modelId="{6AA47F3D-3176-0647-8DB2-0C01E0DA186C}" type="presOf" srcId="{57FFAF3A-2869-4425-A578-8F8E94016A40}" destId="{D3323469-3587-9246-8343-0A3E36593A3F}" srcOrd="0" destOrd="0" presId="urn:microsoft.com/office/officeart/2008/layout/LinedList"/>
    <dgm:cxn modelId="{50142845-D0AB-4496-B963-3DE46C900960}" srcId="{F79F0E98-EC98-4316-8B46-F932202DC9DE}" destId="{8CFC76F2-9CE4-4ABF-96D0-870F5FC2F5A5}" srcOrd="4" destOrd="0" parTransId="{AB423B1D-BF0E-49A6-878F-ABC7EEA412B7}" sibTransId="{5B6D2F08-504F-44AB-9787-FFB77F99C87E}"/>
    <dgm:cxn modelId="{955E3646-4458-2340-A730-D75489C35E17}" type="presOf" srcId="{8CFC76F2-9CE4-4ABF-96D0-870F5FC2F5A5}" destId="{93705F9E-1CAA-634D-B3F4-12268574881C}" srcOrd="0" destOrd="0" presId="urn:microsoft.com/office/officeart/2008/layout/LinedList"/>
    <dgm:cxn modelId="{94684779-9F71-409C-8797-F6E50A9D2119}" srcId="{F79F0E98-EC98-4316-8B46-F932202DC9DE}" destId="{D428FE0A-DD31-49C5-87A9-0BCD1A763F84}" srcOrd="5" destOrd="0" parTransId="{72DC33CE-5556-455E-8302-6936E7F6C7AB}" sibTransId="{7D38AD2F-0FAC-4BFA-ADC9-6E7DAA93494D}"/>
    <dgm:cxn modelId="{F8C653AF-A609-1147-9C14-B227705103BE}" type="presOf" srcId="{E396A0A5-3769-4EBF-BBD1-B95C90668686}" destId="{591CA060-03F8-3249-A916-E535A6C4E788}" srcOrd="0" destOrd="0" presId="urn:microsoft.com/office/officeart/2008/layout/LinedList"/>
    <dgm:cxn modelId="{ED541EB2-5A5C-4AE9-9D40-6EE96C2A706F}" srcId="{F79F0E98-EC98-4316-8B46-F932202DC9DE}" destId="{F697CC7F-8111-4645-B59A-A3CB939975B1}" srcOrd="1" destOrd="0" parTransId="{4EF14C1E-807A-4257-B725-C0B5A951015F}" sibTransId="{893DFB94-DFAA-40CB-BE88-BFAEC12C068B}"/>
    <dgm:cxn modelId="{77495FC1-200D-9C47-9A59-B1EAEB4650D3}" type="presOf" srcId="{F697CC7F-8111-4645-B59A-A3CB939975B1}" destId="{3AF4C40E-EBEA-AF41-9285-072DFB5C1D0F}" srcOrd="0" destOrd="0" presId="urn:microsoft.com/office/officeart/2008/layout/LinedList"/>
    <dgm:cxn modelId="{C3CF05C5-3211-744D-8D53-E9FB660A2549}" type="presOf" srcId="{BA32BAFB-E235-4ED4-A1EE-BC3D8270B7E2}" destId="{31B71534-0C82-8345-86E9-C90AB3AD74CB}" srcOrd="0" destOrd="0" presId="urn:microsoft.com/office/officeart/2008/layout/LinedList"/>
    <dgm:cxn modelId="{7D3D8CF3-5BC4-6E46-8FE4-F8BDA6DB9076}" type="presOf" srcId="{D428FE0A-DD31-49C5-87A9-0BCD1A763F84}" destId="{D2D7F729-3122-2549-AD04-BA73CB9E2E68}" srcOrd="0" destOrd="0" presId="urn:microsoft.com/office/officeart/2008/layout/LinedList"/>
    <dgm:cxn modelId="{981A04F4-A474-4D90-B991-68A657F2E293}" srcId="{F79F0E98-EC98-4316-8B46-F932202DC9DE}" destId="{57FFAF3A-2869-4425-A578-8F8E94016A40}" srcOrd="0" destOrd="0" parTransId="{98C35158-D401-413C-9C91-8680AA72AE9C}" sibTransId="{4793080E-865F-4FF0-9877-A35D7EF5099E}"/>
    <dgm:cxn modelId="{C2A6BC67-11C8-3F4A-92D5-C9B938AE14B6}" type="presParOf" srcId="{A102663C-F3F5-6B41-A22A-0DE615E93D67}" destId="{BEBC6624-55A5-5041-875B-5780728AE9D1}" srcOrd="0" destOrd="0" presId="urn:microsoft.com/office/officeart/2008/layout/LinedList"/>
    <dgm:cxn modelId="{59CD08F3-487F-7945-8F6A-F336677B9555}" type="presParOf" srcId="{A102663C-F3F5-6B41-A22A-0DE615E93D67}" destId="{EF66184B-1EE2-B342-B348-CD16058BDF23}" srcOrd="1" destOrd="0" presId="urn:microsoft.com/office/officeart/2008/layout/LinedList"/>
    <dgm:cxn modelId="{B6F9EBB6-1EC6-7A42-8274-052CAF79FE7B}" type="presParOf" srcId="{EF66184B-1EE2-B342-B348-CD16058BDF23}" destId="{D3323469-3587-9246-8343-0A3E36593A3F}" srcOrd="0" destOrd="0" presId="urn:microsoft.com/office/officeart/2008/layout/LinedList"/>
    <dgm:cxn modelId="{B3142DF0-0C73-3D4B-B9A6-04EDB1FCF33A}" type="presParOf" srcId="{EF66184B-1EE2-B342-B348-CD16058BDF23}" destId="{C8E34151-86BC-D249-9156-CA9994B109DA}" srcOrd="1" destOrd="0" presId="urn:microsoft.com/office/officeart/2008/layout/LinedList"/>
    <dgm:cxn modelId="{0510C1A8-6618-5847-9D58-5FE25DF2E870}" type="presParOf" srcId="{A102663C-F3F5-6B41-A22A-0DE615E93D67}" destId="{1490A7C1-1436-724B-9EBE-155A73D44B2D}" srcOrd="2" destOrd="0" presId="urn:microsoft.com/office/officeart/2008/layout/LinedList"/>
    <dgm:cxn modelId="{1F969263-9AF4-3949-AA38-8CABE939A1E8}" type="presParOf" srcId="{A102663C-F3F5-6B41-A22A-0DE615E93D67}" destId="{97566E66-B52A-B744-B679-FB2E6F88F7E9}" srcOrd="3" destOrd="0" presId="urn:microsoft.com/office/officeart/2008/layout/LinedList"/>
    <dgm:cxn modelId="{8256C323-51BC-E944-B39C-1FD102CEF39A}" type="presParOf" srcId="{97566E66-B52A-B744-B679-FB2E6F88F7E9}" destId="{3AF4C40E-EBEA-AF41-9285-072DFB5C1D0F}" srcOrd="0" destOrd="0" presId="urn:microsoft.com/office/officeart/2008/layout/LinedList"/>
    <dgm:cxn modelId="{AAE583D1-C96E-804F-AB8D-3F09297161C4}" type="presParOf" srcId="{97566E66-B52A-B744-B679-FB2E6F88F7E9}" destId="{503C4779-CA45-984D-AFEB-EF71B61BFB9E}" srcOrd="1" destOrd="0" presId="urn:microsoft.com/office/officeart/2008/layout/LinedList"/>
    <dgm:cxn modelId="{D3A0DB33-C1D6-584A-8D4D-5E78D4D42D77}" type="presParOf" srcId="{A102663C-F3F5-6B41-A22A-0DE615E93D67}" destId="{57F96E31-1BA8-8A4E-8395-01B34C10201E}" srcOrd="4" destOrd="0" presId="urn:microsoft.com/office/officeart/2008/layout/LinedList"/>
    <dgm:cxn modelId="{A04591BC-BC81-8A4E-B1F8-252855D3AA06}" type="presParOf" srcId="{A102663C-F3F5-6B41-A22A-0DE615E93D67}" destId="{527F3043-12A3-674D-9998-9D7FEAF49C37}" srcOrd="5" destOrd="0" presId="urn:microsoft.com/office/officeart/2008/layout/LinedList"/>
    <dgm:cxn modelId="{300F35D4-8015-A44D-94A2-2513691A514C}" type="presParOf" srcId="{527F3043-12A3-674D-9998-9D7FEAF49C37}" destId="{31B71534-0C82-8345-86E9-C90AB3AD74CB}" srcOrd="0" destOrd="0" presId="urn:microsoft.com/office/officeart/2008/layout/LinedList"/>
    <dgm:cxn modelId="{B73F614F-18CE-5341-9DB4-C0802502D25E}" type="presParOf" srcId="{527F3043-12A3-674D-9998-9D7FEAF49C37}" destId="{B245E6CB-EA03-CB4A-BF0C-FC000468A540}" srcOrd="1" destOrd="0" presId="urn:microsoft.com/office/officeart/2008/layout/LinedList"/>
    <dgm:cxn modelId="{7E938AD8-7024-B843-A938-11563F482679}" type="presParOf" srcId="{A102663C-F3F5-6B41-A22A-0DE615E93D67}" destId="{50A3040E-406D-5841-B6C4-390657B60A56}" srcOrd="6" destOrd="0" presId="urn:microsoft.com/office/officeart/2008/layout/LinedList"/>
    <dgm:cxn modelId="{9FA1D3CF-3C44-1144-88EC-D85BB7453B0C}" type="presParOf" srcId="{A102663C-F3F5-6B41-A22A-0DE615E93D67}" destId="{580B8688-01E9-1D49-97B7-08E1C19AC5E1}" srcOrd="7" destOrd="0" presId="urn:microsoft.com/office/officeart/2008/layout/LinedList"/>
    <dgm:cxn modelId="{9D7E09D5-6C80-744F-AB35-7165CBD3072C}" type="presParOf" srcId="{580B8688-01E9-1D49-97B7-08E1C19AC5E1}" destId="{591CA060-03F8-3249-A916-E535A6C4E788}" srcOrd="0" destOrd="0" presId="urn:microsoft.com/office/officeart/2008/layout/LinedList"/>
    <dgm:cxn modelId="{393A012C-B84A-8744-AA4E-662076EE8AD6}" type="presParOf" srcId="{580B8688-01E9-1D49-97B7-08E1C19AC5E1}" destId="{B1093374-3A51-A948-8A85-1E6679888DE9}" srcOrd="1" destOrd="0" presId="urn:microsoft.com/office/officeart/2008/layout/LinedList"/>
    <dgm:cxn modelId="{0401B6DE-4677-AE44-B548-A6B3BBBA9B64}" type="presParOf" srcId="{A102663C-F3F5-6B41-A22A-0DE615E93D67}" destId="{E787B600-FF39-EC4E-8CA0-FBE9E8B21253}" srcOrd="8" destOrd="0" presId="urn:microsoft.com/office/officeart/2008/layout/LinedList"/>
    <dgm:cxn modelId="{DA2800D6-80F6-1B4A-9F04-649E1B9A3FFC}" type="presParOf" srcId="{A102663C-F3F5-6B41-A22A-0DE615E93D67}" destId="{000F0B41-583C-A74E-BFC2-46BAED1253A3}" srcOrd="9" destOrd="0" presId="urn:microsoft.com/office/officeart/2008/layout/LinedList"/>
    <dgm:cxn modelId="{A7D84A6F-317C-4D49-A91E-257B562C6C4A}" type="presParOf" srcId="{000F0B41-583C-A74E-BFC2-46BAED1253A3}" destId="{93705F9E-1CAA-634D-B3F4-12268574881C}" srcOrd="0" destOrd="0" presId="urn:microsoft.com/office/officeart/2008/layout/LinedList"/>
    <dgm:cxn modelId="{DDC9EE7E-44A5-EA40-BE20-B8F542809C8C}" type="presParOf" srcId="{000F0B41-583C-A74E-BFC2-46BAED1253A3}" destId="{E0D74997-DDFD-834B-AF6C-FB26B92A477B}" srcOrd="1" destOrd="0" presId="urn:microsoft.com/office/officeart/2008/layout/LinedList"/>
    <dgm:cxn modelId="{4ECE6379-F5C8-644B-A5B8-42ED5442038F}" type="presParOf" srcId="{A102663C-F3F5-6B41-A22A-0DE615E93D67}" destId="{E947B2DF-4407-D444-80D3-CC327A756912}" srcOrd="10" destOrd="0" presId="urn:microsoft.com/office/officeart/2008/layout/LinedList"/>
    <dgm:cxn modelId="{710B0395-4EAE-5D4B-ABAD-65496C3BD793}" type="presParOf" srcId="{A102663C-F3F5-6B41-A22A-0DE615E93D67}" destId="{A4B6C8D1-0051-9543-AC79-AEC7DF0FBF60}" srcOrd="11" destOrd="0" presId="urn:microsoft.com/office/officeart/2008/layout/LinedList"/>
    <dgm:cxn modelId="{DCFD262E-FE88-EF45-886C-91FDDECE723D}" type="presParOf" srcId="{A4B6C8D1-0051-9543-AC79-AEC7DF0FBF60}" destId="{D2D7F729-3122-2549-AD04-BA73CB9E2E68}" srcOrd="0" destOrd="0" presId="urn:microsoft.com/office/officeart/2008/layout/LinedList"/>
    <dgm:cxn modelId="{F6F17269-9843-8542-B498-38087D7F141E}" type="presParOf" srcId="{A4B6C8D1-0051-9543-AC79-AEC7DF0FBF60}" destId="{68A74A61-BAD8-634A-8455-6CC0084106A8}" srcOrd="1" destOrd="0" presId="urn:microsoft.com/office/officeart/2008/layout/LinedList"/>
    <dgm:cxn modelId="{E97591BA-F871-DF4E-9E8E-54B7D58B3A9A}" type="presParOf" srcId="{A102663C-F3F5-6B41-A22A-0DE615E93D67}" destId="{050D78B4-94B5-334E-90EA-A01D85631BE9}" srcOrd="12" destOrd="0" presId="urn:microsoft.com/office/officeart/2008/layout/LinedList"/>
    <dgm:cxn modelId="{068010D2-F2EA-F14D-A80A-74BA5C01BC0B}" type="presParOf" srcId="{A102663C-F3F5-6B41-A22A-0DE615E93D67}" destId="{1DB666EC-926A-344E-811B-F656FE096D93}" srcOrd="13" destOrd="0" presId="urn:microsoft.com/office/officeart/2008/layout/LinedList"/>
    <dgm:cxn modelId="{A71DF0FB-9FF6-FD4F-8758-25911A79B2F3}" type="presParOf" srcId="{1DB666EC-926A-344E-811B-F656FE096D93}" destId="{C7CAC1AE-CE10-D04C-AA4A-1A1BBB09C252}" srcOrd="0" destOrd="0" presId="urn:microsoft.com/office/officeart/2008/layout/LinedList"/>
    <dgm:cxn modelId="{77D0B425-F50A-8B46-9E4F-9774251A25C6}" type="presParOf" srcId="{1DB666EC-926A-344E-811B-F656FE096D93}" destId="{4ED58B37-9E18-CE49-BB62-6827F7A5839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C6624-55A5-5041-875B-5780728AE9D1}">
      <dsp:nvSpPr>
        <dsp:cNvPr id="0" name=""/>
        <dsp:cNvSpPr/>
      </dsp:nvSpPr>
      <dsp:spPr>
        <a:xfrm>
          <a:off x="0" y="572"/>
          <a:ext cx="5906327"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3323469-3587-9246-8343-0A3E36593A3F}">
      <dsp:nvSpPr>
        <dsp:cNvPr id="0" name=""/>
        <dsp:cNvSpPr/>
      </dsp:nvSpPr>
      <dsp:spPr>
        <a:xfrm>
          <a:off x="0" y="572"/>
          <a:ext cx="5906327" cy="669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Key Information</a:t>
          </a:r>
        </a:p>
      </dsp:txBody>
      <dsp:txXfrm>
        <a:off x="0" y="572"/>
        <a:ext cx="5906327" cy="669357"/>
      </dsp:txXfrm>
    </dsp:sp>
    <dsp:sp modelId="{1490A7C1-1436-724B-9EBE-155A73D44B2D}">
      <dsp:nvSpPr>
        <dsp:cNvPr id="0" name=""/>
        <dsp:cNvSpPr/>
      </dsp:nvSpPr>
      <dsp:spPr>
        <a:xfrm>
          <a:off x="0" y="669929"/>
          <a:ext cx="5906327" cy="0"/>
        </a:xfrm>
        <a:prstGeom prst="line">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3AF4C40E-EBEA-AF41-9285-072DFB5C1D0F}">
      <dsp:nvSpPr>
        <dsp:cNvPr id="0" name=""/>
        <dsp:cNvSpPr/>
      </dsp:nvSpPr>
      <dsp:spPr>
        <a:xfrm>
          <a:off x="0" y="669929"/>
          <a:ext cx="5906327" cy="669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Project Overview</a:t>
          </a:r>
        </a:p>
      </dsp:txBody>
      <dsp:txXfrm>
        <a:off x="0" y="669929"/>
        <a:ext cx="5906327" cy="669357"/>
      </dsp:txXfrm>
    </dsp:sp>
    <dsp:sp modelId="{57F96E31-1BA8-8A4E-8395-01B34C10201E}">
      <dsp:nvSpPr>
        <dsp:cNvPr id="0" name=""/>
        <dsp:cNvSpPr/>
      </dsp:nvSpPr>
      <dsp:spPr>
        <a:xfrm>
          <a:off x="0" y="1339286"/>
          <a:ext cx="5906327"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31B71534-0C82-8345-86E9-C90AB3AD74CB}">
      <dsp:nvSpPr>
        <dsp:cNvPr id="0" name=""/>
        <dsp:cNvSpPr/>
      </dsp:nvSpPr>
      <dsp:spPr>
        <a:xfrm>
          <a:off x="0" y="1339286"/>
          <a:ext cx="5906327" cy="669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Community Engagement</a:t>
          </a:r>
        </a:p>
      </dsp:txBody>
      <dsp:txXfrm>
        <a:off x="0" y="1339286"/>
        <a:ext cx="5906327" cy="669357"/>
      </dsp:txXfrm>
    </dsp:sp>
    <dsp:sp modelId="{50A3040E-406D-5841-B6C4-390657B60A56}">
      <dsp:nvSpPr>
        <dsp:cNvPr id="0" name=""/>
        <dsp:cNvSpPr/>
      </dsp:nvSpPr>
      <dsp:spPr>
        <a:xfrm>
          <a:off x="0" y="2008643"/>
          <a:ext cx="5906327" cy="0"/>
        </a:xfrm>
        <a:prstGeom prst="line">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91CA060-03F8-3249-A916-E535A6C4E788}">
      <dsp:nvSpPr>
        <dsp:cNvPr id="0" name=""/>
        <dsp:cNvSpPr/>
      </dsp:nvSpPr>
      <dsp:spPr>
        <a:xfrm>
          <a:off x="0" y="2008643"/>
          <a:ext cx="5906327" cy="669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Recruitment and Consent</a:t>
          </a:r>
        </a:p>
      </dsp:txBody>
      <dsp:txXfrm>
        <a:off x="0" y="2008643"/>
        <a:ext cx="5906327" cy="669357"/>
      </dsp:txXfrm>
    </dsp:sp>
    <dsp:sp modelId="{E787B600-FF39-EC4E-8CA0-FBE9E8B21253}">
      <dsp:nvSpPr>
        <dsp:cNvPr id="0" name=""/>
        <dsp:cNvSpPr/>
      </dsp:nvSpPr>
      <dsp:spPr>
        <a:xfrm>
          <a:off x="0" y="2678001"/>
          <a:ext cx="5906327" cy="0"/>
        </a:xfrm>
        <a:prstGeom prst="line">
          <a:avLst/>
        </a:prstGeom>
        <a:solidFill>
          <a:schemeClr val="accent6">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3705F9E-1CAA-634D-B3F4-12268574881C}">
      <dsp:nvSpPr>
        <dsp:cNvPr id="0" name=""/>
        <dsp:cNvSpPr/>
      </dsp:nvSpPr>
      <dsp:spPr>
        <a:xfrm>
          <a:off x="0" y="2678001"/>
          <a:ext cx="5906327" cy="669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Security and Storage</a:t>
          </a:r>
        </a:p>
      </dsp:txBody>
      <dsp:txXfrm>
        <a:off x="0" y="2678001"/>
        <a:ext cx="5906327" cy="669357"/>
      </dsp:txXfrm>
    </dsp:sp>
    <dsp:sp modelId="{E947B2DF-4407-D444-80D3-CC327A756912}">
      <dsp:nvSpPr>
        <dsp:cNvPr id="0" name=""/>
        <dsp:cNvSpPr/>
      </dsp:nvSpPr>
      <dsp:spPr>
        <a:xfrm>
          <a:off x="0" y="3347358"/>
          <a:ext cx="5906327"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2D7F729-3122-2549-AD04-BA73CB9E2E68}">
      <dsp:nvSpPr>
        <dsp:cNvPr id="0" name=""/>
        <dsp:cNvSpPr/>
      </dsp:nvSpPr>
      <dsp:spPr>
        <a:xfrm>
          <a:off x="0" y="3347358"/>
          <a:ext cx="5906327" cy="669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Declaration of Principal Investigator</a:t>
          </a:r>
        </a:p>
      </dsp:txBody>
      <dsp:txXfrm>
        <a:off x="0" y="3347358"/>
        <a:ext cx="5906327" cy="669357"/>
      </dsp:txXfrm>
    </dsp:sp>
    <dsp:sp modelId="{050D78B4-94B5-334E-90EA-A01D85631BE9}">
      <dsp:nvSpPr>
        <dsp:cNvPr id="0" name=""/>
        <dsp:cNvSpPr/>
      </dsp:nvSpPr>
      <dsp:spPr>
        <a:xfrm>
          <a:off x="0" y="4016715"/>
          <a:ext cx="5906327" cy="0"/>
        </a:xfrm>
        <a:prstGeom prst="line">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7CAC1AE-CE10-D04C-AA4A-1A1BBB09C252}">
      <dsp:nvSpPr>
        <dsp:cNvPr id="0" name=""/>
        <dsp:cNvSpPr/>
      </dsp:nvSpPr>
      <dsp:spPr>
        <a:xfrm>
          <a:off x="0" y="4016715"/>
          <a:ext cx="5906327" cy="669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Documents</a:t>
          </a:r>
        </a:p>
      </dsp:txBody>
      <dsp:txXfrm>
        <a:off x="0" y="4016715"/>
        <a:ext cx="5906327" cy="66935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8/25/2025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8/25/2025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ervicecatalogue.usask.ca/it/research-software.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8F5419B-BCBD-42A2-BFFF-781C607339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925FEB-CDBE-C442-9363-016734042DFA}"/>
              </a:ext>
            </a:extLst>
          </p:cNvPr>
          <p:cNvSpPr>
            <a:spLocks noGrp="1"/>
          </p:cNvSpPr>
          <p:nvPr>
            <p:ph type="ctrTitle"/>
          </p:nvPr>
        </p:nvSpPr>
        <p:spPr>
          <a:xfrm>
            <a:off x="810001" y="643467"/>
            <a:ext cx="10572000" cy="3776731"/>
          </a:xfrm>
          <a:effectLst/>
        </p:spPr>
        <p:txBody>
          <a:bodyPr>
            <a:normAutofit/>
          </a:bodyPr>
          <a:lstStyle/>
          <a:p>
            <a:r>
              <a:rPr lang="en-US" sz="6600">
                <a:solidFill>
                  <a:schemeClr val="tx1"/>
                </a:solidFill>
              </a:rPr>
              <a:t>Filling Out Your Ethics Application: Tips, Tricks, &amp; Potential Pitfalls</a:t>
            </a:r>
          </a:p>
        </p:txBody>
      </p:sp>
      <p:sp>
        <p:nvSpPr>
          <p:cNvPr id="3" name="Subtitle 2">
            <a:extLst>
              <a:ext uri="{FF2B5EF4-FFF2-40B4-BE49-F238E27FC236}">
                <a16:creationId xmlns:a16="http://schemas.microsoft.com/office/drawing/2014/main" id="{8807E19C-2B58-F94C-8630-8FE3B2CA4947}"/>
              </a:ext>
            </a:extLst>
          </p:cNvPr>
          <p:cNvSpPr>
            <a:spLocks noGrp="1"/>
          </p:cNvSpPr>
          <p:nvPr>
            <p:ph type="subTitle" idx="1"/>
          </p:nvPr>
        </p:nvSpPr>
        <p:spPr>
          <a:xfrm>
            <a:off x="810001" y="4420198"/>
            <a:ext cx="10572000" cy="1295623"/>
          </a:xfrm>
          <a:effectLst/>
        </p:spPr>
        <p:txBody>
          <a:bodyPr>
            <a:normAutofit/>
          </a:bodyPr>
          <a:lstStyle/>
          <a:p>
            <a:r>
              <a:rPr lang="en-US" sz="2400">
                <a:solidFill>
                  <a:schemeClr val="accent1"/>
                </a:solidFill>
              </a:rPr>
              <a:t>Joshua W. Katz, PhD Candidate															Fall 2025</a:t>
            </a:r>
          </a:p>
        </p:txBody>
      </p:sp>
      <p:sp>
        <p:nvSpPr>
          <p:cNvPr id="4" name="TextBox 3">
            <a:extLst>
              <a:ext uri="{FF2B5EF4-FFF2-40B4-BE49-F238E27FC236}">
                <a16:creationId xmlns:a16="http://schemas.microsoft.com/office/drawing/2014/main" id="{A14A4193-1655-758C-2D49-0ED518D597A1}"/>
              </a:ext>
            </a:extLst>
          </p:cNvPr>
          <p:cNvSpPr txBox="1"/>
          <p:nvPr/>
        </p:nvSpPr>
        <p:spPr>
          <a:xfrm>
            <a:off x="2701636" y="54864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702350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E8A75-3083-737C-7DA4-864FBC17FB42}"/>
              </a:ext>
            </a:extLst>
          </p:cNvPr>
          <p:cNvSpPr>
            <a:spLocks noGrp="1"/>
          </p:cNvSpPr>
          <p:nvPr>
            <p:ph type="title"/>
          </p:nvPr>
        </p:nvSpPr>
        <p:spPr/>
        <p:txBody>
          <a:bodyPr/>
          <a:lstStyle/>
          <a:p>
            <a:r>
              <a:rPr lang="en-US" dirty="0"/>
              <a:t>Project Overview – Considerations Continued</a:t>
            </a:r>
          </a:p>
        </p:txBody>
      </p:sp>
      <p:sp>
        <p:nvSpPr>
          <p:cNvPr id="3" name="Content Placeholder 2">
            <a:extLst>
              <a:ext uri="{FF2B5EF4-FFF2-40B4-BE49-F238E27FC236}">
                <a16:creationId xmlns:a16="http://schemas.microsoft.com/office/drawing/2014/main" id="{F6848F38-97B0-5202-45C0-FC5F5D2925C1}"/>
              </a:ext>
            </a:extLst>
          </p:cNvPr>
          <p:cNvSpPr>
            <a:spLocks noGrp="1"/>
          </p:cNvSpPr>
          <p:nvPr>
            <p:ph idx="1"/>
          </p:nvPr>
        </p:nvSpPr>
        <p:spPr/>
        <p:txBody>
          <a:bodyPr/>
          <a:lstStyle/>
          <a:p>
            <a:r>
              <a:rPr lang="en-US" dirty="0"/>
              <a:t>When specifying how data security will be ensured, refer to the relevant online research tool(s)’ webpages</a:t>
            </a:r>
          </a:p>
          <a:p>
            <a:pPr lvl="1"/>
            <a:r>
              <a:rPr lang="en-US" dirty="0"/>
              <a:t>Please refer to the University of Saskatchewan’s Research Software webpage for a list of digital research tools with which the University has an existing license (</a:t>
            </a:r>
            <a:r>
              <a:rPr lang="en-US" dirty="0">
                <a:hlinkClick r:id="rId2"/>
              </a:rPr>
              <a:t>https://servicecatalogue.usask.ca/it/research-software.php</a:t>
            </a:r>
            <a:r>
              <a:rPr lang="en-US" dirty="0"/>
              <a:t>)</a:t>
            </a:r>
          </a:p>
          <a:p>
            <a:r>
              <a:rPr lang="en-US" dirty="0"/>
              <a:t>It is </a:t>
            </a:r>
            <a:r>
              <a:rPr lang="en-US" b="1" dirty="0">
                <a:solidFill>
                  <a:srgbClr val="FF0000"/>
                </a:solidFill>
              </a:rPr>
              <a:t>alright</a:t>
            </a:r>
            <a:r>
              <a:rPr lang="en-US" dirty="0"/>
              <a:t> to specify that your study may not have tangible benefits for participants</a:t>
            </a:r>
          </a:p>
        </p:txBody>
      </p:sp>
    </p:spTree>
    <p:extLst>
      <p:ext uri="{BB962C8B-B14F-4D97-AF65-F5344CB8AC3E}">
        <p14:creationId xmlns:p14="http://schemas.microsoft.com/office/powerpoint/2010/main" val="169093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9607A7-C194-45C1-9EA4-D513E02DC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CBFF659F-D040-4A67-B951-3D6D61BB1F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000000"/>
          </a:solid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AD7816A-4814-05DF-E58E-9C20564468F7}"/>
              </a:ext>
            </a:extLst>
          </p:cNvPr>
          <p:cNvSpPr>
            <a:spLocks noGrp="1"/>
          </p:cNvSpPr>
          <p:nvPr>
            <p:ph type="title"/>
          </p:nvPr>
        </p:nvSpPr>
        <p:spPr>
          <a:xfrm>
            <a:off x="810000" y="447188"/>
            <a:ext cx="10571998" cy="970450"/>
          </a:xfrm>
          <a:effectLst/>
        </p:spPr>
        <p:txBody>
          <a:bodyPr>
            <a:normAutofit/>
          </a:bodyPr>
          <a:lstStyle/>
          <a:p>
            <a:r>
              <a:rPr lang="en-US" dirty="0"/>
              <a:t>Project Overview – Pitfalls</a:t>
            </a:r>
          </a:p>
        </p:txBody>
      </p:sp>
      <p:sp>
        <p:nvSpPr>
          <p:cNvPr id="3" name="Content Placeholder 2">
            <a:extLst>
              <a:ext uri="{FF2B5EF4-FFF2-40B4-BE49-F238E27FC236}">
                <a16:creationId xmlns:a16="http://schemas.microsoft.com/office/drawing/2014/main" id="{08903E75-151F-1CEC-57F5-5BDABC2530B1}"/>
              </a:ext>
            </a:extLst>
          </p:cNvPr>
          <p:cNvSpPr>
            <a:spLocks noGrp="1"/>
          </p:cNvSpPr>
          <p:nvPr>
            <p:ph idx="1"/>
          </p:nvPr>
        </p:nvSpPr>
        <p:spPr>
          <a:xfrm>
            <a:off x="863882" y="2185988"/>
            <a:ext cx="7954627" cy="3636511"/>
          </a:xfrm>
          <a:effectLst/>
        </p:spPr>
        <p:txBody>
          <a:bodyPr>
            <a:normAutofit/>
          </a:bodyPr>
          <a:lstStyle/>
          <a:p>
            <a:r>
              <a:rPr lang="en-US" sz="2000"/>
              <a:t>You will</a:t>
            </a:r>
            <a:r>
              <a:rPr lang="en-US" sz="2000" b="1"/>
              <a:t> not</a:t>
            </a:r>
            <a:r>
              <a:rPr lang="en-US" sz="2000"/>
              <a:t> be collecting data through the SONA Participant Pool; the SONA Systems webpage is used to direct students to potential studies, including yours</a:t>
            </a:r>
          </a:p>
        </p:txBody>
      </p:sp>
    </p:spTree>
    <p:extLst>
      <p:ext uri="{BB962C8B-B14F-4D97-AF65-F5344CB8AC3E}">
        <p14:creationId xmlns:p14="http://schemas.microsoft.com/office/powerpoint/2010/main" val="186273745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4474E-7109-144E-807E-D1817634B850}"/>
              </a:ext>
            </a:extLst>
          </p:cNvPr>
          <p:cNvSpPr>
            <a:spLocks noGrp="1"/>
          </p:cNvSpPr>
          <p:nvPr>
            <p:ph type="title"/>
          </p:nvPr>
        </p:nvSpPr>
        <p:spPr/>
        <p:txBody>
          <a:bodyPr/>
          <a:lstStyle/>
          <a:p>
            <a:r>
              <a:rPr lang="en-US" dirty="0"/>
              <a:t>Which project involves less risk? Why?</a:t>
            </a:r>
          </a:p>
        </p:txBody>
      </p:sp>
      <p:sp>
        <p:nvSpPr>
          <p:cNvPr id="3" name="Text Placeholder 2">
            <a:extLst>
              <a:ext uri="{FF2B5EF4-FFF2-40B4-BE49-F238E27FC236}">
                <a16:creationId xmlns:a16="http://schemas.microsoft.com/office/drawing/2014/main" id="{554C20B7-BE7D-1240-9B65-404FE038FB40}"/>
              </a:ext>
            </a:extLst>
          </p:cNvPr>
          <p:cNvSpPr>
            <a:spLocks noGrp="1"/>
          </p:cNvSpPr>
          <p:nvPr>
            <p:ph type="body" idx="1"/>
          </p:nvPr>
        </p:nvSpPr>
        <p:spPr>
          <a:xfrm>
            <a:off x="810000" y="2738754"/>
            <a:ext cx="5189857" cy="576262"/>
          </a:xfrm>
        </p:spPr>
        <p:txBody>
          <a:bodyPr/>
          <a:lstStyle/>
          <a:p>
            <a:r>
              <a:rPr lang="en-US" sz="3600" dirty="0"/>
              <a:t>Intimate partner abuse attitudes</a:t>
            </a:r>
          </a:p>
        </p:txBody>
      </p:sp>
      <p:sp>
        <p:nvSpPr>
          <p:cNvPr id="4" name="Content Placeholder 3">
            <a:extLst>
              <a:ext uri="{FF2B5EF4-FFF2-40B4-BE49-F238E27FC236}">
                <a16:creationId xmlns:a16="http://schemas.microsoft.com/office/drawing/2014/main" id="{74927657-1FC4-1346-BB3A-9B85B4FDCE00}"/>
              </a:ext>
            </a:extLst>
          </p:cNvPr>
          <p:cNvSpPr>
            <a:spLocks noGrp="1"/>
          </p:cNvSpPr>
          <p:nvPr>
            <p:ph sz="half" idx="2"/>
          </p:nvPr>
        </p:nvSpPr>
        <p:spPr>
          <a:xfrm>
            <a:off x="810000" y="3670616"/>
            <a:ext cx="5189856" cy="3109913"/>
          </a:xfrm>
        </p:spPr>
        <p:txBody>
          <a:bodyPr>
            <a:normAutofit/>
          </a:bodyPr>
          <a:lstStyle/>
          <a:p>
            <a:r>
              <a:rPr lang="en-US" sz="3000" dirty="0"/>
              <a:t>T</a:t>
            </a:r>
            <a:r>
              <a:rPr lang="en-US" sz="2800" dirty="0"/>
              <a:t>he purpose of the study is to assess men’s attitudes towards intimate partner violence (IPV).</a:t>
            </a:r>
          </a:p>
        </p:txBody>
      </p:sp>
      <p:sp>
        <p:nvSpPr>
          <p:cNvPr id="5" name="Text Placeholder 4">
            <a:extLst>
              <a:ext uri="{FF2B5EF4-FFF2-40B4-BE49-F238E27FC236}">
                <a16:creationId xmlns:a16="http://schemas.microsoft.com/office/drawing/2014/main" id="{FC206136-1741-8C4E-9B91-F1AA06FE9A06}"/>
              </a:ext>
            </a:extLst>
          </p:cNvPr>
          <p:cNvSpPr>
            <a:spLocks noGrp="1"/>
          </p:cNvSpPr>
          <p:nvPr>
            <p:ph type="body" sz="quarter" idx="3"/>
          </p:nvPr>
        </p:nvSpPr>
        <p:spPr>
          <a:xfrm>
            <a:off x="6187415" y="3026885"/>
            <a:ext cx="5194583" cy="576262"/>
          </a:xfrm>
        </p:spPr>
        <p:txBody>
          <a:bodyPr/>
          <a:lstStyle/>
          <a:p>
            <a:r>
              <a:rPr lang="en-US" sz="3600" dirty="0"/>
              <a:t>Experiences of intimate partner abuse</a:t>
            </a:r>
          </a:p>
        </p:txBody>
      </p:sp>
      <p:sp>
        <p:nvSpPr>
          <p:cNvPr id="6" name="Content Placeholder 5">
            <a:extLst>
              <a:ext uri="{FF2B5EF4-FFF2-40B4-BE49-F238E27FC236}">
                <a16:creationId xmlns:a16="http://schemas.microsoft.com/office/drawing/2014/main" id="{80D35F5B-D1FE-284F-B9CE-F4E123A6F070}"/>
              </a:ext>
            </a:extLst>
          </p:cNvPr>
          <p:cNvSpPr>
            <a:spLocks noGrp="1"/>
          </p:cNvSpPr>
          <p:nvPr>
            <p:ph sz="quarter" idx="4"/>
          </p:nvPr>
        </p:nvSpPr>
        <p:spPr>
          <a:xfrm>
            <a:off x="6187415" y="3670616"/>
            <a:ext cx="5194583" cy="3109913"/>
          </a:xfrm>
        </p:spPr>
        <p:txBody>
          <a:bodyPr>
            <a:noAutofit/>
          </a:bodyPr>
          <a:lstStyle/>
          <a:p>
            <a:r>
              <a:rPr lang="en-US" sz="2800" dirty="0"/>
              <a:t>The purpose of this study is to assess which type of  men are the victims and/or perpetrators of IPV and what their experiences of IPV are are.</a:t>
            </a:r>
          </a:p>
        </p:txBody>
      </p:sp>
    </p:spTree>
    <p:extLst>
      <p:ext uri="{BB962C8B-B14F-4D97-AF65-F5344CB8AC3E}">
        <p14:creationId xmlns:p14="http://schemas.microsoft.com/office/powerpoint/2010/main" val="2855832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descr="Different colored organizers">
            <a:extLst>
              <a:ext uri="{FF2B5EF4-FFF2-40B4-BE49-F238E27FC236}">
                <a16:creationId xmlns:a16="http://schemas.microsoft.com/office/drawing/2014/main" id="{26E3149F-7866-FD6D-E7B4-45E062550C0C}"/>
              </a:ext>
            </a:extLst>
          </p:cNvPr>
          <p:cNvPicPr>
            <a:picLocks noChangeAspect="1"/>
          </p:cNvPicPr>
          <p:nvPr/>
        </p:nvPicPr>
        <p:blipFill>
          <a:blip r:embed="rId2">
            <a:duotone>
              <a:schemeClr val="accent1">
                <a:shade val="45000"/>
                <a:satMod val="135000"/>
              </a:schemeClr>
              <a:prstClr val="white"/>
            </a:duotone>
          </a:blip>
          <a:srcRect l="23171" r="23065" b="1"/>
          <a:stretch>
            <a:fillRect/>
          </a:stretch>
        </p:blipFill>
        <p:spPr>
          <a:xfrm>
            <a:off x="6108700" y="-1"/>
            <a:ext cx="6094450" cy="6858001"/>
          </a:xfrm>
          <a:prstGeom prst="rect">
            <a:avLst/>
          </a:prstGeom>
        </p:spPr>
      </p:pic>
      <p:sp>
        <p:nvSpPr>
          <p:cNvPr id="9" name="Freeform 16">
            <a:extLst>
              <a:ext uri="{FF2B5EF4-FFF2-40B4-BE49-F238E27FC236}">
                <a16:creationId xmlns:a16="http://schemas.microsoft.com/office/drawing/2014/main" id="{3994EE40-F54F-48E5-826B-B451582096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6485467" cy="6858000"/>
          </a:xfrm>
          <a:custGeom>
            <a:avLst/>
            <a:gdLst>
              <a:gd name="connsiteX0" fmla="*/ 0 w 6485467"/>
              <a:gd name="connsiteY0" fmla="*/ 0 h 6858000"/>
              <a:gd name="connsiteX1" fmla="*/ 6485467 w 6485467"/>
              <a:gd name="connsiteY1" fmla="*/ 0 h 6858000"/>
              <a:gd name="connsiteX2" fmla="*/ 6485467 w 6485467"/>
              <a:gd name="connsiteY2" fmla="*/ 1900238 h 6858000"/>
              <a:gd name="connsiteX3" fmla="*/ 6115051 w 6485467"/>
              <a:gd name="connsiteY3" fmla="*/ 2178050 h 6858000"/>
              <a:gd name="connsiteX4" fmla="*/ 6110817 w 6485467"/>
              <a:gd name="connsiteY4" fmla="*/ 2184400 h 6858000"/>
              <a:gd name="connsiteX5" fmla="*/ 6104467 w 6485467"/>
              <a:gd name="connsiteY5" fmla="*/ 2193925 h 6858000"/>
              <a:gd name="connsiteX6" fmla="*/ 6098117 w 6485467"/>
              <a:gd name="connsiteY6" fmla="*/ 2201863 h 6858000"/>
              <a:gd name="connsiteX7" fmla="*/ 6098117 w 6485467"/>
              <a:gd name="connsiteY7" fmla="*/ 2211388 h 6858000"/>
              <a:gd name="connsiteX8" fmla="*/ 6098117 w 6485467"/>
              <a:gd name="connsiteY8" fmla="*/ 2220913 h 6858000"/>
              <a:gd name="connsiteX9" fmla="*/ 6104467 w 6485467"/>
              <a:gd name="connsiteY9" fmla="*/ 2228850 h 6858000"/>
              <a:gd name="connsiteX10" fmla="*/ 6110817 w 6485467"/>
              <a:gd name="connsiteY10" fmla="*/ 2238375 h 6858000"/>
              <a:gd name="connsiteX11" fmla="*/ 6115051 w 6485467"/>
              <a:gd name="connsiteY11" fmla="*/ 2244725 h 6858000"/>
              <a:gd name="connsiteX12" fmla="*/ 6485467 w 6485467"/>
              <a:gd name="connsiteY12" fmla="*/ 2522538 h 6858000"/>
              <a:gd name="connsiteX13" fmla="*/ 6485467 w 6485467"/>
              <a:gd name="connsiteY13" fmla="*/ 6858000 h 6858000"/>
              <a:gd name="connsiteX14" fmla="*/ 0 w 6485467"/>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85467" h="6858000">
                <a:moveTo>
                  <a:pt x="0" y="0"/>
                </a:moveTo>
                <a:lnTo>
                  <a:pt x="6485467" y="0"/>
                </a:lnTo>
                <a:lnTo>
                  <a:pt x="6485467" y="1900238"/>
                </a:lnTo>
                <a:lnTo>
                  <a:pt x="6115051" y="2178050"/>
                </a:lnTo>
                <a:lnTo>
                  <a:pt x="6110817" y="2184400"/>
                </a:lnTo>
                <a:lnTo>
                  <a:pt x="6104467" y="2193925"/>
                </a:lnTo>
                <a:lnTo>
                  <a:pt x="6098117" y="2201863"/>
                </a:lnTo>
                <a:lnTo>
                  <a:pt x="6098117" y="2211388"/>
                </a:lnTo>
                <a:lnTo>
                  <a:pt x="6098117" y="2220913"/>
                </a:lnTo>
                <a:lnTo>
                  <a:pt x="6104467" y="2228850"/>
                </a:lnTo>
                <a:lnTo>
                  <a:pt x="6110817" y="2238375"/>
                </a:lnTo>
                <a:lnTo>
                  <a:pt x="6115051" y="2244725"/>
                </a:lnTo>
                <a:lnTo>
                  <a:pt x="6485467" y="2522538"/>
                </a:lnTo>
                <a:lnTo>
                  <a:pt x="6485467" y="6858000"/>
                </a:lnTo>
                <a:lnTo>
                  <a:pt x="0" y="6858000"/>
                </a:lnTo>
                <a:close/>
              </a:path>
            </a:pathLst>
          </a:custGeom>
          <a:solidFill>
            <a:schemeClr val="bg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724645-A98B-3CEC-B036-5B16C195EE8A}"/>
              </a:ext>
            </a:extLst>
          </p:cNvPr>
          <p:cNvSpPr>
            <a:spLocks noGrp="1"/>
          </p:cNvSpPr>
          <p:nvPr>
            <p:ph type="title"/>
          </p:nvPr>
        </p:nvSpPr>
        <p:spPr>
          <a:xfrm>
            <a:off x="810000" y="447188"/>
            <a:ext cx="5070100" cy="1559412"/>
          </a:xfrm>
        </p:spPr>
        <p:txBody>
          <a:bodyPr>
            <a:normAutofit/>
          </a:bodyPr>
          <a:lstStyle/>
          <a:p>
            <a:pPr>
              <a:lnSpc>
                <a:spcPct val="90000"/>
              </a:lnSpc>
            </a:pPr>
            <a:r>
              <a:rPr lang="en-US" sz="3400"/>
              <a:t>Recruitment and Consent – The Fundamentals</a:t>
            </a:r>
          </a:p>
        </p:txBody>
      </p:sp>
      <p:sp>
        <p:nvSpPr>
          <p:cNvPr id="3" name="Content Placeholder 2">
            <a:extLst>
              <a:ext uri="{FF2B5EF4-FFF2-40B4-BE49-F238E27FC236}">
                <a16:creationId xmlns:a16="http://schemas.microsoft.com/office/drawing/2014/main" id="{2614A544-7171-7861-516E-4219DED555A0}"/>
              </a:ext>
            </a:extLst>
          </p:cNvPr>
          <p:cNvSpPr>
            <a:spLocks noGrp="1"/>
          </p:cNvSpPr>
          <p:nvPr>
            <p:ph idx="1"/>
          </p:nvPr>
        </p:nvSpPr>
        <p:spPr>
          <a:xfrm>
            <a:off x="818712" y="2413000"/>
            <a:ext cx="5055923" cy="3632200"/>
          </a:xfrm>
        </p:spPr>
        <p:txBody>
          <a:bodyPr>
            <a:normAutofit/>
          </a:bodyPr>
          <a:lstStyle/>
          <a:p>
            <a:r>
              <a:rPr lang="en-US" dirty="0"/>
              <a:t>You </a:t>
            </a:r>
            <a:r>
              <a:rPr lang="en-US" b="1"/>
              <a:t>must </a:t>
            </a:r>
            <a:r>
              <a:rPr lang="en-US" dirty="0"/>
              <a:t>provide copies of </a:t>
            </a:r>
            <a:r>
              <a:rPr lang="en-US" b="1" u="sng"/>
              <a:t>ALL</a:t>
            </a:r>
            <a:r>
              <a:rPr lang="en-US" dirty="0"/>
              <a:t> relevant recruitment documents as part of your appendices</a:t>
            </a:r>
          </a:p>
          <a:p>
            <a:pPr lvl="1"/>
            <a:r>
              <a:rPr lang="en-US" dirty="0"/>
              <a:t>Please ensure that these documents are properly labelled in your responses; for a relevant example, refer back to Slide 8</a:t>
            </a:r>
          </a:p>
        </p:txBody>
      </p:sp>
    </p:spTree>
    <p:extLst>
      <p:ext uri="{BB962C8B-B14F-4D97-AF65-F5344CB8AC3E}">
        <p14:creationId xmlns:p14="http://schemas.microsoft.com/office/powerpoint/2010/main" val="1928170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5522FBA-AB60-E968-9B9F-7B0E02931319}"/>
              </a:ext>
            </a:extLst>
          </p:cNvPr>
          <p:cNvSpPr>
            <a:spLocks noGrp="1"/>
          </p:cNvSpPr>
          <p:nvPr>
            <p:ph type="title"/>
          </p:nvPr>
        </p:nvSpPr>
        <p:spPr>
          <a:xfrm>
            <a:off x="451515" y="1734857"/>
            <a:ext cx="3765483" cy="3388287"/>
          </a:xfrm>
        </p:spPr>
        <p:txBody>
          <a:bodyPr anchor="ctr">
            <a:normAutofit/>
          </a:bodyPr>
          <a:lstStyle/>
          <a:p>
            <a:r>
              <a:rPr lang="en-US" sz="3700"/>
              <a:t>Recruitment and Consent – Considerations</a:t>
            </a:r>
          </a:p>
        </p:txBody>
      </p:sp>
      <p:sp>
        <p:nvSpPr>
          <p:cNvPr id="3" name="Content Placeholder 2">
            <a:extLst>
              <a:ext uri="{FF2B5EF4-FFF2-40B4-BE49-F238E27FC236}">
                <a16:creationId xmlns:a16="http://schemas.microsoft.com/office/drawing/2014/main" id="{D9EE1105-0681-F41E-E6A1-EBD8EE5B0275}"/>
              </a:ext>
            </a:extLst>
          </p:cNvPr>
          <p:cNvSpPr>
            <a:spLocks noGrp="1"/>
          </p:cNvSpPr>
          <p:nvPr>
            <p:ph idx="1"/>
          </p:nvPr>
        </p:nvSpPr>
        <p:spPr>
          <a:xfrm>
            <a:off x="6008068" y="978993"/>
            <a:ext cx="5365218" cy="4900014"/>
          </a:xfrm>
          <a:effectLst/>
        </p:spPr>
        <p:txBody>
          <a:bodyPr>
            <a:normAutofit/>
          </a:bodyPr>
          <a:lstStyle/>
          <a:p>
            <a:r>
              <a:rPr lang="en-US" sz="2000"/>
              <a:t>It may be necessary to draft multiple versions of certain documents if you plan to use multiple recruitment avenues (e.g., consent forms, letters of contact)</a:t>
            </a:r>
          </a:p>
          <a:p>
            <a:pPr lvl="1"/>
            <a:r>
              <a:rPr lang="en-US" sz="2000"/>
              <a:t>If you intend to recruit persons with whom you already have a relationship, you </a:t>
            </a:r>
            <a:r>
              <a:rPr lang="en-US" sz="2000" b="1"/>
              <a:t>must</a:t>
            </a:r>
            <a:r>
              <a:rPr lang="en-US" sz="2000"/>
              <a:t> include a statement specifying that refusal to participate in your study </a:t>
            </a:r>
            <a:r>
              <a:rPr lang="en-US" sz="2000" b="1"/>
              <a:t>will not</a:t>
            </a:r>
            <a:r>
              <a:rPr lang="en-US" sz="2000"/>
              <a:t> affect your relationship with those persons as part of the consent form</a:t>
            </a:r>
          </a:p>
          <a:p>
            <a:pPr marL="914400" lvl="2" indent="0">
              <a:buNone/>
            </a:pPr>
            <a:endParaRPr lang="en-US" sz="2000"/>
          </a:p>
        </p:txBody>
      </p:sp>
    </p:spTree>
    <p:extLst>
      <p:ext uri="{BB962C8B-B14F-4D97-AF65-F5344CB8AC3E}">
        <p14:creationId xmlns:p14="http://schemas.microsoft.com/office/powerpoint/2010/main" val="390251519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1740-EE34-5EB6-DB2D-E0C3AE8ED06E}"/>
              </a:ext>
            </a:extLst>
          </p:cNvPr>
          <p:cNvSpPr>
            <a:spLocks noGrp="1"/>
          </p:cNvSpPr>
          <p:nvPr>
            <p:ph type="title"/>
          </p:nvPr>
        </p:nvSpPr>
        <p:spPr/>
        <p:txBody>
          <a:bodyPr/>
          <a:lstStyle/>
          <a:p>
            <a:r>
              <a:rPr lang="en-US" dirty="0"/>
              <a:t>Recruitment and Consent – Pitfalls</a:t>
            </a:r>
          </a:p>
        </p:txBody>
      </p:sp>
      <p:sp>
        <p:nvSpPr>
          <p:cNvPr id="3" name="Content Placeholder 2">
            <a:extLst>
              <a:ext uri="{FF2B5EF4-FFF2-40B4-BE49-F238E27FC236}">
                <a16:creationId xmlns:a16="http://schemas.microsoft.com/office/drawing/2014/main" id="{F6925741-E338-4667-2DEF-7746EC170545}"/>
              </a:ext>
            </a:extLst>
          </p:cNvPr>
          <p:cNvSpPr>
            <a:spLocks noGrp="1"/>
          </p:cNvSpPr>
          <p:nvPr>
            <p:ph idx="1"/>
          </p:nvPr>
        </p:nvSpPr>
        <p:spPr/>
        <p:txBody>
          <a:bodyPr>
            <a:normAutofit/>
          </a:bodyPr>
          <a:lstStyle/>
          <a:p>
            <a:r>
              <a:rPr lang="en-US" dirty="0"/>
              <a:t>If you are conducting an online study and will not be directly communicating with participants, you </a:t>
            </a:r>
            <a:r>
              <a:rPr lang="en-US" b="1" dirty="0">
                <a:solidFill>
                  <a:srgbClr val="FF0000"/>
                </a:solidFill>
              </a:rPr>
              <a:t>cannot</a:t>
            </a:r>
            <a:r>
              <a:rPr lang="en-US" dirty="0"/>
              <a:t> claim that you, the researcher, will be explaining the consent form to participants</a:t>
            </a:r>
          </a:p>
          <a:p>
            <a:r>
              <a:rPr lang="en-US" dirty="0"/>
              <a:t>You </a:t>
            </a:r>
            <a:r>
              <a:rPr lang="en-US" b="1" dirty="0">
                <a:solidFill>
                  <a:srgbClr val="FF0000"/>
                </a:solidFill>
              </a:rPr>
              <a:t>cannot </a:t>
            </a:r>
            <a:r>
              <a:rPr lang="en-US" dirty="0"/>
              <a:t>universally claim that participants will be automatically directed to a debriefing form if they choose to withdraw partway through your online survey</a:t>
            </a:r>
          </a:p>
          <a:p>
            <a:r>
              <a:rPr lang="en-US" dirty="0"/>
              <a:t>You </a:t>
            </a:r>
            <a:r>
              <a:rPr lang="en-US" b="1" u="sng" dirty="0">
                <a:solidFill>
                  <a:srgbClr val="FF0000"/>
                </a:solidFill>
              </a:rPr>
              <a:t>CANNOT</a:t>
            </a:r>
            <a:r>
              <a:rPr lang="en-US" dirty="0">
                <a:solidFill>
                  <a:srgbClr val="FF0000"/>
                </a:solidFill>
              </a:rPr>
              <a:t> </a:t>
            </a:r>
            <a:r>
              <a:rPr lang="en-US" dirty="0"/>
              <a:t>simultaneously claim that data will be stored until the conclusion of the academic year and that it will be stored for a minimum of five years following the conclusion of the study</a:t>
            </a:r>
          </a:p>
          <a:p>
            <a:pPr lvl="1"/>
            <a:r>
              <a:rPr lang="en-US" b="1" dirty="0">
                <a:solidFill>
                  <a:srgbClr val="FF0000"/>
                </a:solidFill>
              </a:rPr>
              <a:t>Common Example of </a:t>
            </a:r>
            <a:r>
              <a:rPr lang="en-US" b="1" u="sng" dirty="0">
                <a:solidFill>
                  <a:srgbClr val="FF0000"/>
                </a:solidFill>
              </a:rPr>
              <a:t>WHAT NOT TO INCLUDE</a:t>
            </a:r>
            <a:r>
              <a:rPr lang="en-US" b="1" dirty="0">
                <a:solidFill>
                  <a:srgbClr val="FF0000"/>
                </a:solidFill>
              </a:rPr>
              <a:t>: </a:t>
            </a:r>
            <a:r>
              <a:rPr lang="en-US" dirty="0"/>
              <a:t>“Data will be stored until the end of the Winter term at which point it will be destroyed beyond recovery unless it is used as part of a publication in which case it will be stored for a minimum of five years”</a:t>
            </a:r>
            <a:endParaRPr lang="en-US" b="1" dirty="0">
              <a:solidFill>
                <a:srgbClr val="FF0000"/>
              </a:solidFill>
            </a:endParaRPr>
          </a:p>
        </p:txBody>
      </p:sp>
    </p:spTree>
    <p:extLst>
      <p:ext uri="{BB962C8B-B14F-4D97-AF65-F5344CB8AC3E}">
        <p14:creationId xmlns:p14="http://schemas.microsoft.com/office/powerpoint/2010/main" val="1997869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C44DBB-AD7C-4682-B258-6367305D2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8ABC07-55A1-41E5-6C72-E9C27DA3DAE6}"/>
              </a:ext>
            </a:extLst>
          </p:cNvPr>
          <p:cNvSpPr>
            <a:spLocks noGrp="1"/>
          </p:cNvSpPr>
          <p:nvPr>
            <p:ph type="title"/>
          </p:nvPr>
        </p:nvSpPr>
        <p:spPr>
          <a:xfrm>
            <a:off x="965200" y="1218476"/>
            <a:ext cx="3187318" cy="4421050"/>
          </a:xfrm>
          <a:effectLst/>
        </p:spPr>
        <p:txBody>
          <a:bodyPr anchor="ctr">
            <a:normAutofit/>
          </a:bodyPr>
          <a:lstStyle/>
          <a:p>
            <a:pPr algn="r"/>
            <a:r>
              <a:rPr lang="en-US" sz="3200">
                <a:solidFill>
                  <a:schemeClr val="tx1"/>
                </a:solidFill>
              </a:rPr>
              <a:t>Documents – Example of how to List Your Appendices</a:t>
            </a:r>
          </a:p>
        </p:txBody>
      </p:sp>
      <p:cxnSp>
        <p:nvCxnSpPr>
          <p:cNvPr id="10" name="Straight Connector 9">
            <a:extLst>
              <a:ext uri="{FF2B5EF4-FFF2-40B4-BE49-F238E27FC236}">
                <a16:creationId xmlns:a16="http://schemas.microsoft.com/office/drawing/2014/main" id="{A1CED323-FAF0-4E0B-8717-FC1F468A28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34" y="1696777"/>
            <a:ext cx="0" cy="3464447"/>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700347D-4282-64EF-2895-4A11BC9C09ED}"/>
              </a:ext>
            </a:extLst>
          </p:cNvPr>
          <p:cNvSpPr>
            <a:spLocks noGrp="1"/>
          </p:cNvSpPr>
          <p:nvPr>
            <p:ph idx="1"/>
          </p:nvPr>
        </p:nvSpPr>
        <p:spPr>
          <a:xfrm>
            <a:off x="5146751" y="1218475"/>
            <a:ext cx="6080050" cy="4421051"/>
          </a:xfrm>
          <a:effectLst/>
        </p:spPr>
        <p:txBody>
          <a:bodyPr>
            <a:normAutofit/>
          </a:bodyPr>
          <a:lstStyle/>
          <a:p>
            <a:pPr marL="0" indent="0">
              <a:buNone/>
            </a:pPr>
            <a:r>
              <a:rPr lang="en-US" sz="1600" b="1"/>
              <a:t>Documents</a:t>
            </a:r>
          </a:p>
          <a:p>
            <a:pPr>
              <a:buFontTx/>
              <a:buChar char="-"/>
            </a:pPr>
            <a:r>
              <a:rPr lang="en-US" sz="1600"/>
              <a:t>Appendix A: Letter of Invitation (SONA)</a:t>
            </a:r>
          </a:p>
          <a:p>
            <a:pPr>
              <a:buFontTx/>
              <a:buChar char="-"/>
            </a:pPr>
            <a:r>
              <a:rPr lang="en-US" sz="1600"/>
              <a:t>Appendix B: Letter of Invitation (Friends)</a:t>
            </a:r>
          </a:p>
          <a:p>
            <a:pPr>
              <a:buFontTx/>
              <a:buChar char="-"/>
            </a:pPr>
            <a:r>
              <a:rPr lang="en-US" sz="1600"/>
              <a:t>Appendix C: Consent Form (SONA)</a:t>
            </a:r>
          </a:p>
          <a:p>
            <a:pPr>
              <a:buFontTx/>
              <a:buChar char="-"/>
            </a:pPr>
            <a:r>
              <a:rPr lang="en-US" sz="1600"/>
              <a:t>Appendix D: Consent Form (Friends)</a:t>
            </a:r>
          </a:p>
          <a:p>
            <a:pPr>
              <a:buFontTx/>
              <a:buChar char="-"/>
            </a:pPr>
            <a:r>
              <a:rPr lang="en-US" sz="1600"/>
              <a:t>Appendix E: Demographic Questions/Inventories</a:t>
            </a:r>
          </a:p>
          <a:p>
            <a:pPr>
              <a:buFontTx/>
              <a:buChar char="-"/>
            </a:pPr>
            <a:r>
              <a:rPr lang="en-US" sz="1600"/>
              <a:t>Appendix F: Debriefing Form</a:t>
            </a:r>
          </a:p>
        </p:txBody>
      </p:sp>
    </p:spTree>
    <p:extLst>
      <p:ext uri="{BB962C8B-B14F-4D97-AF65-F5344CB8AC3E}">
        <p14:creationId xmlns:p14="http://schemas.microsoft.com/office/powerpoint/2010/main" val="1521449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F9C0-7073-BE41-8202-BF6D2E942AEB}"/>
              </a:ext>
            </a:extLst>
          </p:cNvPr>
          <p:cNvSpPr>
            <a:spLocks noGrp="1"/>
          </p:cNvSpPr>
          <p:nvPr>
            <p:ph type="title"/>
          </p:nvPr>
        </p:nvSpPr>
        <p:spPr/>
        <p:txBody>
          <a:bodyPr/>
          <a:lstStyle/>
          <a:p>
            <a:r>
              <a:rPr lang="en-US"/>
              <a:t>General Advice</a:t>
            </a:r>
            <a:endParaRPr lang="en-US" dirty="0"/>
          </a:p>
        </p:txBody>
      </p:sp>
      <p:sp>
        <p:nvSpPr>
          <p:cNvPr id="3" name="Content Placeholder 2">
            <a:extLst>
              <a:ext uri="{FF2B5EF4-FFF2-40B4-BE49-F238E27FC236}">
                <a16:creationId xmlns:a16="http://schemas.microsoft.com/office/drawing/2014/main" id="{AD2CE133-E877-D948-ACCC-C9458A59541E}"/>
              </a:ext>
            </a:extLst>
          </p:cNvPr>
          <p:cNvSpPr>
            <a:spLocks noGrp="1"/>
          </p:cNvSpPr>
          <p:nvPr>
            <p:ph idx="1"/>
          </p:nvPr>
        </p:nvSpPr>
        <p:spPr>
          <a:xfrm>
            <a:off x="818712" y="2321143"/>
            <a:ext cx="10554574" cy="3636511"/>
          </a:xfrm>
        </p:spPr>
        <p:txBody>
          <a:bodyPr>
            <a:normAutofit/>
          </a:bodyPr>
          <a:lstStyle/>
          <a:p>
            <a:r>
              <a:rPr lang="en-US" dirty="0"/>
              <a:t>Start working on your ethics application as soon as possible</a:t>
            </a:r>
          </a:p>
          <a:p>
            <a:r>
              <a:rPr lang="en-US" dirty="0"/>
              <a:t>Establish the specifics of what your study will look like with your supervisor/instructor prior to completing the ethics application</a:t>
            </a:r>
          </a:p>
          <a:p>
            <a:pPr lvl="1"/>
            <a:r>
              <a:rPr lang="en-US" dirty="0"/>
              <a:t>Honours students </a:t>
            </a:r>
            <a:r>
              <a:rPr lang="en-US" b="1" dirty="0">
                <a:solidFill>
                  <a:srgbClr val="FF0000"/>
                </a:solidFill>
              </a:rPr>
              <a:t>must </a:t>
            </a:r>
            <a:r>
              <a:rPr lang="en-US" dirty="0"/>
              <a:t>have their supervisors sign off on the application before it can be submitted</a:t>
            </a:r>
          </a:p>
          <a:p>
            <a:r>
              <a:rPr lang="en-US" dirty="0"/>
              <a:t>Pay attention to detail</a:t>
            </a:r>
          </a:p>
          <a:p>
            <a:r>
              <a:rPr lang="en-US" dirty="0"/>
              <a:t>Be consistent across all documents</a:t>
            </a:r>
          </a:p>
          <a:p>
            <a:r>
              <a:rPr lang="en-US" dirty="0"/>
              <a:t>Ensure that there are </a:t>
            </a:r>
            <a:r>
              <a:rPr lang="en-US" b="1" dirty="0">
                <a:solidFill>
                  <a:srgbClr val="FF0000"/>
                </a:solidFill>
              </a:rPr>
              <a:t>no</a:t>
            </a:r>
            <a:r>
              <a:rPr lang="en-US" dirty="0"/>
              <a:t> errors embedded in any forms that will be distributed to prospective participants</a:t>
            </a:r>
          </a:p>
          <a:p>
            <a:r>
              <a:rPr lang="en-US" dirty="0"/>
              <a:t>Do not forget to include your </a:t>
            </a:r>
            <a:r>
              <a:rPr lang="en-US" b="1" dirty="0">
                <a:solidFill>
                  <a:srgbClr val="FF0000"/>
                </a:solidFill>
              </a:rPr>
              <a:t>TCPS-2</a:t>
            </a:r>
            <a:r>
              <a:rPr lang="en-US" dirty="0">
                <a:solidFill>
                  <a:srgbClr val="FF0000"/>
                </a:solidFill>
              </a:rPr>
              <a:t> </a:t>
            </a:r>
            <a:r>
              <a:rPr lang="en-US" b="1" dirty="0">
                <a:solidFill>
                  <a:srgbClr val="FF0000"/>
                </a:solidFill>
              </a:rPr>
              <a:t>form</a:t>
            </a:r>
            <a:r>
              <a:rPr lang="en-US" dirty="0">
                <a:solidFill>
                  <a:srgbClr val="FF0000"/>
                </a:solidFill>
              </a:rPr>
              <a:t> </a:t>
            </a:r>
            <a:r>
              <a:rPr lang="en-US" dirty="0"/>
              <a:t>as part of your appendices</a:t>
            </a:r>
          </a:p>
          <a:p>
            <a:endParaRPr lang="en-US" dirty="0"/>
          </a:p>
        </p:txBody>
      </p:sp>
    </p:spTree>
    <p:extLst>
      <p:ext uri="{BB962C8B-B14F-4D97-AF65-F5344CB8AC3E}">
        <p14:creationId xmlns:p14="http://schemas.microsoft.com/office/powerpoint/2010/main" val="2411418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65E41-67D7-C1AE-9421-BF1A0923BBFA}"/>
              </a:ext>
            </a:extLst>
          </p:cNvPr>
          <p:cNvSpPr>
            <a:spLocks noGrp="1"/>
          </p:cNvSpPr>
          <p:nvPr>
            <p:ph type="title"/>
          </p:nvPr>
        </p:nvSpPr>
        <p:spPr/>
        <p:txBody>
          <a:bodyPr/>
          <a:lstStyle/>
          <a:p>
            <a:r>
              <a:rPr lang="en-US" dirty="0"/>
              <a:t>General Advice Continued</a:t>
            </a:r>
          </a:p>
        </p:txBody>
      </p:sp>
      <p:sp>
        <p:nvSpPr>
          <p:cNvPr id="3" name="Content Placeholder 2">
            <a:extLst>
              <a:ext uri="{FF2B5EF4-FFF2-40B4-BE49-F238E27FC236}">
                <a16:creationId xmlns:a16="http://schemas.microsoft.com/office/drawing/2014/main" id="{9741FB7D-49A1-1087-F015-4775C3799359}"/>
              </a:ext>
            </a:extLst>
          </p:cNvPr>
          <p:cNvSpPr>
            <a:spLocks noGrp="1"/>
          </p:cNvSpPr>
          <p:nvPr>
            <p:ph idx="1"/>
          </p:nvPr>
        </p:nvSpPr>
        <p:spPr/>
        <p:txBody>
          <a:bodyPr>
            <a:normAutofit/>
          </a:bodyPr>
          <a:lstStyle/>
          <a:p>
            <a:r>
              <a:rPr lang="en-US"/>
              <a:t>Submit your application as </a:t>
            </a:r>
            <a:r>
              <a:rPr lang="en-US" b="1">
                <a:solidFill>
                  <a:srgbClr val="FF0000"/>
                </a:solidFill>
              </a:rPr>
              <a:t>a single Word document </a:t>
            </a:r>
            <a:r>
              <a:rPr lang="en-US"/>
              <a:t>with the appendices included at the end</a:t>
            </a:r>
          </a:p>
          <a:p>
            <a:r>
              <a:rPr lang="en-US" dirty="0"/>
              <a:t>Submit your form in a timely manner</a:t>
            </a:r>
          </a:p>
          <a:p>
            <a:pPr lvl="1"/>
            <a:r>
              <a:rPr lang="en-US" b="1" dirty="0">
                <a:solidFill>
                  <a:srgbClr val="FF0000"/>
                </a:solidFill>
              </a:rPr>
              <a:t>Note: </a:t>
            </a:r>
            <a:r>
              <a:rPr lang="en-US" dirty="0"/>
              <a:t>Historically, those students who have been able to submit their applications prior to the deadline specified by their course have tended to get their applications back more quickly; response times are variable</a:t>
            </a:r>
            <a:endParaRPr lang="en-US" dirty="0">
              <a:solidFill>
                <a:srgbClr val="FF0000"/>
              </a:solidFill>
            </a:endParaRPr>
          </a:p>
          <a:p>
            <a:r>
              <a:rPr lang="en-US" dirty="0"/>
              <a:t>Try to respond to any requested revisions in a timely manner</a:t>
            </a:r>
          </a:p>
          <a:p>
            <a:r>
              <a:rPr lang="en-US" dirty="0"/>
              <a:t>Expect to receive requested revisions</a:t>
            </a:r>
          </a:p>
          <a:p>
            <a:pPr lvl="1"/>
            <a:r>
              <a:rPr lang="en-US" dirty="0"/>
              <a:t>Any applications that contain </a:t>
            </a:r>
            <a:r>
              <a:rPr lang="en-US" b="1" dirty="0">
                <a:solidFill>
                  <a:srgbClr val="FF0000"/>
                </a:solidFill>
              </a:rPr>
              <a:t>5 or more major errors </a:t>
            </a:r>
            <a:r>
              <a:rPr lang="en-US" dirty="0"/>
              <a:t>that require attention will be returned to students for editing at that point</a:t>
            </a:r>
          </a:p>
        </p:txBody>
      </p:sp>
    </p:spTree>
    <p:extLst>
      <p:ext uri="{BB962C8B-B14F-4D97-AF65-F5344CB8AC3E}">
        <p14:creationId xmlns:p14="http://schemas.microsoft.com/office/powerpoint/2010/main" val="2636643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6">
            <a:extLst>
              <a:ext uri="{FF2B5EF4-FFF2-40B4-BE49-F238E27FC236}">
                <a16:creationId xmlns:a16="http://schemas.microsoft.com/office/drawing/2014/main" id="{8775F366-526C-4C42-8931-696FFE8AA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10" name="Rectangle 9">
            <a:extLst>
              <a:ext uri="{FF2B5EF4-FFF2-40B4-BE49-F238E27FC236}">
                <a16:creationId xmlns:a16="http://schemas.microsoft.com/office/drawing/2014/main" id="{2FE8DED1-24FF-4A79-873B-ECE3ABE73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AA6A048-501A-4387-906B-B8A8543E7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7093" y="643467"/>
            <a:ext cx="10917814" cy="5571066"/>
          </a:xfrm>
          <a:custGeom>
            <a:avLst/>
            <a:gdLst>
              <a:gd name="connsiteX0" fmla="*/ 195712 w 10917814"/>
              <a:gd name="connsiteY0" fmla="*/ 0 h 5571066"/>
              <a:gd name="connsiteX1" fmla="*/ 5062165 w 10917814"/>
              <a:gd name="connsiteY1" fmla="*/ 0 h 5571066"/>
              <a:gd name="connsiteX2" fmla="*/ 5419638 w 10917814"/>
              <a:gd name="connsiteY2" fmla="*/ 268105 h 5571066"/>
              <a:gd name="connsiteX3" fmla="*/ 5428105 w 10917814"/>
              <a:gd name="connsiteY3" fmla="*/ 271280 h 5571066"/>
              <a:gd name="connsiteX4" fmla="*/ 5440804 w 10917814"/>
              <a:gd name="connsiteY4" fmla="*/ 276043 h 5571066"/>
              <a:gd name="connsiteX5" fmla="*/ 5453505 w 10917814"/>
              <a:gd name="connsiteY5" fmla="*/ 280805 h 5571066"/>
              <a:gd name="connsiteX6" fmla="*/ 5464088 w 10917814"/>
              <a:gd name="connsiteY6" fmla="*/ 280805 h 5571066"/>
              <a:gd name="connsiteX7" fmla="*/ 5476788 w 10917814"/>
              <a:gd name="connsiteY7" fmla="*/ 280805 h 5571066"/>
              <a:gd name="connsiteX8" fmla="*/ 5487371 w 10917814"/>
              <a:gd name="connsiteY8" fmla="*/ 276043 h 5571066"/>
              <a:gd name="connsiteX9" fmla="*/ 5500071 w 10917814"/>
              <a:gd name="connsiteY9" fmla="*/ 271280 h 5571066"/>
              <a:gd name="connsiteX10" fmla="*/ 5508538 w 10917814"/>
              <a:gd name="connsiteY10" fmla="*/ 268105 h 5571066"/>
              <a:gd name="connsiteX11" fmla="*/ 5866011 w 10917814"/>
              <a:gd name="connsiteY11" fmla="*/ 0 h 5571066"/>
              <a:gd name="connsiteX12" fmla="*/ 10722102 w 10917814"/>
              <a:gd name="connsiteY12" fmla="*/ 0 h 5571066"/>
              <a:gd name="connsiteX13" fmla="*/ 10917814 w 10917814"/>
              <a:gd name="connsiteY13" fmla="*/ 195712 h 5571066"/>
              <a:gd name="connsiteX14" fmla="*/ 10917814 w 10917814"/>
              <a:gd name="connsiteY14" fmla="*/ 5375354 h 5571066"/>
              <a:gd name="connsiteX15" fmla="*/ 10722102 w 10917814"/>
              <a:gd name="connsiteY15" fmla="*/ 5571066 h 5571066"/>
              <a:gd name="connsiteX16" fmla="*/ 195712 w 10917814"/>
              <a:gd name="connsiteY16" fmla="*/ 5571066 h 5571066"/>
              <a:gd name="connsiteX17" fmla="*/ 0 w 10917814"/>
              <a:gd name="connsiteY17" fmla="*/ 5375354 h 5571066"/>
              <a:gd name="connsiteX18" fmla="*/ 0 w 10917814"/>
              <a:gd name="connsiteY18" fmla="*/ 195712 h 5571066"/>
              <a:gd name="connsiteX19" fmla="*/ 195712 w 10917814"/>
              <a:gd name="connsiteY19" fmla="*/ 0 h 557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917814" h="5571066">
                <a:moveTo>
                  <a:pt x="195712" y="0"/>
                </a:moveTo>
                <a:lnTo>
                  <a:pt x="5062165" y="0"/>
                </a:lnTo>
                <a:lnTo>
                  <a:pt x="5419638" y="268105"/>
                </a:lnTo>
                <a:lnTo>
                  <a:pt x="5428105" y="271280"/>
                </a:lnTo>
                <a:lnTo>
                  <a:pt x="5440804" y="276043"/>
                </a:lnTo>
                <a:lnTo>
                  <a:pt x="5453505" y="280805"/>
                </a:lnTo>
                <a:lnTo>
                  <a:pt x="5464088" y="280805"/>
                </a:lnTo>
                <a:lnTo>
                  <a:pt x="5476788" y="280805"/>
                </a:lnTo>
                <a:lnTo>
                  <a:pt x="5487371" y="276043"/>
                </a:lnTo>
                <a:lnTo>
                  <a:pt x="5500071" y="271280"/>
                </a:lnTo>
                <a:lnTo>
                  <a:pt x="5508538" y="268105"/>
                </a:lnTo>
                <a:lnTo>
                  <a:pt x="5866011" y="0"/>
                </a:lnTo>
                <a:lnTo>
                  <a:pt x="10722102" y="0"/>
                </a:lnTo>
                <a:cubicBezTo>
                  <a:pt x="10830191" y="0"/>
                  <a:pt x="10917814" y="87623"/>
                  <a:pt x="10917814" y="195712"/>
                </a:cubicBezTo>
                <a:lnTo>
                  <a:pt x="10917814" y="5375354"/>
                </a:lnTo>
                <a:cubicBezTo>
                  <a:pt x="10917814" y="5483443"/>
                  <a:pt x="10830191" y="5571066"/>
                  <a:pt x="10722102" y="5571066"/>
                </a:cubicBezTo>
                <a:lnTo>
                  <a:pt x="195712" y="5571066"/>
                </a:lnTo>
                <a:cubicBezTo>
                  <a:pt x="87623" y="5571066"/>
                  <a:pt x="0" y="5483443"/>
                  <a:pt x="0" y="5375354"/>
                </a:cubicBezTo>
                <a:lnTo>
                  <a:pt x="0" y="195712"/>
                </a:lnTo>
                <a:cubicBezTo>
                  <a:pt x="0" y="87623"/>
                  <a:pt x="87623" y="0"/>
                  <a:pt x="195712" y="0"/>
                </a:cubicBezTo>
                <a:close/>
              </a:path>
            </a:pathLst>
          </a:cu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10B6B6-951A-10C3-198B-DA5BF214DBEF}"/>
              </a:ext>
            </a:extLst>
          </p:cNvPr>
          <p:cNvSpPr>
            <a:spLocks noGrp="1"/>
          </p:cNvSpPr>
          <p:nvPr>
            <p:ph type="title"/>
          </p:nvPr>
        </p:nvSpPr>
        <p:spPr>
          <a:xfrm>
            <a:off x="1280559" y="1286935"/>
            <a:ext cx="9638153" cy="2668377"/>
          </a:xfrm>
          <a:effectLst/>
        </p:spPr>
        <p:txBody>
          <a:bodyPr vert="horz" lIns="91440" tIns="45720" rIns="91440" bIns="45720" rtlCol="0" anchor="b">
            <a:normAutofit/>
          </a:bodyPr>
          <a:lstStyle/>
          <a:p>
            <a:pPr algn="ctr"/>
            <a:r>
              <a:rPr lang="en-US" sz="5400">
                <a:solidFill>
                  <a:schemeClr val="tx1"/>
                </a:solidFill>
              </a:rPr>
              <a:t>	Questions?</a:t>
            </a:r>
          </a:p>
        </p:txBody>
      </p:sp>
    </p:spTree>
    <p:extLst>
      <p:ext uri="{BB962C8B-B14F-4D97-AF65-F5344CB8AC3E}">
        <p14:creationId xmlns:p14="http://schemas.microsoft.com/office/powerpoint/2010/main" val="2075127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descr="Pen placed on top of a signature line">
            <a:extLst>
              <a:ext uri="{FF2B5EF4-FFF2-40B4-BE49-F238E27FC236}">
                <a16:creationId xmlns:a16="http://schemas.microsoft.com/office/drawing/2014/main" id="{1B07B1EE-7F3E-DAB9-7547-F46EDE4EBC6E}"/>
              </a:ext>
            </a:extLst>
          </p:cNvPr>
          <p:cNvPicPr>
            <a:picLocks noChangeAspect="1"/>
          </p:cNvPicPr>
          <p:nvPr/>
        </p:nvPicPr>
        <p:blipFill rotWithShape="1">
          <a:blip r:embed="rId2">
            <a:duotone>
              <a:schemeClr val="accent1">
                <a:shade val="45000"/>
                <a:satMod val="135000"/>
              </a:schemeClr>
              <a:prstClr val="white"/>
            </a:duotone>
          </a:blip>
          <a:srcRect l="40682" r="-2" b="-2"/>
          <a:stretch/>
        </p:blipFill>
        <p:spPr>
          <a:xfrm>
            <a:off x="6108700" y="-1"/>
            <a:ext cx="6094450" cy="6858001"/>
          </a:xfrm>
          <a:prstGeom prst="rect">
            <a:avLst/>
          </a:prstGeom>
        </p:spPr>
      </p:pic>
      <p:sp>
        <p:nvSpPr>
          <p:cNvPr id="9" name="Freeform 16">
            <a:extLst>
              <a:ext uri="{FF2B5EF4-FFF2-40B4-BE49-F238E27FC236}">
                <a16:creationId xmlns:a16="http://schemas.microsoft.com/office/drawing/2014/main" id="{3994EE40-F54F-48E5-826B-B451582096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6485467" cy="6858000"/>
          </a:xfrm>
          <a:custGeom>
            <a:avLst/>
            <a:gdLst>
              <a:gd name="connsiteX0" fmla="*/ 0 w 6485467"/>
              <a:gd name="connsiteY0" fmla="*/ 0 h 6858000"/>
              <a:gd name="connsiteX1" fmla="*/ 6485467 w 6485467"/>
              <a:gd name="connsiteY1" fmla="*/ 0 h 6858000"/>
              <a:gd name="connsiteX2" fmla="*/ 6485467 w 6485467"/>
              <a:gd name="connsiteY2" fmla="*/ 1900238 h 6858000"/>
              <a:gd name="connsiteX3" fmla="*/ 6115051 w 6485467"/>
              <a:gd name="connsiteY3" fmla="*/ 2178050 h 6858000"/>
              <a:gd name="connsiteX4" fmla="*/ 6110817 w 6485467"/>
              <a:gd name="connsiteY4" fmla="*/ 2184400 h 6858000"/>
              <a:gd name="connsiteX5" fmla="*/ 6104467 w 6485467"/>
              <a:gd name="connsiteY5" fmla="*/ 2193925 h 6858000"/>
              <a:gd name="connsiteX6" fmla="*/ 6098117 w 6485467"/>
              <a:gd name="connsiteY6" fmla="*/ 2201863 h 6858000"/>
              <a:gd name="connsiteX7" fmla="*/ 6098117 w 6485467"/>
              <a:gd name="connsiteY7" fmla="*/ 2211388 h 6858000"/>
              <a:gd name="connsiteX8" fmla="*/ 6098117 w 6485467"/>
              <a:gd name="connsiteY8" fmla="*/ 2220913 h 6858000"/>
              <a:gd name="connsiteX9" fmla="*/ 6104467 w 6485467"/>
              <a:gd name="connsiteY9" fmla="*/ 2228850 h 6858000"/>
              <a:gd name="connsiteX10" fmla="*/ 6110817 w 6485467"/>
              <a:gd name="connsiteY10" fmla="*/ 2238375 h 6858000"/>
              <a:gd name="connsiteX11" fmla="*/ 6115051 w 6485467"/>
              <a:gd name="connsiteY11" fmla="*/ 2244725 h 6858000"/>
              <a:gd name="connsiteX12" fmla="*/ 6485467 w 6485467"/>
              <a:gd name="connsiteY12" fmla="*/ 2522538 h 6858000"/>
              <a:gd name="connsiteX13" fmla="*/ 6485467 w 6485467"/>
              <a:gd name="connsiteY13" fmla="*/ 6858000 h 6858000"/>
              <a:gd name="connsiteX14" fmla="*/ 0 w 6485467"/>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85467" h="6858000">
                <a:moveTo>
                  <a:pt x="0" y="0"/>
                </a:moveTo>
                <a:lnTo>
                  <a:pt x="6485467" y="0"/>
                </a:lnTo>
                <a:lnTo>
                  <a:pt x="6485467" y="1900238"/>
                </a:lnTo>
                <a:lnTo>
                  <a:pt x="6115051" y="2178050"/>
                </a:lnTo>
                <a:lnTo>
                  <a:pt x="6110817" y="2184400"/>
                </a:lnTo>
                <a:lnTo>
                  <a:pt x="6104467" y="2193925"/>
                </a:lnTo>
                <a:lnTo>
                  <a:pt x="6098117" y="2201863"/>
                </a:lnTo>
                <a:lnTo>
                  <a:pt x="6098117" y="2211388"/>
                </a:lnTo>
                <a:lnTo>
                  <a:pt x="6098117" y="2220913"/>
                </a:lnTo>
                <a:lnTo>
                  <a:pt x="6104467" y="2228850"/>
                </a:lnTo>
                <a:lnTo>
                  <a:pt x="6110817" y="2238375"/>
                </a:lnTo>
                <a:lnTo>
                  <a:pt x="6115051" y="2244725"/>
                </a:lnTo>
                <a:lnTo>
                  <a:pt x="6485467" y="2522538"/>
                </a:lnTo>
                <a:lnTo>
                  <a:pt x="6485467" y="6858000"/>
                </a:lnTo>
                <a:lnTo>
                  <a:pt x="0" y="6858000"/>
                </a:lnTo>
                <a:close/>
              </a:path>
            </a:pathLst>
          </a:custGeom>
          <a:solidFill>
            <a:schemeClr val="bg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448CBE-E87D-054E-92F9-D7F105CDFDB7}"/>
              </a:ext>
            </a:extLst>
          </p:cNvPr>
          <p:cNvSpPr>
            <a:spLocks noGrp="1"/>
          </p:cNvSpPr>
          <p:nvPr>
            <p:ph type="title"/>
          </p:nvPr>
        </p:nvSpPr>
        <p:spPr>
          <a:xfrm>
            <a:off x="810000" y="447188"/>
            <a:ext cx="5070100" cy="1559412"/>
          </a:xfrm>
        </p:spPr>
        <p:txBody>
          <a:bodyPr>
            <a:normAutofit/>
          </a:bodyPr>
          <a:lstStyle/>
          <a:p>
            <a:r>
              <a:rPr lang="en-US" dirty="0"/>
              <a:t>Key Points</a:t>
            </a:r>
          </a:p>
        </p:txBody>
      </p:sp>
      <p:sp>
        <p:nvSpPr>
          <p:cNvPr id="3" name="Content Placeholder 2">
            <a:extLst>
              <a:ext uri="{FF2B5EF4-FFF2-40B4-BE49-F238E27FC236}">
                <a16:creationId xmlns:a16="http://schemas.microsoft.com/office/drawing/2014/main" id="{F4A08A3B-4769-3B47-911D-5C979BABA06E}"/>
              </a:ext>
            </a:extLst>
          </p:cNvPr>
          <p:cNvSpPr>
            <a:spLocks noGrp="1"/>
          </p:cNvSpPr>
          <p:nvPr>
            <p:ph idx="1"/>
          </p:nvPr>
        </p:nvSpPr>
        <p:spPr>
          <a:xfrm>
            <a:off x="818712" y="2413000"/>
            <a:ext cx="5055923" cy="3632200"/>
          </a:xfrm>
        </p:spPr>
        <p:txBody>
          <a:bodyPr>
            <a:normAutofit/>
          </a:bodyPr>
          <a:lstStyle/>
          <a:p>
            <a:r>
              <a:rPr lang="en-US" b="1" dirty="0">
                <a:solidFill>
                  <a:srgbClr val="FFFF00"/>
                </a:solidFill>
              </a:rPr>
              <a:t>Fundamentals</a:t>
            </a:r>
            <a:r>
              <a:rPr lang="en-US" b="1" dirty="0"/>
              <a:t> </a:t>
            </a:r>
            <a:r>
              <a:rPr lang="en-US" dirty="0"/>
              <a:t>= Points that </a:t>
            </a:r>
            <a:r>
              <a:rPr lang="en-US" b="1" dirty="0">
                <a:solidFill>
                  <a:srgbClr val="FF0000"/>
                </a:solidFill>
              </a:rPr>
              <a:t>must</a:t>
            </a:r>
            <a:r>
              <a:rPr lang="en-US" b="1" dirty="0"/>
              <a:t> </a:t>
            </a:r>
            <a:r>
              <a:rPr lang="en-US" dirty="0"/>
              <a:t>be properly addressed in your application</a:t>
            </a:r>
          </a:p>
          <a:p>
            <a:r>
              <a:rPr lang="en-US" b="1" dirty="0">
                <a:solidFill>
                  <a:srgbClr val="FFFF00"/>
                </a:solidFill>
              </a:rPr>
              <a:t>Considerations</a:t>
            </a:r>
            <a:r>
              <a:rPr lang="en-US" b="1" dirty="0"/>
              <a:t> </a:t>
            </a:r>
            <a:r>
              <a:rPr lang="en-US" dirty="0"/>
              <a:t>= Points that </a:t>
            </a:r>
            <a:r>
              <a:rPr lang="en-US" b="1" dirty="0">
                <a:solidFill>
                  <a:srgbClr val="FF0000"/>
                </a:solidFill>
              </a:rPr>
              <a:t>must</a:t>
            </a:r>
            <a:r>
              <a:rPr lang="en-US" dirty="0"/>
              <a:t> be included in your study </a:t>
            </a:r>
            <a:r>
              <a:rPr lang="en-US" b="1" dirty="0">
                <a:solidFill>
                  <a:srgbClr val="FF0000"/>
                </a:solidFill>
              </a:rPr>
              <a:t>if relevant</a:t>
            </a:r>
          </a:p>
          <a:p>
            <a:r>
              <a:rPr lang="en-US" b="1" dirty="0">
                <a:solidFill>
                  <a:srgbClr val="FFFF00"/>
                </a:solidFill>
              </a:rPr>
              <a:t>Pitfalls</a:t>
            </a:r>
            <a:r>
              <a:rPr lang="en-US" b="1" dirty="0"/>
              <a:t> </a:t>
            </a:r>
            <a:r>
              <a:rPr lang="en-US" dirty="0"/>
              <a:t>= Common mistakes to </a:t>
            </a:r>
            <a:r>
              <a:rPr lang="en-US" b="1" dirty="0">
                <a:solidFill>
                  <a:srgbClr val="FF0000"/>
                </a:solidFill>
              </a:rPr>
              <a:t>avoid</a:t>
            </a:r>
            <a:r>
              <a:rPr lang="en-US" b="1" dirty="0"/>
              <a:t> </a:t>
            </a:r>
            <a:r>
              <a:rPr lang="en-US" dirty="0"/>
              <a:t>that </a:t>
            </a:r>
            <a:r>
              <a:rPr lang="en-US" b="1" dirty="0">
                <a:solidFill>
                  <a:srgbClr val="FF0000"/>
                </a:solidFill>
              </a:rPr>
              <a:t>will</a:t>
            </a:r>
            <a:r>
              <a:rPr lang="en-US" dirty="0"/>
              <a:t> require corrections prior to your receiving </a:t>
            </a:r>
            <a:r>
              <a:rPr lang="en-US" dirty="0" err="1"/>
              <a:t>Psy</a:t>
            </a:r>
            <a:r>
              <a:rPr lang="en-US" dirty="0"/>
              <a:t>-REC approval</a:t>
            </a:r>
            <a:endParaRPr lang="en-US" b="1" dirty="0"/>
          </a:p>
        </p:txBody>
      </p:sp>
    </p:spTree>
    <p:extLst>
      <p:ext uri="{BB962C8B-B14F-4D97-AF65-F5344CB8AC3E}">
        <p14:creationId xmlns:p14="http://schemas.microsoft.com/office/powerpoint/2010/main" val="190999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D45553-91A4-480A-9577-0E0FC0D91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3">
            <a:extLst>
              <a:ext uri="{FF2B5EF4-FFF2-40B4-BE49-F238E27FC236}">
                <a16:creationId xmlns:a16="http://schemas.microsoft.com/office/drawing/2014/main" id="{D240F8A8-FEA1-42C2-B259-27A935127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A1831E3-9AA2-BF06-A0D1-2043B7194374}"/>
              </a:ext>
            </a:extLst>
          </p:cNvPr>
          <p:cNvSpPr>
            <a:spLocks noGrp="1"/>
          </p:cNvSpPr>
          <p:nvPr>
            <p:ph type="title"/>
          </p:nvPr>
        </p:nvSpPr>
        <p:spPr>
          <a:xfrm>
            <a:off x="556591" y="1741714"/>
            <a:ext cx="3518452" cy="4117749"/>
          </a:xfrm>
        </p:spPr>
        <p:txBody>
          <a:bodyPr anchor="t">
            <a:normAutofit/>
          </a:bodyPr>
          <a:lstStyle/>
          <a:p>
            <a:r>
              <a:rPr lang="en-US" dirty="0"/>
              <a:t>The REB Behavioural Application Form – The Sections</a:t>
            </a:r>
          </a:p>
        </p:txBody>
      </p:sp>
      <p:graphicFrame>
        <p:nvGraphicFramePr>
          <p:cNvPr id="5" name="Content Placeholder 2">
            <a:extLst>
              <a:ext uri="{FF2B5EF4-FFF2-40B4-BE49-F238E27FC236}">
                <a16:creationId xmlns:a16="http://schemas.microsoft.com/office/drawing/2014/main" id="{BFBBB768-83D1-04D8-F3EA-8C68B4BE9CBF}"/>
              </a:ext>
            </a:extLst>
          </p:cNvPr>
          <p:cNvGraphicFramePr>
            <a:graphicFrameLocks noGrp="1"/>
          </p:cNvGraphicFramePr>
          <p:nvPr>
            <p:ph idx="1"/>
            <p:extLst>
              <p:ext uri="{D42A27DB-BD31-4B8C-83A1-F6EECF244321}">
                <p14:modId xmlns:p14="http://schemas.microsoft.com/office/powerpoint/2010/main" val="4210541592"/>
              </p:ext>
            </p:extLst>
          </p:nvPr>
        </p:nvGraphicFramePr>
        <p:xfrm>
          <a:off x="5466523" y="1172818"/>
          <a:ext cx="5906328" cy="46866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332360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940F547-7206-4401-94FB-F8421915D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alendar on table">
            <a:extLst>
              <a:ext uri="{FF2B5EF4-FFF2-40B4-BE49-F238E27FC236}">
                <a16:creationId xmlns:a16="http://schemas.microsoft.com/office/drawing/2014/main" id="{DCCF6B53-E67F-30AB-53D4-42DEA5ACF4CD}"/>
              </a:ext>
            </a:extLst>
          </p:cNvPr>
          <p:cNvPicPr>
            <a:picLocks noChangeAspect="1"/>
          </p:cNvPicPr>
          <p:nvPr/>
        </p:nvPicPr>
        <p:blipFill rotWithShape="1">
          <a:blip r:embed="rId2">
            <a:duotone>
              <a:schemeClr val="bg2">
                <a:shade val="45000"/>
                <a:satMod val="135000"/>
              </a:schemeClr>
              <a:prstClr val="white"/>
            </a:duotone>
            <a:alphaModFix amt="40000"/>
          </a:blip>
          <a:srcRect b="15730"/>
          <a:stretch/>
        </p:blipFill>
        <p:spPr>
          <a:xfrm>
            <a:off x="20" y="10"/>
            <a:ext cx="12191980" cy="6857990"/>
          </a:xfrm>
          <a:prstGeom prst="rect">
            <a:avLst/>
          </a:prstGeom>
        </p:spPr>
      </p:pic>
      <p:sp>
        <p:nvSpPr>
          <p:cNvPr id="2" name="Title 1">
            <a:extLst>
              <a:ext uri="{FF2B5EF4-FFF2-40B4-BE49-F238E27FC236}">
                <a16:creationId xmlns:a16="http://schemas.microsoft.com/office/drawing/2014/main" id="{3B0E46A9-3E8E-F949-BB0E-03124E00C60C}"/>
              </a:ext>
            </a:extLst>
          </p:cNvPr>
          <p:cNvSpPr>
            <a:spLocks noGrp="1"/>
          </p:cNvSpPr>
          <p:nvPr>
            <p:ph type="title"/>
          </p:nvPr>
        </p:nvSpPr>
        <p:spPr>
          <a:xfrm>
            <a:off x="810000" y="447188"/>
            <a:ext cx="10571998" cy="970450"/>
          </a:xfrm>
        </p:spPr>
        <p:txBody>
          <a:bodyPr>
            <a:normAutofit/>
          </a:bodyPr>
          <a:lstStyle/>
          <a:p>
            <a:r>
              <a:rPr lang="en-US" dirty="0"/>
              <a:t>Key Information – The Fundamentals</a:t>
            </a:r>
          </a:p>
        </p:txBody>
      </p:sp>
      <p:sp>
        <p:nvSpPr>
          <p:cNvPr id="3" name="Content Placeholder 2">
            <a:extLst>
              <a:ext uri="{FF2B5EF4-FFF2-40B4-BE49-F238E27FC236}">
                <a16:creationId xmlns:a16="http://schemas.microsoft.com/office/drawing/2014/main" id="{F6FCD56B-B927-4645-A287-F7393B1B8C0E}"/>
              </a:ext>
            </a:extLst>
          </p:cNvPr>
          <p:cNvSpPr>
            <a:spLocks noGrp="1"/>
          </p:cNvSpPr>
          <p:nvPr>
            <p:ph idx="1"/>
          </p:nvPr>
        </p:nvSpPr>
        <p:spPr>
          <a:xfrm>
            <a:off x="818712" y="2222287"/>
            <a:ext cx="10554574" cy="3636511"/>
          </a:xfrm>
        </p:spPr>
        <p:txBody>
          <a:bodyPr>
            <a:normAutofit/>
          </a:bodyPr>
          <a:lstStyle/>
          <a:p>
            <a:r>
              <a:rPr lang="en-US" dirty="0"/>
              <a:t>Any information that appears in multiple sections </a:t>
            </a:r>
            <a:r>
              <a:rPr lang="en-US" b="1" dirty="0">
                <a:solidFill>
                  <a:srgbClr val="FF0000"/>
                </a:solidFill>
              </a:rPr>
              <a:t>must</a:t>
            </a:r>
            <a:r>
              <a:rPr lang="en-US" dirty="0"/>
              <a:t> be consistent throughout</a:t>
            </a:r>
          </a:p>
          <a:p>
            <a:r>
              <a:rPr lang="en-US" dirty="0"/>
              <a:t>The level of risk </a:t>
            </a:r>
            <a:r>
              <a:rPr lang="en-US" b="1" u="sng" dirty="0">
                <a:solidFill>
                  <a:srgbClr val="FF0000"/>
                </a:solidFill>
              </a:rPr>
              <a:t>NEEDS</a:t>
            </a:r>
            <a:r>
              <a:rPr lang="en-US" dirty="0"/>
              <a:t> to be minimal</a:t>
            </a:r>
          </a:p>
          <a:p>
            <a:pPr lvl="1"/>
            <a:r>
              <a:rPr lang="en-US" dirty="0"/>
              <a:t>Make sure to </a:t>
            </a:r>
            <a:r>
              <a:rPr lang="en-US" b="1" dirty="0">
                <a:solidFill>
                  <a:srgbClr val="FF0000"/>
                </a:solidFill>
              </a:rPr>
              <a:t>discuss</a:t>
            </a:r>
            <a:r>
              <a:rPr lang="en-US" dirty="0"/>
              <a:t> what this means for your project with your supervisor/instructor</a:t>
            </a:r>
          </a:p>
          <a:p>
            <a:r>
              <a:rPr lang="en-US" dirty="0"/>
              <a:t>Know your roles:</a:t>
            </a:r>
          </a:p>
          <a:p>
            <a:pPr lvl="1"/>
            <a:r>
              <a:rPr lang="en-US" dirty="0"/>
              <a:t>Principal investigator = Your supervisor/instructor</a:t>
            </a:r>
          </a:p>
          <a:p>
            <a:pPr lvl="1"/>
            <a:r>
              <a:rPr lang="en-US" dirty="0"/>
              <a:t>Student = You</a:t>
            </a:r>
          </a:p>
          <a:p>
            <a:pPr lvl="1"/>
            <a:r>
              <a:rPr lang="en-US" dirty="0"/>
              <a:t>Primary contact = Your supervisor/instructor</a:t>
            </a:r>
          </a:p>
          <a:p>
            <a:r>
              <a:rPr lang="en-US" dirty="0"/>
              <a:t>Only specify university emails and phone numbers</a:t>
            </a:r>
          </a:p>
        </p:txBody>
      </p:sp>
    </p:spTree>
    <p:extLst>
      <p:ext uri="{BB962C8B-B14F-4D97-AF65-F5344CB8AC3E}">
        <p14:creationId xmlns:p14="http://schemas.microsoft.com/office/powerpoint/2010/main" val="2676245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78D1-CF59-A658-556F-A1D066115DE6}"/>
              </a:ext>
            </a:extLst>
          </p:cNvPr>
          <p:cNvSpPr>
            <a:spLocks noGrp="1"/>
          </p:cNvSpPr>
          <p:nvPr>
            <p:ph type="title"/>
          </p:nvPr>
        </p:nvSpPr>
        <p:spPr/>
        <p:txBody>
          <a:bodyPr/>
          <a:lstStyle/>
          <a:p>
            <a:r>
              <a:rPr lang="en-US" dirty="0"/>
              <a:t>Key Information – Considerations</a:t>
            </a:r>
          </a:p>
        </p:txBody>
      </p:sp>
      <p:sp>
        <p:nvSpPr>
          <p:cNvPr id="3" name="Content Placeholder 2">
            <a:extLst>
              <a:ext uri="{FF2B5EF4-FFF2-40B4-BE49-F238E27FC236}">
                <a16:creationId xmlns:a16="http://schemas.microsoft.com/office/drawing/2014/main" id="{4D22BD46-1AF6-6E8D-03D6-685ED8424851}"/>
              </a:ext>
            </a:extLst>
          </p:cNvPr>
          <p:cNvSpPr>
            <a:spLocks noGrp="1"/>
          </p:cNvSpPr>
          <p:nvPr>
            <p:ph idx="1"/>
          </p:nvPr>
        </p:nvSpPr>
        <p:spPr>
          <a:xfrm>
            <a:off x="818712" y="2565187"/>
            <a:ext cx="10554574" cy="3636511"/>
          </a:xfrm>
        </p:spPr>
        <p:txBody>
          <a:bodyPr>
            <a:normAutofit lnSpcReduction="10000"/>
          </a:bodyPr>
          <a:lstStyle/>
          <a:p>
            <a:r>
              <a:rPr lang="en-US" dirty="0"/>
              <a:t>Know your dates:</a:t>
            </a:r>
          </a:p>
          <a:p>
            <a:pPr lvl="1"/>
            <a:r>
              <a:rPr lang="en-US" dirty="0"/>
              <a:t>Expected start date = The day you submit the application</a:t>
            </a:r>
          </a:p>
          <a:p>
            <a:pPr lvl="1"/>
            <a:r>
              <a:rPr lang="en-US" dirty="0"/>
              <a:t>Expected end date = The end of April 2026 or the end of August 2026</a:t>
            </a:r>
          </a:p>
          <a:p>
            <a:r>
              <a:rPr lang="en-US" dirty="0"/>
              <a:t>Examples of locations where research activities will be conducted include:</a:t>
            </a:r>
          </a:p>
          <a:p>
            <a:pPr lvl="1"/>
            <a:r>
              <a:rPr lang="en-US" dirty="0"/>
              <a:t>University offices/labs</a:t>
            </a:r>
          </a:p>
          <a:p>
            <a:pPr lvl="1"/>
            <a:r>
              <a:rPr lang="en-US" dirty="0"/>
              <a:t>Computer labs</a:t>
            </a:r>
          </a:p>
          <a:p>
            <a:pPr lvl="1"/>
            <a:r>
              <a:rPr lang="en-US" dirty="0"/>
              <a:t>Public spaces (e.g., private workspaces in libraries)</a:t>
            </a:r>
          </a:p>
          <a:p>
            <a:pPr lvl="1"/>
            <a:r>
              <a:rPr lang="en-US" dirty="0"/>
              <a:t>Online spaces (e.g., Zoom, SurveyMonkey)</a:t>
            </a:r>
          </a:p>
          <a:p>
            <a:r>
              <a:rPr lang="en-US" dirty="0"/>
              <a:t>You </a:t>
            </a:r>
            <a:r>
              <a:rPr lang="en-US" b="1" u="sng" dirty="0">
                <a:solidFill>
                  <a:srgbClr val="FF0000"/>
                </a:solidFill>
              </a:rPr>
              <a:t>must</a:t>
            </a:r>
            <a:r>
              <a:rPr lang="en-US" dirty="0"/>
              <a:t> obtain permission from any relevant persons to recruit participants and/or advertise your study in certain locations</a:t>
            </a:r>
          </a:p>
        </p:txBody>
      </p:sp>
    </p:spTree>
    <p:extLst>
      <p:ext uri="{BB962C8B-B14F-4D97-AF65-F5344CB8AC3E}">
        <p14:creationId xmlns:p14="http://schemas.microsoft.com/office/powerpoint/2010/main" val="245547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9607A7-C194-45C1-9EA4-D513E02DC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CBFF659F-D040-4A67-B951-3D6D61BB1F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000000"/>
          </a:solid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5FCEF415-4D29-1B84-C71D-6B1F80534B58}"/>
              </a:ext>
            </a:extLst>
          </p:cNvPr>
          <p:cNvSpPr>
            <a:spLocks noGrp="1"/>
          </p:cNvSpPr>
          <p:nvPr>
            <p:ph type="title"/>
          </p:nvPr>
        </p:nvSpPr>
        <p:spPr>
          <a:xfrm>
            <a:off x="810000" y="447188"/>
            <a:ext cx="10571998" cy="970450"/>
          </a:xfrm>
          <a:effectLst/>
        </p:spPr>
        <p:txBody>
          <a:bodyPr>
            <a:normAutofit/>
          </a:bodyPr>
          <a:lstStyle/>
          <a:p>
            <a:r>
              <a:rPr lang="en-US" dirty="0"/>
              <a:t>Key Information – Pitfalls</a:t>
            </a:r>
          </a:p>
        </p:txBody>
      </p:sp>
      <p:sp>
        <p:nvSpPr>
          <p:cNvPr id="3" name="Content Placeholder 2">
            <a:extLst>
              <a:ext uri="{FF2B5EF4-FFF2-40B4-BE49-F238E27FC236}">
                <a16:creationId xmlns:a16="http://schemas.microsoft.com/office/drawing/2014/main" id="{90E8204D-FEA3-B304-68AD-05A0EC0BA04B}"/>
              </a:ext>
            </a:extLst>
          </p:cNvPr>
          <p:cNvSpPr>
            <a:spLocks noGrp="1"/>
          </p:cNvSpPr>
          <p:nvPr>
            <p:ph idx="1"/>
          </p:nvPr>
        </p:nvSpPr>
        <p:spPr>
          <a:xfrm>
            <a:off x="863882" y="2185988"/>
            <a:ext cx="7954627" cy="3636511"/>
          </a:xfrm>
          <a:effectLst/>
        </p:spPr>
        <p:txBody>
          <a:bodyPr>
            <a:normAutofit/>
          </a:bodyPr>
          <a:lstStyle/>
          <a:p>
            <a:pPr>
              <a:lnSpc>
                <a:spcPct val="90000"/>
              </a:lnSpc>
            </a:pPr>
            <a:r>
              <a:rPr lang="en-US" sz="1700"/>
              <a:t>Research approved through Psy-REC </a:t>
            </a:r>
            <a:r>
              <a:rPr lang="en-US" sz="1700" b="1" u="sng"/>
              <a:t>CANNOT</a:t>
            </a:r>
            <a:r>
              <a:rPr lang="en-US" sz="1700"/>
              <a:t>…</a:t>
            </a:r>
          </a:p>
          <a:p>
            <a:pPr lvl="1">
              <a:lnSpc>
                <a:spcPct val="90000"/>
              </a:lnSpc>
            </a:pPr>
            <a:r>
              <a:rPr lang="en-US" sz="1700"/>
              <a:t>Be above minimal risk</a:t>
            </a:r>
          </a:p>
          <a:p>
            <a:pPr lvl="1">
              <a:lnSpc>
                <a:spcPct val="90000"/>
              </a:lnSpc>
            </a:pPr>
            <a:r>
              <a:rPr lang="en-US" sz="1700"/>
              <a:t>Involve deception*</a:t>
            </a:r>
          </a:p>
          <a:p>
            <a:pPr lvl="1">
              <a:lnSpc>
                <a:spcPct val="90000"/>
              </a:lnSpc>
            </a:pPr>
            <a:r>
              <a:rPr lang="en-US" sz="1700"/>
              <a:t>Employ minors (&lt;18) as participants (**some exceptions apply)</a:t>
            </a:r>
          </a:p>
          <a:p>
            <a:pPr lvl="1">
              <a:lnSpc>
                <a:spcPct val="90000"/>
              </a:lnSpc>
            </a:pPr>
            <a:r>
              <a:rPr lang="en-US" sz="1700"/>
              <a:t>Take place in participants’ homes</a:t>
            </a:r>
          </a:p>
          <a:p>
            <a:pPr lvl="1">
              <a:lnSpc>
                <a:spcPct val="90000"/>
              </a:lnSpc>
            </a:pPr>
            <a:r>
              <a:rPr lang="en-US" sz="1700"/>
              <a:t>Involve conflicts of interest</a:t>
            </a:r>
          </a:p>
          <a:p>
            <a:pPr marL="0" indent="0">
              <a:lnSpc>
                <a:spcPct val="90000"/>
              </a:lnSpc>
              <a:buNone/>
            </a:pPr>
            <a:r>
              <a:rPr lang="en-US" sz="1700"/>
              <a:t>*Studies that make use of incomplete disclosure and are deemed to not be above minimal risk can be approved by Psy-REC</a:t>
            </a:r>
          </a:p>
          <a:p>
            <a:pPr marL="0" indent="0">
              <a:lnSpc>
                <a:spcPct val="90000"/>
              </a:lnSpc>
              <a:buNone/>
            </a:pPr>
            <a:r>
              <a:rPr lang="en-US" sz="1700"/>
              <a:t>**University of Saskatchewan students participating in the Psychology Participant Pool as part of one (or more) of their course requirements</a:t>
            </a:r>
          </a:p>
        </p:txBody>
      </p:sp>
    </p:spTree>
    <p:extLst>
      <p:ext uri="{BB962C8B-B14F-4D97-AF65-F5344CB8AC3E}">
        <p14:creationId xmlns:p14="http://schemas.microsoft.com/office/powerpoint/2010/main" val="199055736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AFD63E-DDE3-62FD-A44C-5AB4E74E63E2}"/>
              </a:ext>
            </a:extLst>
          </p:cNvPr>
          <p:cNvSpPr>
            <a:spLocks noGrp="1"/>
          </p:cNvSpPr>
          <p:nvPr>
            <p:ph type="title"/>
          </p:nvPr>
        </p:nvSpPr>
        <p:spPr>
          <a:xfrm>
            <a:off x="8432825" y="1303113"/>
            <a:ext cx="3372079" cy="4251775"/>
          </a:xfrm>
          <a:effectLst/>
        </p:spPr>
        <p:txBody>
          <a:bodyPr vert="horz" lIns="91440" tIns="45720" rIns="91440" bIns="45720" rtlCol="0" anchor="ctr">
            <a:normAutofit/>
          </a:bodyPr>
          <a:lstStyle/>
          <a:p>
            <a:r>
              <a:rPr lang="en-US" sz="3400"/>
              <a:t>Project Overview – The Fundamentals</a:t>
            </a:r>
          </a:p>
        </p:txBody>
      </p:sp>
      <p:sp useBgFill="1">
        <p:nvSpPr>
          <p:cNvPr id="26" name="Freeform: Shape 25">
            <a:extLst>
              <a:ext uri="{FF2B5EF4-FFF2-40B4-BE49-F238E27FC236}">
                <a16:creationId xmlns:a16="http://schemas.microsoft.com/office/drawing/2014/main" id="{68F2977E-E0AE-4EB4-A059-59E908EB8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66761" y="-666761"/>
            <a:ext cx="6858002" cy="8191524"/>
          </a:xfrm>
          <a:custGeom>
            <a:avLst/>
            <a:gdLst>
              <a:gd name="connsiteX0" fmla="*/ 6858002 w 6858002"/>
              <a:gd name="connsiteY0" fmla="*/ 6080676 h 8191524"/>
              <a:gd name="connsiteX1" fmla="*/ 3829244 w 6858002"/>
              <a:gd name="connsiteY1" fmla="*/ 8068294 h 8191524"/>
              <a:gd name="connsiteX2" fmla="*/ 3827371 w 6858002"/>
              <a:gd name="connsiteY2" fmla="*/ 8069839 h 8191524"/>
              <a:gd name="connsiteX3" fmla="*/ 3824585 w 6858002"/>
              <a:gd name="connsiteY3" fmla="*/ 8071350 h 8191524"/>
              <a:gd name="connsiteX4" fmla="*/ 3798695 w 6858002"/>
              <a:gd name="connsiteY4" fmla="*/ 8088342 h 8191524"/>
              <a:gd name="connsiteX5" fmla="*/ 3785013 w 6858002"/>
              <a:gd name="connsiteY5" fmla="*/ 8092830 h 8191524"/>
              <a:gd name="connsiteX6" fmla="*/ 3706341 w 6858002"/>
              <a:gd name="connsiteY6" fmla="*/ 8135531 h 8191524"/>
              <a:gd name="connsiteX7" fmla="*/ 3429000 w 6858002"/>
              <a:gd name="connsiteY7" fmla="*/ 8191524 h 8191524"/>
              <a:gd name="connsiteX8" fmla="*/ 3151660 w 6858002"/>
              <a:gd name="connsiteY8" fmla="*/ 8135531 h 8191524"/>
              <a:gd name="connsiteX9" fmla="*/ 3072998 w 6858002"/>
              <a:gd name="connsiteY9" fmla="*/ 8092835 h 8191524"/>
              <a:gd name="connsiteX10" fmla="*/ 3059300 w 6858002"/>
              <a:gd name="connsiteY10" fmla="*/ 8088342 h 8191524"/>
              <a:gd name="connsiteX11" fmla="*/ 3033385 w 6858002"/>
              <a:gd name="connsiteY11" fmla="*/ 8071334 h 8191524"/>
              <a:gd name="connsiteX12" fmla="*/ 3030629 w 6858002"/>
              <a:gd name="connsiteY12" fmla="*/ 8069839 h 8191524"/>
              <a:gd name="connsiteX13" fmla="*/ 3028777 w 6858002"/>
              <a:gd name="connsiteY13" fmla="*/ 8068310 h 8191524"/>
              <a:gd name="connsiteX14" fmla="*/ 2 w 6858002"/>
              <a:gd name="connsiteY14" fmla="*/ 6080676 h 8191524"/>
              <a:gd name="connsiteX15" fmla="*/ 6858002 w 6858002"/>
              <a:gd name="connsiteY15" fmla="*/ 0 h 8191524"/>
              <a:gd name="connsiteX16" fmla="*/ 6858002 w 6858002"/>
              <a:gd name="connsiteY16" fmla="*/ 2634972 h 8191524"/>
              <a:gd name="connsiteX17" fmla="*/ 6858002 w 6858002"/>
              <a:gd name="connsiteY17" fmla="*/ 2984308 h 8191524"/>
              <a:gd name="connsiteX18" fmla="*/ 6858002 w 6858002"/>
              <a:gd name="connsiteY18" fmla="*/ 3291840 h 8191524"/>
              <a:gd name="connsiteX19" fmla="*/ 6858002 w 6858002"/>
              <a:gd name="connsiteY19" fmla="*/ 6080675 h 8191524"/>
              <a:gd name="connsiteX20" fmla="*/ 2 w 6858002"/>
              <a:gd name="connsiteY20" fmla="*/ 6080675 h 8191524"/>
              <a:gd name="connsiteX21" fmla="*/ 2 w 6858002"/>
              <a:gd name="connsiteY21" fmla="*/ 3291840 h 8191524"/>
              <a:gd name="connsiteX22" fmla="*/ 0 w 6858002"/>
              <a:gd name="connsiteY22" fmla="*/ 3291840 h 8191524"/>
              <a:gd name="connsiteX23" fmla="*/ 0 w 6858002"/>
              <a:gd name="connsiteY23" fmla="*/ 0 h 8191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58002" h="8191524">
                <a:moveTo>
                  <a:pt x="6858002" y="6080676"/>
                </a:moveTo>
                <a:lnTo>
                  <a:pt x="3829244" y="8068294"/>
                </a:lnTo>
                <a:lnTo>
                  <a:pt x="3827371" y="8069839"/>
                </a:lnTo>
                <a:lnTo>
                  <a:pt x="3824585" y="8071350"/>
                </a:lnTo>
                <a:lnTo>
                  <a:pt x="3798695" y="8088342"/>
                </a:lnTo>
                <a:lnTo>
                  <a:pt x="3785013" y="8092830"/>
                </a:lnTo>
                <a:lnTo>
                  <a:pt x="3706341" y="8135531"/>
                </a:lnTo>
                <a:cubicBezTo>
                  <a:pt x="3621098" y="8171586"/>
                  <a:pt x="3527377" y="8191524"/>
                  <a:pt x="3429000" y="8191524"/>
                </a:cubicBezTo>
                <a:cubicBezTo>
                  <a:pt x="3330623" y="8191524"/>
                  <a:pt x="3236903" y="8171586"/>
                  <a:pt x="3151660" y="8135531"/>
                </a:cubicBezTo>
                <a:lnTo>
                  <a:pt x="3072998" y="8092835"/>
                </a:lnTo>
                <a:lnTo>
                  <a:pt x="3059300" y="8088342"/>
                </a:lnTo>
                <a:lnTo>
                  <a:pt x="3033385" y="8071334"/>
                </a:lnTo>
                <a:lnTo>
                  <a:pt x="3030629" y="8069839"/>
                </a:lnTo>
                <a:lnTo>
                  <a:pt x="3028777" y="8068310"/>
                </a:lnTo>
                <a:lnTo>
                  <a:pt x="2" y="6080676"/>
                </a:lnTo>
                <a:close/>
                <a:moveTo>
                  <a:pt x="6858002" y="0"/>
                </a:moveTo>
                <a:lnTo>
                  <a:pt x="6858002" y="2634972"/>
                </a:lnTo>
                <a:lnTo>
                  <a:pt x="6858002" y="2984308"/>
                </a:lnTo>
                <a:lnTo>
                  <a:pt x="6858002" y="3291840"/>
                </a:lnTo>
                <a:lnTo>
                  <a:pt x="6858002" y="6080675"/>
                </a:lnTo>
                <a:lnTo>
                  <a:pt x="2" y="6080675"/>
                </a:lnTo>
                <a:lnTo>
                  <a:pt x="2" y="3291840"/>
                </a:lnTo>
                <a:lnTo>
                  <a:pt x="0" y="3291840"/>
                </a:lnTo>
                <a:lnTo>
                  <a:pt x="0" y="0"/>
                </a:lnTo>
                <a:close/>
              </a:path>
            </a:pathLst>
          </a:custGeom>
          <a:ln>
            <a:noFill/>
          </a:ln>
          <a:effectLst/>
          <a:extLst>
            <a:ext uri="{91240B29-F687-4f45-9708-019B960494DF}">
              <a14:hiddenLine xmlns:a16="http://schemas.microsoft.com/office/drawing/2014/main" xmlns:p14="http://schemas.microsoft.com/office/powerpoint/2010/main"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4D322A42-BD61-4AA7-B023-58730A2E1F0F}"/>
              </a:ext>
            </a:extLst>
          </p:cNvPr>
          <p:cNvSpPr>
            <a:spLocks noGrp="1"/>
          </p:cNvSpPr>
          <p:nvPr>
            <p:ph idx="1"/>
          </p:nvPr>
        </p:nvSpPr>
        <p:spPr>
          <a:xfrm>
            <a:off x="451514" y="978993"/>
            <a:ext cx="5830952" cy="4900014"/>
          </a:xfrm>
          <a:effectLst/>
        </p:spPr>
        <p:txBody>
          <a:bodyPr vert="horz" lIns="91440" tIns="45720" rIns="91440" bIns="45720" rtlCol="0">
            <a:normAutofit/>
          </a:bodyPr>
          <a:lstStyle/>
          <a:p>
            <a:r>
              <a:rPr lang="en-US" dirty="0"/>
              <a:t>The </a:t>
            </a:r>
            <a:r>
              <a:rPr lang="en-US" b="1" dirty="0">
                <a:solidFill>
                  <a:srgbClr val="FF0000"/>
                </a:solidFill>
              </a:rPr>
              <a:t>primary objective </a:t>
            </a:r>
            <a:r>
              <a:rPr lang="en-US" dirty="0"/>
              <a:t>of your research project </a:t>
            </a:r>
            <a:r>
              <a:rPr lang="en-US" b="1" dirty="0">
                <a:solidFill>
                  <a:srgbClr val="FF0000"/>
                </a:solidFill>
              </a:rPr>
              <a:t>is to train you</a:t>
            </a:r>
            <a:r>
              <a:rPr lang="en-US" dirty="0">
                <a:solidFill>
                  <a:srgbClr val="FF0000"/>
                </a:solidFill>
              </a:rPr>
              <a:t> </a:t>
            </a:r>
            <a:r>
              <a:rPr lang="en-US" dirty="0"/>
              <a:t>as a researcher</a:t>
            </a:r>
          </a:p>
          <a:p>
            <a:pPr lvl="1"/>
            <a:r>
              <a:rPr lang="en-US" dirty="0"/>
              <a:t>This statement must be included at the beginning of your response</a:t>
            </a:r>
          </a:p>
          <a:p>
            <a:r>
              <a:rPr lang="en-US" dirty="0"/>
              <a:t>You must include </a:t>
            </a:r>
            <a:r>
              <a:rPr lang="en-US" b="1" dirty="0">
                <a:solidFill>
                  <a:srgbClr val="FF0000"/>
                </a:solidFill>
              </a:rPr>
              <a:t>all relevant appendices</a:t>
            </a:r>
            <a:r>
              <a:rPr lang="en-US" dirty="0">
                <a:solidFill>
                  <a:srgbClr val="FF0000"/>
                </a:solidFill>
              </a:rPr>
              <a:t> </a:t>
            </a:r>
            <a:r>
              <a:rPr lang="en-US" dirty="0"/>
              <a:t>at the end of the application as part of the “Documents” section</a:t>
            </a:r>
          </a:p>
          <a:p>
            <a:pPr lvl="1"/>
            <a:r>
              <a:rPr lang="en-US" dirty="0"/>
              <a:t>Ensure that you have properly identified each appendix in your description of the study; for an example, refer to the following slide</a:t>
            </a:r>
          </a:p>
          <a:p>
            <a:pPr lvl="1"/>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67953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52636-02A5-4442-9AC4-98BE5A202B1B}"/>
              </a:ext>
            </a:extLst>
          </p:cNvPr>
          <p:cNvSpPr>
            <a:spLocks noGrp="1"/>
          </p:cNvSpPr>
          <p:nvPr>
            <p:ph type="title"/>
          </p:nvPr>
        </p:nvSpPr>
        <p:spPr/>
        <p:txBody>
          <a:bodyPr/>
          <a:lstStyle/>
          <a:p>
            <a:r>
              <a:rPr lang="en-US" dirty="0"/>
              <a:t>Example of how to Refer to Appendices in Text</a:t>
            </a:r>
          </a:p>
        </p:txBody>
      </p:sp>
      <p:sp>
        <p:nvSpPr>
          <p:cNvPr id="3" name="Content Placeholder 2">
            <a:extLst>
              <a:ext uri="{FF2B5EF4-FFF2-40B4-BE49-F238E27FC236}">
                <a16:creationId xmlns:a16="http://schemas.microsoft.com/office/drawing/2014/main" id="{131FEEE3-DFD9-154E-A126-220D804462A9}"/>
              </a:ext>
            </a:extLst>
          </p:cNvPr>
          <p:cNvSpPr>
            <a:spLocks noGrp="1"/>
          </p:cNvSpPr>
          <p:nvPr>
            <p:ph idx="1"/>
          </p:nvPr>
        </p:nvSpPr>
        <p:spPr/>
        <p:txBody>
          <a:bodyPr>
            <a:normAutofit/>
          </a:bodyPr>
          <a:lstStyle/>
          <a:p>
            <a:r>
              <a:rPr lang="en-US" dirty="0"/>
              <a:t>This study makes use of a quantitative online survey. Participants will be recruited through the online forum, Reddit. After, first, obtaining explicit permission from the moderators of the relevant Reddit pages (</a:t>
            </a:r>
            <a:r>
              <a:rPr lang="en-US" b="1" dirty="0">
                <a:solidFill>
                  <a:srgbClr val="FF0000"/>
                </a:solidFill>
              </a:rPr>
              <a:t>see Appendix A for letters of initial contact</a:t>
            </a:r>
            <a:r>
              <a:rPr lang="en-US" dirty="0"/>
              <a:t>), we will post an advertisement containing a link to the survey to the forums (</a:t>
            </a:r>
            <a:r>
              <a:rPr lang="en-US" b="1" dirty="0">
                <a:solidFill>
                  <a:srgbClr val="FF0000"/>
                </a:solidFill>
              </a:rPr>
              <a:t>see Appendix B</a:t>
            </a:r>
            <a:r>
              <a:rPr lang="en-US" dirty="0"/>
              <a:t>) asking Redditors to participate. Upon clicking on the link, participants will be directed to a consent form which will describe the purpose and details of the study (</a:t>
            </a:r>
            <a:r>
              <a:rPr lang="en-US" b="1" dirty="0">
                <a:solidFill>
                  <a:srgbClr val="FF0000"/>
                </a:solidFill>
              </a:rPr>
              <a:t>see Appendix C</a:t>
            </a:r>
            <a:r>
              <a:rPr lang="en-US" dirty="0"/>
              <a:t>). Should participants consent to participate, they will be directed to one of two random vignettes describing either a stereotypical representation of a feminine (</a:t>
            </a:r>
            <a:r>
              <a:rPr lang="en-US" b="1" dirty="0">
                <a:solidFill>
                  <a:srgbClr val="FF0000"/>
                </a:solidFill>
              </a:rPr>
              <a:t>see Appendix D</a:t>
            </a:r>
            <a:r>
              <a:rPr lang="en-US" dirty="0"/>
              <a:t>) or a masculine (</a:t>
            </a:r>
            <a:r>
              <a:rPr lang="en-US" b="1" dirty="0">
                <a:solidFill>
                  <a:srgbClr val="FF0000"/>
                </a:solidFill>
              </a:rPr>
              <a:t>see Appendix E</a:t>
            </a:r>
            <a:r>
              <a:rPr lang="en-US" dirty="0"/>
              <a:t>) gay man. Following this, participants will be asked the fill out the Traditional Masculinity-Femininity (TMF) scale (</a:t>
            </a:r>
            <a:r>
              <a:rPr lang="en-US" dirty="0" err="1"/>
              <a:t>Kachel</a:t>
            </a:r>
            <a:r>
              <a:rPr lang="en-US" dirty="0"/>
              <a:t> et al., 2016) (</a:t>
            </a:r>
            <a:r>
              <a:rPr lang="en-US" b="1" dirty="0">
                <a:solidFill>
                  <a:srgbClr val="FF0000"/>
                </a:solidFill>
              </a:rPr>
              <a:t>see Appendix F</a:t>
            </a:r>
            <a:r>
              <a:rPr lang="en-US" dirty="0"/>
              <a:t>). Having completed this survey, participants will be directed to a debriefing form which will describe in detail the purpose of this study (</a:t>
            </a:r>
            <a:r>
              <a:rPr lang="en-US" b="1" dirty="0">
                <a:solidFill>
                  <a:srgbClr val="FF0000"/>
                </a:solidFill>
              </a:rPr>
              <a:t>see Appendix G</a:t>
            </a:r>
            <a:r>
              <a:rPr lang="en-US" dirty="0"/>
              <a:t>).</a:t>
            </a:r>
          </a:p>
        </p:txBody>
      </p:sp>
    </p:spTree>
    <p:extLst>
      <p:ext uri="{BB962C8B-B14F-4D97-AF65-F5344CB8AC3E}">
        <p14:creationId xmlns:p14="http://schemas.microsoft.com/office/powerpoint/2010/main" val="1449283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1E0D4A3-ECB8-4689-ABDB-9CE848CE83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4B7DA2-ACB0-5CFE-5B2A-A715EAF8F7C0}"/>
              </a:ext>
            </a:extLst>
          </p:cNvPr>
          <p:cNvSpPr>
            <a:spLocks noGrp="1"/>
          </p:cNvSpPr>
          <p:nvPr>
            <p:ph type="title"/>
          </p:nvPr>
        </p:nvSpPr>
        <p:spPr>
          <a:xfrm>
            <a:off x="810000" y="447188"/>
            <a:ext cx="10571998" cy="970450"/>
          </a:xfrm>
          <a:effectLst/>
        </p:spPr>
        <p:txBody>
          <a:bodyPr anchor="ctr">
            <a:normAutofit/>
          </a:bodyPr>
          <a:lstStyle/>
          <a:p>
            <a:pPr algn="ctr"/>
            <a:r>
              <a:rPr lang="en-US" sz="2800">
                <a:solidFill>
                  <a:schemeClr val="tx1"/>
                </a:solidFill>
              </a:rPr>
              <a:t>Project Overview – Considerations</a:t>
            </a:r>
          </a:p>
        </p:txBody>
      </p:sp>
      <p:sp>
        <p:nvSpPr>
          <p:cNvPr id="10" name="Freeform: Shape 9">
            <a:extLst>
              <a:ext uri="{FF2B5EF4-FFF2-40B4-BE49-F238E27FC236}">
                <a16:creationId xmlns:a16="http://schemas.microsoft.com/office/drawing/2014/main" id="{8854772B-9C8F-4037-89E0-3A45208AB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7093" y="1576408"/>
            <a:ext cx="10917814" cy="4638125"/>
          </a:xfrm>
          <a:custGeom>
            <a:avLst/>
            <a:gdLst>
              <a:gd name="connsiteX0" fmla="*/ 5441025 w 10917814"/>
              <a:gd name="connsiteY0" fmla="*/ 0 h 4638125"/>
              <a:gd name="connsiteX1" fmla="*/ 5453725 w 10917814"/>
              <a:gd name="connsiteY1" fmla="*/ 0 h 4638125"/>
              <a:gd name="connsiteX2" fmla="*/ 5464308 w 10917814"/>
              <a:gd name="connsiteY2" fmla="*/ 0 h 4638125"/>
              <a:gd name="connsiteX3" fmla="*/ 5477009 w 10917814"/>
              <a:gd name="connsiteY3" fmla="*/ 4762 h 4638125"/>
              <a:gd name="connsiteX4" fmla="*/ 5489708 w 10917814"/>
              <a:gd name="connsiteY4" fmla="*/ 9525 h 4638125"/>
              <a:gd name="connsiteX5" fmla="*/ 5498175 w 10917814"/>
              <a:gd name="connsiteY5" fmla="*/ 12700 h 4638125"/>
              <a:gd name="connsiteX6" fmla="*/ 5865801 w 10917814"/>
              <a:gd name="connsiteY6" fmla="*/ 288419 h 4638125"/>
              <a:gd name="connsiteX7" fmla="*/ 10765009 w 10917814"/>
              <a:gd name="connsiteY7" fmla="*/ 288419 h 4638125"/>
              <a:gd name="connsiteX8" fmla="*/ 10917814 w 10917814"/>
              <a:gd name="connsiteY8" fmla="*/ 441224 h 4638125"/>
              <a:gd name="connsiteX9" fmla="*/ 10917814 w 10917814"/>
              <a:gd name="connsiteY9" fmla="*/ 4485320 h 4638125"/>
              <a:gd name="connsiteX10" fmla="*/ 10765009 w 10917814"/>
              <a:gd name="connsiteY10" fmla="*/ 4638125 h 4638125"/>
              <a:gd name="connsiteX11" fmla="*/ 152805 w 10917814"/>
              <a:gd name="connsiteY11" fmla="*/ 4638125 h 4638125"/>
              <a:gd name="connsiteX12" fmla="*/ 0 w 10917814"/>
              <a:gd name="connsiteY12" fmla="*/ 4485320 h 4638125"/>
              <a:gd name="connsiteX13" fmla="*/ 0 w 10917814"/>
              <a:gd name="connsiteY13" fmla="*/ 441224 h 4638125"/>
              <a:gd name="connsiteX14" fmla="*/ 152805 w 10917814"/>
              <a:gd name="connsiteY14" fmla="*/ 288419 h 4638125"/>
              <a:gd name="connsiteX15" fmla="*/ 5041650 w 10917814"/>
              <a:gd name="connsiteY15" fmla="*/ 288419 h 4638125"/>
              <a:gd name="connsiteX16" fmla="*/ 5409275 w 10917814"/>
              <a:gd name="connsiteY16" fmla="*/ 12700 h 4638125"/>
              <a:gd name="connsiteX17" fmla="*/ 5417742 w 10917814"/>
              <a:gd name="connsiteY17" fmla="*/ 9525 h 4638125"/>
              <a:gd name="connsiteX18" fmla="*/ 5430442 w 10917814"/>
              <a:gd name="connsiteY18" fmla="*/ 4762 h 46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917814" h="4638125">
                <a:moveTo>
                  <a:pt x="5441025" y="0"/>
                </a:moveTo>
                <a:lnTo>
                  <a:pt x="5453725" y="0"/>
                </a:lnTo>
                <a:lnTo>
                  <a:pt x="5464308" y="0"/>
                </a:lnTo>
                <a:lnTo>
                  <a:pt x="5477009" y="4762"/>
                </a:lnTo>
                <a:lnTo>
                  <a:pt x="5489708" y="9525"/>
                </a:lnTo>
                <a:lnTo>
                  <a:pt x="5498175" y="12700"/>
                </a:lnTo>
                <a:lnTo>
                  <a:pt x="5865801" y="288419"/>
                </a:lnTo>
                <a:lnTo>
                  <a:pt x="10765009" y="288419"/>
                </a:lnTo>
                <a:cubicBezTo>
                  <a:pt x="10849401" y="288419"/>
                  <a:pt x="10917814" y="356832"/>
                  <a:pt x="10917814" y="441224"/>
                </a:cubicBezTo>
                <a:lnTo>
                  <a:pt x="10917814" y="4485320"/>
                </a:lnTo>
                <a:cubicBezTo>
                  <a:pt x="10917814" y="4569712"/>
                  <a:pt x="10849401" y="4638125"/>
                  <a:pt x="10765009" y="4638125"/>
                </a:cubicBezTo>
                <a:lnTo>
                  <a:pt x="152805" y="4638125"/>
                </a:lnTo>
                <a:cubicBezTo>
                  <a:pt x="68413" y="4638125"/>
                  <a:pt x="0" y="4569712"/>
                  <a:pt x="0" y="4485320"/>
                </a:cubicBezTo>
                <a:lnTo>
                  <a:pt x="0" y="441224"/>
                </a:lnTo>
                <a:cubicBezTo>
                  <a:pt x="0" y="356832"/>
                  <a:pt x="68413" y="288419"/>
                  <a:pt x="152805" y="288419"/>
                </a:cubicBezTo>
                <a:lnTo>
                  <a:pt x="5041650" y="288419"/>
                </a:lnTo>
                <a:lnTo>
                  <a:pt x="5409275" y="12700"/>
                </a:lnTo>
                <a:lnTo>
                  <a:pt x="5417742" y="9525"/>
                </a:lnTo>
                <a:lnTo>
                  <a:pt x="5430442" y="4762"/>
                </a:lnTo>
                <a:close/>
              </a:path>
            </a:pathLst>
          </a:custGeom>
          <a:no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81924AE-CA24-1242-17DE-130C1595EE97}"/>
              </a:ext>
            </a:extLst>
          </p:cNvPr>
          <p:cNvSpPr>
            <a:spLocks noGrp="1"/>
          </p:cNvSpPr>
          <p:nvPr>
            <p:ph idx="1"/>
          </p:nvPr>
        </p:nvSpPr>
        <p:spPr>
          <a:xfrm>
            <a:off x="1115732" y="2222287"/>
            <a:ext cx="9966953" cy="3636511"/>
          </a:xfrm>
          <a:effectLst/>
        </p:spPr>
        <p:txBody>
          <a:bodyPr>
            <a:normAutofit/>
          </a:bodyPr>
          <a:lstStyle/>
          <a:p>
            <a:r>
              <a:rPr lang="en-US" dirty="0"/>
              <a:t>The description of your study needs to provide enough detail to be able to properly convey what it is you are trying to say, but try not to include unnecessary information</a:t>
            </a:r>
          </a:p>
          <a:p>
            <a:pPr lvl="1"/>
            <a:r>
              <a:rPr lang="en-US" b="1"/>
              <a:t>Remember: </a:t>
            </a:r>
            <a:r>
              <a:rPr lang="en-US" dirty="0"/>
              <a:t>The longer your application is, the more opportunity there is for the reviewer(s) to find errors that require correction(s)</a:t>
            </a:r>
          </a:p>
          <a:p>
            <a:r>
              <a:rPr lang="en-US" dirty="0"/>
              <a:t>Try to avoid using jargonistic terms when possible; if you need to use a jargony term, make sure to clearly define it the first time it is mentioned in your application</a:t>
            </a:r>
          </a:p>
          <a:p>
            <a:pPr lvl="1"/>
            <a:r>
              <a:rPr lang="en-US" b="1"/>
              <a:t>Remember: </a:t>
            </a:r>
            <a:r>
              <a:rPr lang="en-US" dirty="0"/>
              <a:t>While all </a:t>
            </a:r>
            <a:r>
              <a:rPr lang="en-US" dirty="0" err="1"/>
              <a:t>Psy</a:t>
            </a:r>
            <a:r>
              <a:rPr lang="en-US" dirty="0"/>
              <a:t>-REC reviewers are PhDs or PhD candidates in psychology, this does not guarantee that the reviewer(s) who evaluates your application will have specific knowledge on your topic</a:t>
            </a:r>
          </a:p>
        </p:txBody>
      </p:sp>
    </p:spTree>
    <p:extLst>
      <p:ext uri="{BB962C8B-B14F-4D97-AF65-F5344CB8AC3E}">
        <p14:creationId xmlns:p14="http://schemas.microsoft.com/office/powerpoint/2010/main" val="30808270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451</TotalTime>
  <Words>1446</Words>
  <Application>Microsoft Office PowerPoint</Application>
  <PresentationFormat>Widescreen</PresentationFormat>
  <Paragraphs>101</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Century Gothic</vt:lpstr>
      <vt:lpstr>Wingdings 2</vt:lpstr>
      <vt:lpstr>Quotable</vt:lpstr>
      <vt:lpstr>Filling Out Your Ethics Application: Tips, Tricks, &amp; Potential Pitfalls</vt:lpstr>
      <vt:lpstr>Key Points</vt:lpstr>
      <vt:lpstr>The REB Behavioural Application Form – The Sections</vt:lpstr>
      <vt:lpstr>Key Information – The Fundamentals</vt:lpstr>
      <vt:lpstr>Key Information – Considerations</vt:lpstr>
      <vt:lpstr>Key Information – Pitfalls</vt:lpstr>
      <vt:lpstr>Project Overview – The Fundamentals</vt:lpstr>
      <vt:lpstr>Example of how to Refer to Appendices in Text</vt:lpstr>
      <vt:lpstr>Project Overview – Considerations</vt:lpstr>
      <vt:lpstr>Project Overview – Considerations Continued</vt:lpstr>
      <vt:lpstr>Project Overview – Pitfalls</vt:lpstr>
      <vt:lpstr>Which project involves less risk? Why?</vt:lpstr>
      <vt:lpstr>Recruitment and Consent – The Fundamentals</vt:lpstr>
      <vt:lpstr>Recruitment and Consent – Considerations</vt:lpstr>
      <vt:lpstr>Recruitment and Consent – Pitfalls</vt:lpstr>
      <vt:lpstr>Documents – Example of how to List Your Appendices</vt:lpstr>
      <vt:lpstr>General Advice</vt:lpstr>
      <vt:lpstr>General Advice Continued</vt:lpstr>
      <vt:lpst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Filling Out Your Ethics Application: Tips, Tricks, &amp; Pitfalls</dc:title>
  <dc:creator>Josh Katz</dc:creator>
  <cp:lastModifiedBy>Linzi Williamson</cp:lastModifiedBy>
  <cp:revision>37</cp:revision>
  <dcterms:created xsi:type="dcterms:W3CDTF">2023-09-20T19:35:23Z</dcterms:created>
  <dcterms:modified xsi:type="dcterms:W3CDTF">2025-08-25T22:15:46Z</dcterms:modified>
</cp:coreProperties>
</file>