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95" r:id="rId28"/>
    <p:sldId id="284" r:id="rId29"/>
    <p:sldId id="285" r:id="rId30"/>
    <p:sldId id="286" r:id="rId31"/>
    <p:sldId id="287" r:id="rId32"/>
    <p:sldId id="288" r:id="rId33"/>
    <p:sldId id="289" r:id="rId34"/>
    <p:sldId id="290" r:id="rId35"/>
    <p:sldId id="298" r:id="rId36"/>
    <p:sldId id="291" r:id="rId37"/>
    <p:sldId id="292" r:id="rId38"/>
    <p:sldId id="296" r:id="rId39"/>
    <p:sldId id="301" r:id="rId40"/>
    <p:sldId id="30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19"/>
    <p:restoredTop sz="95255"/>
  </p:normalViewPr>
  <p:slideViewPr>
    <p:cSldViewPr snapToGrid="0" snapToObjects="1">
      <p:cViewPr varScale="1">
        <p:scale>
          <a:sx n="108" d="100"/>
          <a:sy n="108" d="100"/>
        </p:scale>
        <p:origin x="13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C4201-A531-49B3-AD77-021F67BB1B7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651A588-C587-43D5-B247-4D7F64E1A4E6}">
      <dgm:prSet/>
      <dgm:spPr/>
      <dgm:t>
        <a:bodyPr/>
        <a:lstStyle/>
        <a:p>
          <a:pPr>
            <a:lnSpc>
              <a:spcPct val="100000"/>
            </a:lnSpc>
          </a:pPr>
          <a:r>
            <a:rPr lang="en-US"/>
            <a:t>Talk to your supervisor early and often about your project</a:t>
          </a:r>
        </a:p>
      </dgm:t>
    </dgm:pt>
    <dgm:pt modelId="{E30222BE-0A39-4C28-B78C-FAD2C3A924E1}" type="parTrans" cxnId="{598205B1-1E2F-49B2-8DE1-199587D94B89}">
      <dgm:prSet/>
      <dgm:spPr/>
      <dgm:t>
        <a:bodyPr/>
        <a:lstStyle/>
        <a:p>
          <a:endParaRPr lang="en-US"/>
        </a:p>
      </dgm:t>
    </dgm:pt>
    <dgm:pt modelId="{D1C5AB97-91EE-47C4-AC50-2E95548A2E8A}" type="sibTrans" cxnId="{598205B1-1E2F-49B2-8DE1-199587D94B89}">
      <dgm:prSet/>
      <dgm:spPr/>
      <dgm:t>
        <a:bodyPr/>
        <a:lstStyle/>
        <a:p>
          <a:pPr>
            <a:lnSpc>
              <a:spcPct val="100000"/>
            </a:lnSpc>
          </a:pPr>
          <a:endParaRPr lang="en-US"/>
        </a:p>
      </dgm:t>
    </dgm:pt>
    <dgm:pt modelId="{EA51A5B3-AACE-4A8C-9E6D-25DF893CD8DC}">
      <dgm:prSet/>
      <dgm:spPr/>
      <dgm:t>
        <a:bodyPr/>
        <a:lstStyle/>
        <a:p>
          <a:pPr>
            <a:lnSpc>
              <a:spcPct val="100000"/>
            </a:lnSpc>
          </a:pPr>
          <a:r>
            <a:rPr lang="en-US"/>
            <a:t>Attention to detail</a:t>
          </a:r>
        </a:p>
      </dgm:t>
    </dgm:pt>
    <dgm:pt modelId="{60E4DEE2-5202-42D6-A276-7515E97B39AB}" type="parTrans" cxnId="{CE050974-5778-4353-98A9-4EE941A082B4}">
      <dgm:prSet/>
      <dgm:spPr/>
      <dgm:t>
        <a:bodyPr/>
        <a:lstStyle/>
        <a:p>
          <a:endParaRPr lang="en-US"/>
        </a:p>
      </dgm:t>
    </dgm:pt>
    <dgm:pt modelId="{4BEE2375-AB83-4231-AFC2-1E830419CD2D}" type="sibTrans" cxnId="{CE050974-5778-4353-98A9-4EE941A082B4}">
      <dgm:prSet/>
      <dgm:spPr/>
      <dgm:t>
        <a:bodyPr/>
        <a:lstStyle/>
        <a:p>
          <a:pPr>
            <a:lnSpc>
              <a:spcPct val="100000"/>
            </a:lnSpc>
          </a:pPr>
          <a:endParaRPr lang="en-US"/>
        </a:p>
      </dgm:t>
    </dgm:pt>
    <dgm:pt modelId="{911D0189-9590-456B-A3D5-4A8F8F6822D9}">
      <dgm:prSet/>
      <dgm:spPr/>
      <dgm:t>
        <a:bodyPr/>
        <a:lstStyle/>
        <a:p>
          <a:pPr>
            <a:lnSpc>
              <a:spcPct val="100000"/>
            </a:lnSpc>
          </a:pPr>
          <a:r>
            <a:rPr lang="en-US"/>
            <a:t>Keep it as simple and straightforward as possible (within reason)</a:t>
          </a:r>
        </a:p>
      </dgm:t>
    </dgm:pt>
    <dgm:pt modelId="{05BBBDDC-61C5-44EC-B4D6-D4ECBD774B6F}" type="parTrans" cxnId="{B6574588-AF0A-48ED-A510-D41CD28117EE}">
      <dgm:prSet/>
      <dgm:spPr/>
      <dgm:t>
        <a:bodyPr/>
        <a:lstStyle/>
        <a:p>
          <a:endParaRPr lang="en-US"/>
        </a:p>
      </dgm:t>
    </dgm:pt>
    <dgm:pt modelId="{0CB000E9-3713-4149-8F4D-FE206280D9AE}" type="sibTrans" cxnId="{B6574588-AF0A-48ED-A510-D41CD28117EE}">
      <dgm:prSet/>
      <dgm:spPr/>
      <dgm:t>
        <a:bodyPr/>
        <a:lstStyle/>
        <a:p>
          <a:pPr>
            <a:lnSpc>
              <a:spcPct val="100000"/>
            </a:lnSpc>
          </a:pPr>
          <a:endParaRPr lang="en-US"/>
        </a:p>
      </dgm:t>
    </dgm:pt>
    <dgm:pt modelId="{3461B127-197A-4ACA-8B20-EA4C3E211CA9}">
      <dgm:prSet/>
      <dgm:spPr/>
      <dgm:t>
        <a:bodyPr/>
        <a:lstStyle/>
        <a:p>
          <a:pPr>
            <a:lnSpc>
              <a:spcPct val="100000"/>
            </a:lnSpc>
          </a:pPr>
          <a:r>
            <a:rPr lang="en-US" b="1" u="sng"/>
            <a:t>BE CONSISTENT!!!!!!!! NO CONTRADICTIONS!!!!!!!!</a:t>
          </a:r>
          <a:endParaRPr lang="en-US"/>
        </a:p>
      </dgm:t>
    </dgm:pt>
    <dgm:pt modelId="{036D9D76-AF85-4F0D-BC56-8C9A7EDEEDAF}" type="parTrans" cxnId="{5364531F-C03C-4F8F-B487-7DD6CEC2E8E6}">
      <dgm:prSet/>
      <dgm:spPr/>
      <dgm:t>
        <a:bodyPr/>
        <a:lstStyle/>
        <a:p>
          <a:endParaRPr lang="en-US"/>
        </a:p>
      </dgm:t>
    </dgm:pt>
    <dgm:pt modelId="{2DA43669-BB31-4248-8366-57AB71F1050F}" type="sibTrans" cxnId="{5364531F-C03C-4F8F-B487-7DD6CEC2E8E6}">
      <dgm:prSet/>
      <dgm:spPr/>
      <dgm:t>
        <a:bodyPr/>
        <a:lstStyle/>
        <a:p>
          <a:pPr>
            <a:lnSpc>
              <a:spcPct val="100000"/>
            </a:lnSpc>
          </a:pPr>
          <a:endParaRPr lang="en-US"/>
        </a:p>
      </dgm:t>
    </dgm:pt>
    <dgm:pt modelId="{7B68DFEF-E59C-4C58-82F2-0DBE5B9C6CE3}">
      <dgm:prSet/>
      <dgm:spPr/>
      <dgm:t>
        <a:bodyPr/>
        <a:lstStyle/>
        <a:p>
          <a:pPr>
            <a:lnSpc>
              <a:spcPct val="100000"/>
            </a:lnSpc>
          </a:pPr>
          <a:r>
            <a:rPr lang="en-US"/>
            <a:t>Submit your form on time</a:t>
          </a:r>
        </a:p>
      </dgm:t>
    </dgm:pt>
    <dgm:pt modelId="{26CB3B04-1EC5-485A-8F7C-1F2135A1B470}" type="parTrans" cxnId="{D96100F7-D389-4A21-AFAC-92AEC7BC6290}">
      <dgm:prSet/>
      <dgm:spPr/>
      <dgm:t>
        <a:bodyPr/>
        <a:lstStyle/>
        <a:p>
          <a:endParaRPr lang="en-US"/>
        </a:p>
      </dgm:t>
    </dgm:pt>
    <dgm:pt modelId="{923FBD3A-B078-4873-8EE1-65D468A93AD7}" type="sibTrans" cxnId="{D96100F7-D389-4A21-AFAC-92AEC7BC6290}">
      <dgm:prSet/>
      <dgm:spPr/>
      <dgm:t>
        <a:bodyPr/>
        <a:lstStyle/>
        <a:p>
          <a:pPr>
            <a:lnSpc>
              <a:spcPct val="100000"/>
            </a:lnSpc>
          </a:pPr>
          <a:endParaRPr lang="en-US"/>
        </a:p>
      </dgm:t>
    </dgm:pt>
    <dgm:pt modelId="{D70423B0-EA3E-9A40-8030-36DE66F3310D}">
      <dgm:prSet/>
      <dgm:spPr/>
      <dgm:t>
        <a:bodyPr/>
        <a:lstStyle/>
        <a:p>
          <a:pPr>
            <a:lnSpc>
              <a:spcPct val="100000"/>
            </a:lnSpc>
          </a:pPr>
          <a:r>
            <a:rPr lang="en-US" dirty="0"/>
            <a:t>Consult your supervisor about how to properly complete each section of the ethics form prior to submitting it (</a:t>
          </a:r>
          <a:r>
            <a:rPr lang="en-US" b="1" dirty="0"/>
            <a:t>Forms with an excess of mistakes/omissions will be returned immediately</a:t>
          </a:r>
          <a:r>
            <a:rPr lang="en-US" b="0" i="1" dirty="0"/>
            <a:t>)</a:t>
          </a:r>
          <a:endParaRPr lang="en-US" dirty="0"/>
        </a:p>
      </dgm:t>
    </dgm:pt>
    <dgm:pt modelId="{AA89A93B-775B-C040-86CB-11B0F01879FB}" type="parTrans" cxnId="{FC655DF9-0F44-964C-9332-7A10FC2FBBB8}">
      <dgm:prSet/>
      <dgm:spPr/>
      <dgm:t>
        <a:bodyPr/>
        <a:lstStyle/>
        <a:p>
          <a:endParaRPr lang="en-US"/>
        </a:p>
      </dgm:t>
    </dgm:pt>
    <dgm:pt modelId="{3E914437-46EF-4245-B484-85925036D480}" type="sibTrans" cxnId="{FC655DF9-0F44-964C-9332-7A10FC2FBBB8}">
      <dgm:prSet/>
      <dgm:spPr/>
      <dgm:t>
        <a:bodyPr/>
        <a:lstStyle/>
        <a:p>
          <a:endParaRPr lang="en-US"/>
        </a:p>
      </dgm:t>
    </dgm:pt>
    <dgm:pt modelId="{69DFB331-1DCD-4F68-BFA2-E5F413CD100B}" type="pres">
      <dgm:prSet presAssocID="{0A3C4201-A531-49B3-AD77-021F67BB1B78}" presName="root" presStyleCnt="0">
        <dgm:presLayoutVars>
          <dgm:dir/>
          <dgm:resizeHandles val="exact"/>
        </dgm:presLayoutVars>
      </dgm:prSet>
      <dgm:spPr/>
    </dgm:pt>
    <dgm:pt modelId="{B5A9210A-58D5-47B7-A6EF-D64F2DBF2E5A}" type="pres">
      <dgm:prSet presAssocID="{0A3C4201-A531-49B3-AD77-021F67BB1B78}" presName="container" presStyleCnt="0">
        <dgm:presLayoutVars>
          <dgm:dir/>
          <dgm:resizeHandles val="exact"/>
        </dgm:presLayoutVars>
      </dgm:prSet>
      <dgm:spPr/>
    </dgm:pt>
    <dgm:pt modelId="{8B3C83A6-239F-4297-92C3-CD885145283A}" type="pres">
      <dgm:prSet presAssocID="{5651A588-C587-43D5-B247-4D7F64E1A4E6}" presName="compNode" presStyleCnt="0"/>
      <dgm:spPr/>
    </dgm:pt>
    <dgm:pt modelId="{9A05E2EC-5C96-49E7-963F-6AF144851882}" type="pres">
      <dgm:prSet presAssocID="{5651A588-C587-43D5-B247-4D7F64E1A4E6}" presName="iconBgRect" presStyleLbl="bgShp" presStyleIdx="0" presStyleCnt="6"/>
      <dgm:spPr/>
    </dgm:pt>
    <dgm:pt modelId="{67F64588-1B2F-45F9-B9DF-5992A34BA20B}" type="pres">
      <dgm:prSet presAssocID="{5651A588-C587-43D5-B247-4D7F64E1A4E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868D749D-EA05-4393-9B75-FC64F4A305FE}" type="pres">
      <dgm:prSet presAssocID="{5651A588-C587-43D5-B247-4D7F64E1A4E6}" presName="spaceRect" presStyleCnt="0"/>
      <dgm:spPr/>
    </dgm:pt>
    <dgm:pt modelId="{A86D4492-B595-4A64-A42A-641DD771A8C7}" type="pres">
      <dgm:prSet presAssocID="{5651A588-C587-43D5-B247-4D7F64E1A4E6}" presName="textRect" presStyleLbl="revTx" presStyleIdx="0" presStyleCnt="6">
        <dgm:presLayoutVars>
          <dgm:chMax val="1"/>
          <dgm:chPref val="1"/>
        </dgm:presLayoutVars>
      </dgm:prSet>
      <dgm:spPr/>
    </dgm:pt>
    <dgm:pt modelId="{837610A3-0B2C-445E-B0C1-6A3AD0517BB3}" type="pres">
      <dgm:prSet presAssocID="{D1C5AB97-91EE-47C4-AC50-2E95548A2E8A}" presName="sibTrans" presStyleLbl="sibTrans2D1" presStyleIdx="0" presStyleCnt="0"/>
      <dgm:spPr/>
    </dgm:pt>
    <dgm:pt modelId="{12CD8217-51ED-4BF4-8768-2550BCADBFCA}" type="pres">
      <dgm:prSet presAssocID="{EA51A5B3-AACE-4A8C-9E6D-25DF893CD8DC}" presName="compNode" presStyleCnt="0"/>
      <dgm:spPr/>
    </dgm:pt>
    <dgm:pt modelId="{1F388C6B-F123-4F86-B280-42A5DEDA6334}" type="pres">
      <dgm:prSet presAssocID="{EA51A5B3-AACE-4A8C-9E6D-25DF893CD8DC}" presName="iconBgRect" presStyleLbl="bgShp" presStyleIdx="1" presStyleCnt="6"/>
      <dgm:spPr/>
    </dgm:pt>
    <dgm:pt modelId="{0ABA6E5B-5914-45B5-85F2-E9C344474B50}" type="pres">
      <dgm:prSet presAssocID="{EA51A5B3-AACE-4A8C-9E6D-25DF893CD8D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xclamation Mark"/>
        </a:ext>
      </dgm:extLst>
    </dgm:pt>
    <dgm:pt modelId="{2F584BAF-645E-4B67-935D-38D8616A35B0}" type="pres">
      <dgm:prSet presAssocID="{EA51A5B3-AACE-4A8C-9E6D-25DF893CD8DC}" presName="spaceRect" presStyleCnt="0"/>
      <dgm:spPr/>
    </dgm:pt>
    <dgm:pt modelId="{E6CFEDAC-841B-4875-86B3-8DE7CCC09C56}" type="pres">
      <dgm:prSet presAssocID="{EA51A5B3-AACE-4A8C-9E6D-25DF893CD8DC}" presName="textRect" presStyleLbl="revTx" presStyleIdx="1" presStyleCnt="6">
        <dgm:presLayoutVars>
          <dgm:chMax val="1"/>
          <dgm:chPref val="1"/>
        </dgm:presLayoutVars>
      </dgm:prSet>
      <dgm:spPr/>
    </dgm:pt>
    <dgm:pt modelId="{4A8F200F-85B5-4EB9-B87F-62E4A4F1895B}" type="pres">
      <dgm:prSet presAssocID="{4BEE2375-AB83-4231-AFC2-1E830419CD2D}" presName="sibTrans" presStyleLbl="sibTrans2D1" presStyleIdx="0" presStyleCnt="0"/>
      <dgm:spPr/>
    </dgm:pt>
    <dgm:pt modelId="{BDBAD91D-D2F8-4ED6-8C19-9ED52EF89D43}" type="pres">
      <dgm:prSet presAssocID="{911D0189-9590-456B-A3D5-4A8F8F6822D9}" presName="compNode" presStyleCnt="0"/>
      <dgm:spPr/>
    </dgm:pt>
    <dgm:pt modelId="{FD974922-3912-4EAA-8BA1-CBF0E33C498F}" type="pres">
      <dgm:prSet presAssocID="{911D0189-9590-456B-A3D5-4A8F8F6822D9}" presName="iconBgRect" presStyleLbl="bgShp" presStyleIdx="2" presStyleCnt="6"/>
      <dgm:spPr/>
    </dgm:pt>
    <dgm:pt modelId="{94E137AB-EB42-4D4F-BBE1-9E5D31C4CC5F}" type="pres">
      <dgm:prSet presAssocID="{911D0189-9590-456B-A3D5-4A8F8F6822D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book"/>
        </a:ext>
      </dgm:extLst>
    </dgm:pt>
    <dgm:pt modelId="{DD5F1AFD-B02B-4A6B-84BA-743A7B5750F3}" type="pres">
      <dgm:prSet presAssocID="{911D0189-9590-456B-A3D5-4A8F8F6822D9}" presName="spaceRect" presStyleCnt="0"/>
      <dgm:spPr/>
    </dgm:pt>
    <dgm:pt modelId="{A3FBF5BE-9050-4600-8CCC-A50E70BCFBE4}" type="pres">
      <dgm:prSet presAssocID="{911D0189-9590-456B-A3D5-4A8F8F6822D9}" presName="textRect" presStyleLbl="revTx" presStyleIdx="2" presStyleCnt="6">
        <dgm:presLayoutVars>
          <dgm:chMax val="1"/>
          <dgm:chPref val="1"/>
        </dgm:presLayoutVars>
      </dgm:prSet>
      <dgm:spPr/>
    </dgm:pt>
    <dgm:pt modelId="{E683C717-3B15-493F-95F7-F5E1806D9B63}" type="pres">
      <dgm:prSet presAssocID="{0CB000E9-3713-4149-8F4D-FE206280D9AE}" presName="sibTrans" presStyleLbl="sibTrans2D1" presStyleIdx="0" presStyleCnt="0"/>
      <dgm:spPr/>
    </dgm:pt>
    <dgm:pt modelId="{ADA6211C-E07F-45A1-8060-FE5F25EE2F25}" type="pres">
      <dgm:prSet presAssocID="{3461B127-197A-4ACA-8B20-EA4C3E211CA9}" presName="compNode" presStyleCnt="0"/>
      <dgm:spPr/>
    </dgm:pt>
    <dgm:pt modelId="{487A995D-D799-438E-9116-2374F2EAA30B}" type="pres">
      <dgm:prSet presAssocID="{3461B127-197A-4ACA-8B20-EA4C3E211CA9}" presName="iconBgRect" presStyleLbl="bgShp" presStyleIdx="3" presStyleCnt="6"/>
      <dgm:spPr/>
    </dgm:pt>
    <dgm:pt modelId="{62960167-7BD9-4069-A2CD-5A461CC98D66}" type="pres">
      <dgm:prSet presAssocID="{3461B127-197A-4ACA-8B20-EA4C3E211CA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5315D217-698F-4680-A32D-06EE20691AB7}" type="pres">
      <dgm:prSet presAssocID="{3461B127-197A-4ACA-8B20-EA4C3E211CA9}" presName="spaceRect" presStyleCnt="0"/>
      <dgm:spPr/>
    </dgm:pt>
    <dgm:pt modelId="{E130846C-E422-49B7-B2F1-AD4DA32B8DD6}" type="pres">
      <dgm:prSet presAssocID="{3461B127-197A-4ACA-8B20-EA4C3E211CA9}" presName="textRect" presStyleLbl="revTx" presStyleIdx="3" presStyleCnt="6">
        <dgm:presLayoutVars>
          <dgm:chMax val="1"/>
          <dgm:chPref val="1"/>
        </dgm:presLayoutVars>
      </dgm:prSet>
      <dgm:spPr/>
    </dgm:pt>
    <dgm:pt modelId="{E9F7C6CC-7924-467A-8063-3195A975ED7F}" type="pres">
      <dgm:prSet presAssocID="{2DA43669-BB31-4248-8366-57AB71F1050F}" presName="sibTrans" presStyleLbl="sibTrans2D1" presStyleIdx="0" presStyleCnt="0"/>
      <dgm:spPr/>
    </dgm:pt>
    <dgm:pt modelId="{75431BCC-980C-4340-AAAE-2ECC125AB362}" type="pres">
      <dgm:prSet presAssocID="{7B68DFEF-E59C-4C58-82F2-0DBE5B9C6CE3}" presName="compNode" presStyleCnt="0"/>
      <dgm:spPr/>
    </dgm:pt>
    <dgm:pt modelId="{430AA27F-7D2A-4202-8606-3C6BB3ED6DFC}" type="pres">
      <dgm:prSet presAssocID="{7B68DFEF-E59C-4C58-82F2-0DBE5B9C6CE3}" presName="iconBgRect" presStyleLbl="bgShp" presStyleIdx="4" presStyleCnt="6"/>
      <dgm:spPr/>
    </dgm:pt>
    <dgm:pt modelId="{40C8E9B2-F433-41F7-B98E-DE614CBA9201}" type="pres">
      <dgm:prSet presAssocID="{7B68DFEF-E59C-4C58-82F2-0DBE5B9C6CE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97588BE7-8511-43AA-A219-13CBE15537A5}" type="pres">
      <dgm:prSet presAssocID="{7B68DFEF-E59C-4C58-82F2-0DBE5B9C6CE3}" presName="spaceRect" presStyleCnt="0"/>
      <dgm:spPr/>
    </dgm:pt>
    <dgm:pt modelId="{96CA9C69-E61A-4C78-884D-3663ED6436BB}" type="pres">
      <dgm:prSet presAssocID="{7B68DFEF-E59C-4C58-82F2-0DBE5B9C6CE3}" presName="textRect" presStyleLbl="revTx" presStyleIdx="4" presStyleCnt="6">
        <dgm:presLayoutVars>
          <dgm:chMax val="1"/>
          <dgm:chPref val="1"/>
        </dgm:presLayoutVars>
      </dgm:prSet>
      <dgm:spPr/>
    </dgm:pt>
    <dgm:pt modelId="{02D0BB75-6F9F-4513-B227-695FA820A624}" type="pres">
      <dgm:prSet presAssocID="{923FBD3A-B078-4873-8EE1-65D468A93AD7}" presName="sibTrans" presStyleLbl="sibTrans2D1" presStyleIdx="0" presStyleCnt="0"/>
      <dgm:spPr/>
    </dgm:pt>
    <dgm:pt modelId="{6DA827B4-0B19-499D-B705-12DE7C8DCE46}" type="pres">
      <dgm:prSet presAssocID="{D70423B0-EA3E-9A40-8030-36DE66F3310D}" presName="compNode" presStyleCnt="0"/>
      <dgm:spPr/>
    </dgm:pt>
    <dgm:pt modelId="{AFE2EAE4-397B-49D0-8A92-DD30B57C1576}" type="pres">
      <dgm:prSet presAssocID="{D70423B0-EA3E-9A40-8030-36DE66F3310D}" presName="iconBgRect" presStyleLbl="bgShp" presStyleIdx="5" presStyleCnt="6"/>
      <dgm:spPr/>
    </dgm:pt>
    <dgm:pt modelId="{E8767F85-7700-4B7A-AC9D-C49F0F969D5F}" type="pres">
      <dgm:prSet presAssocID="{D70423B0-EA3E-9A40-8030-36DE66F3310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udge"/>
        </a:ext>
      </dgm:extLst>
    </dgm:pt>
    <dgm:pt modelId="{B9090EF1-8A7F-44DE-8314-866B2709236A}" type="pres">
      <dgm:prSet presAssocID="{D70423B0-EA3E-9A40-8030-36DE66F3310D}" presName="spaceRect" presStyleCnt="0"/>
      <dgm:spPr/>
    </dgm:pt>
    <dgm:pt modelId="{D09E2110-7C91-407C-8816-F45F97DCB4A6}" type="pres">
      <dgm:prSet presAssocID="{D70423B0-EA3E-9A40-8030-36DE66F3310D}" presName="textRect" presStyleLbl="revTx" presStyleIdx="5" presStyleCnt="6">
        <dgm:presLayoutVars>
          <dgm:chMax val="1"/>
          <dgm:chPref val="1"/>
        </dgm:presLayoutVars>
      </dgm:prSet>
      <dgm:spPr/>
    </dgm:pt>
  </dgm:ptLst>
  <dgm:cxnLst>
    <dgm:cxn modelId="{25853508-933F-FA4B-BB52-2E6BCB188DCB}" type="presOf" srcId="{0A3C4201-A531-49B3-AD77-021F67BB1B78}" destId="{69DFB331-1DCD-4F68-BFA2-E5F413CD100B}" srcOrd="0" destOrd="0" presId="urn:microsoft.com/office/officeart/2018/2/layout/IconCircleList"/>
    <dgm:cxn modelId="{5364531F-C03C-4F8F-B487-7DD6CEC2E8E6}" srcId="{0A3C4201-A531-49B3-AD77-021F67BB1B78}" destId="{3461B127-197A-4ACA-8B20-EA4C3E211CA9}" srcOrd="3" destOrd="0" parTransId="{036D9D76-AF85-4F0D-BC56-8C9A7EDEEDAF}" sibTransId="{2DA43669-BB31-4248-8366-57AB71F1050F}"/>
    <dgm:cxn modelId="{FF6E2D25-1E8D-DA44-9A1D-75237F5562F2}" type="presOf" srcId="{3461B127-197A-4ACA-8B20-EA4C3E211CA9}" destId="{E130846C-E422-49B7-B2F1-AD4DA32B8DD6}" srcOrd="0" destOrd="0" presId="urn:microsoft.com/office/officeart/2018/2/layout/IconCircleList"/>
    <dgm:cxn modelId="{E0F57828-7ED1-FA4E-A5F3-FD93021FE6DE}" type="presOf" srcId="{911D0189-9590-456B-A3D5-4A8F8F6822D9}" destId="{A3FBF5BE-9050-4600-8CCC-A50E70BCFBE4}" srcOrd="0" destOrd="0" presId="urn:microsoft.com/office/officeart/2018/2/layout/IconCircleList"/>
    <dgm:cxn modelId="{D090CE2B-9C56-3144-B137-562A4EAFE563}" type="presOf" srcId="{5651A588-C587-43D5-B247-4D7F64E1A4E6}" destId="{A86D4492-B595-4A64-A42A-641DD771A8C7}" srcOrd="0" destOrd="0" presId="urn:microsoft.com/office/officeart/2018/2/layout/IconCircleList"/>
    <dgm:cxn modelId="{297BCD2F-D676-1946-82F8-EAF8DEF2D9F4}" type="presOf" srcId="{EA51A5B3-AACE-4A8C-9E6D-25DF893CD8DC}" destId="{E6CFEDAC-841B-4875-86B3-8DE7CCC09C56}" srcOrd="0" destOrd="0" presId="urn:microsoft.com/office/officeart/2018/2/layout/IconCircleList"/>
    <dgm:cxn modelId="{CE050974-5778-4353-98A9-4EE941A082B4}" srcId="{0A3C4201-A531-49B3-AD77-021F67BB1B78}" destId="{EA51A5B3-AACE-4A8C-9E6D-25DF893CD8DC}" srcOrd="1" destOrd="0" parTransId="{60E4DEE2-5202-42D6-A276-7515E97B39AB}" sibTransId="{4BEE2375-AB83-4231-AFC2-1E830419CD2D}"/>
    <dgm:cxn modelId="{E0E6E654-CFE3-EB41-9BF2-44A200D21B2E}" type="presOf" srcId="{D70423B0-EA3E-9A40-8030-36DE66F3310D}" destId="{D09E2110-7C91-407C-8816-F45F97DCB4A6}" srcOrd="0" destOrd="0" presId="urn:microsoft.com/office/officeart/2018/2/layout/IconCircleList"/>
    <dgm:cxn modelId="{B6574588-AF0A-48ED-A510-D41CD28117EE}" srcId="{0A3C4201-A531-49B3-AD77-021F67BB1B78}" destId="{911D0189-9590-456B-A3D5-4A8F8F6822D9}" srcOrd="2" destOrd="0" parTransId="{05BBBDDC-61C5-44EC-B4D6-D4ECBD774B6F}" sibTransId="{0CB000E9-3713-4149-8F4D-FE206280D9AE}"/>
    <dgm:cxn modelId="{D8B38091-6E07-8D46-9D82-7B1FFCE37783}" type="presOf" srcId="{7B68DFEF-E59C-4C58-82F2-0DBE5B9C6CE3}" destId="{96CA9C69-E61A-4C78-884D-3663ED6436BB}" srcOrd="0" destOrd="0" presId="urn:microsoft.com/office/officeart/2018/2/layout/IconCircleList"/>
    <dgm:cxn modelId="{598205B1-1E2F-49B2-8DE1-199587D94B89}" srcId="{0A3C4201-A531-49B3-AD77-021F67BB1B78}" destId="{5651A588-C587-43D5-B247-4D7F64E1A4E6}" srcOrd="0" destOrd="0" parTransId="{E30222BE-0A39-4C28-B78C-FAD2C3A924E1}" sibTransId="{D1C5AB97-91EE-47C4-AC50-2E95548A2E8A}"/>
    <dgm:cxn modelId="{622729BC-8A5A-EC4E-A749-E20196D7E4E2}" type="presOf" srcId="{D1C5AB97-91EE-47C4-AC50-2E95548A2E8A}" destId="{837610A3-0B2C-445E-B0C1-6A3AD0517BB3}" srcOrd="0" destOrd="0" presId="urn:microsoft.com/office/officeart/2018/2/layout/IconCircleList"/>
    <dgm:cxn modelId="{AD713CF1-ECF5-B846-9F95-36564AD4C041}" type="presOf" srcId="{923FBD3A-B078-4873-8EE1-65D468A93AD7}" destId="{02D0BB75-6F9F-4513-B227-695FA820A624}" srcOrd="0" destOrd="0" presId="urn:microsoft.com/office/officeart/2018/2/layout/IconCircleList"/>
    <dgm:cxn modelId="{D69F9CF1-6F6B-EA45-B0B6-AE4EBEB2DE48}" type="presOf" srcId="{2DA43669-BB31-4248-8366-57AB71F1050F}" destId="{E9F7C6CC-7924-467A-8063-3195A975ED7F}" srcOrd="0" destOrd="0" presId="urn:microsoft.com/office/officeart/2018/2/layout/IconCircleList"/>
    <dgm:cxn modelId="{65B8FDF1-1D83-E640-9380-0C4E17553F57}" type="presOf" srcId="{4BEE2375-AB83-4231-AFC2-1E830419CD2D}" destId="{4A8F200F-85B5-4EB9-B87F-62E4A4F1895B}" srcOrd="0" destOrd="0" presId="urn:microsoft.com/office/officeart/2018/2/layout/IconCircleList"/>
    <dgm:cxn modelId="{437698F6-7BEC-3046-858D-1D2BE2009079}" type="presOf" srcId="{0CB000E9-3713-4149-8F4D-FE206280D9AE}" destId="{E683C717-3B15-493F-95F7-F5E1806D9B63}" srcOrd="0" destOrd="0" presId="urn:microsoft.com/office/officeart/2018/2/layout/IconCircleList"/>
    <dgm:cxn modelId="{D96100F7-D389-4A21-AFAC-92AEC7BC6290}" srcId="{0A3C4201-A531-49B3-AD77-021F67BB1B78}" destId="{7B68DFEF-E59C-4C58-82F2-0DBE5B9C6CE3}" srcOrd="4" destOrd="0" parTransId="{26CB3B04-1EC5-485A-8F7C-1F2135A1B470}" sibTransId="{923FBD3A-B078-4873-8EE1-65D468A93AD7}"/>
    <dgm:cxn modelId="{FC655DF9-0F44-964C-9332-7A10FC2FBBB8}" srcId="{0A3C4201-A531-49B3-AD77-021F67BB1B78}" destId="{D70423B0-EA3E-9A40-8030-36DE66F3310D}" srcOrd="5" destOrd="0" parTransId="{AA89A93B-775B-C040-86CB-11B0F01879FB}" sibTransId="{3E914437-46EF-4245-B484-85925036D480}"/>
    <dgm:cxn modelId="{83337FB7-2A39-004C-AB26-13A0A3D7B38D}" type="presParOf" srcId="{69DFB331-1DCD-4F68-BFA2-E5F413CD100B}" destId="{B5A9210A-58D5-47B7-A6EF-D64F2DBF2E5A}" srcOrd="0" destOrd="0" presId="urn:microsoft.com/office/officeart/2018/2/layout/IconCircleList"/>
    <dgm:cxn modelId="{7F87A706-1F6F-F04D-8058-1A05E76B9760}" type="presParOf" srcId="{B5A9210A-58D5-47B7-A6EF-D64F2DBF2E5A}" destId="{8B3C83A6-239F-4297-92C3-CD885145283A}" srcOrd="0" destOrd="0" presId="urn:microsoft.com/office/officeart/2018/2/layout/IconCircleList"/>
    <dgm:cxn modelId="{26F49EF3-798D-8040-B556-D730120AA9EA}" type="presParOf" srcId="{8B3C83A6-239F-4297-92C3-CD885145283A}" destId="{9A05E2EC-5C96-49E7-963F-6AF144851882}" srcOrd="0" destOrd="0" presId="urn:microsoft.com/office/officeart/2018/2/layout/IconCircleList"/>
    <dgm:cxn modelId="{6C909DBA-0DFB-C541-8CAD-741313B1619D}" type="presParOf" srcId="{8B3C83A6-239F-4297-92C3-CD885145283A}" destId="{67F64588-1B2F-45F9-B9DF-5992A34BA20B}" srcOrd="1" destOrd="0" presId="urn:microsoft.com/office/officeart/2018/2/layout/IconCircleList"/>
    <dgm:cxn modelId="{B8681B2A-0B76-B941-8D2F-99C0115F798B}" type="presParOf" srcId="{8B3C83A6-239F-4297-92C3-CD885145283A}" destId="{868D749D-EA05-4393-9B75-FC64F4A305FE}" srcOrd="2" destOrd="0" presId="urn:microsoft.com/office/officeart/2018/2/layout/IconCircleList"/>
    <dgm:cxn modelId="{CB7E42DC-6547-AC47-A739-362796A85F97}" type="presParOf" srcId="{8B3C83A6-239F-4297-92C3-CD885145283A}" destId="{A86D4492-B595-4A64-A42A-641DD771A8C7}" srcOrd="3" destOrd="0" presId="urn:microsoft.com/office/officeart/2018/2/layout/IconCircleList"/>
    <dgm:cxn modelId="{E3F20D08-80B1-C94F-9823-5D4DEFEF47FF}" type="presParOf" srcId="{B5A9210A-58D5-47B7-A6EF-D64F2DBF2E5A}" destId="{837610A3-0B2C-445E-B0C1-6A3AD0517BB3}" srcOrd="1" destOrd="0" presId="urn:microsoft.com/office/officeart/2018/2/layout/IconCircleList"/>
    <dgm:cxn modelId="{3DA436DB-24A3-9645-A3F6-A96719EFCD27}" type="presParOf" srcId="{B5A9210A-58D5-47B7-A6EF-D64F2DBF2E5A}" destId="{12CD8217-51ED-4BF4-8768-2550BCADBFCA}" srcOrd="2" destOrd="0" presId="urn:microsoft.com/office/officeart/2018/2/layout/IconCircleList"/>
    <dgm:cxn modelId="{74BACD75-3C72-B545-B470-DF1607075BA8}" type="presParOf" srcId="{12CD8217-51ED-4BF4-8768-2550BCADBFCA}" destId="{1F388C6B-F123-4F86-B280-42A5DEDA6334}" srcOrd="0" destOrd="0" presId="urn:microsoft.com/office/officeart/2018/2/layout/IconCircleList"/>
    <dgm:cxn modelId="{A068D616-A456-1A46-BFB7-F051D84D3010}" type="presParOf" srcId="{12CD8217-51ED-4BF4-8768-2550BCADBFCA}" destId="{0ABA6E5B-5914-45B5-85F2-E9C344474B50}" srcOrd="1" destOrd="0" presId="urn:microsoft.com/office/officeart/2018/2/layout/IconCircleList"/>
    <dgm:cxn modelId="{A5F656EF-061E-994D-8C88-78712A9BA792}" type="presParOf" srcId="{12CD8217-51ED-4BF4-8768-2550BCADBFCA}" destId="{2F584BAF-645E-4B67-935D-38D8616A35B0}" srcOrd="2" destOrd="0" presId="urn:microsoft.com/office/officeart/2018/2/layout/IconCircleList"/>
    <dgm:cxn modelId="{545170A2-F237-F74D-B9AB-A7042A712090}" type="presParOf" srcId="{12CD8217-51ED-4BF4-8768-2550BCADBFCA}" destId="{E6CFEDAC-841B-4875-86B3-8DE7CCC09C56}" srcOrd="3" destOrd="0" presId="urn:microsoft.com/office/officeart/2018/2/layout/IconCircleList"/>
    <dgm:cxn modelId="{3A996B32-82BF-304A-AFE9-9288447A683B}" type="presParOf" srcId="{B5A9210A-58D5-47B7-A6EF-D64F2DBF2E5A}" destId="{4A8F200F-85B5-4EB9-B87F-62E4A4F1895B}" srcOrd="3" destOrd="0" presId="urn:microsoft.com/office/officeart/2018/2/layout/IconCircleList"/>
    <dgm:cxn modelId="{B3D6C59D-C944-5147-B8F1-D77F0AB3928C}" type="presParOf" srcId="{B5A9210A-58D5-47B7-A6EF-D64F2DBF2E5A}" destId="{BDBAD91D-D2F8-4ED6-8C19-9ED52EF89D43}" srcOrd="4" destOrd="0" presId="urn:microsoft.com/office/officeart/2018/2/layout/IconCircleList"/>
    <dgm:cxn modelId="{808CADCA-9E3E-B149-8DBA-2C27945185BE}" type="presParOf" srcId="{BDBAD91D-D2F8-4ED6-8C19-9ED52EF89D43}" destId="{FD974922-3912-4EAA-8BA1-CBF0E33C498F}" srcOrd="0" destOrd="0" presId="urn:microsoft.com/office/officeart/2018/2/layout/IconCircleList"/>
    <dgm:cxn modelId="{25AF2D81-F290-9543-9C99-81AF0381C4F4}" type="presParOf" srcId="{BDBAD91D-D2F8-4ED6-8C19-9ED52EF89D43}" destId="{94E137AB-EB42-4D4F-BBE1-9E5D31C4CC5F}" srcOrd="1" destOrd="0" presId="urn:microsoft.com/office/officeart/2018/2/layout/IconCircleList"/>
    <dgm:cxn modelId="{74DDF3B7-8CFC-DE4C-B396-312256B7AE8B}" type="presParOf" srcId="{BDBAD91D-D2F8-4ED6-8C19-9ED52EF89D43}" destId="{DD5F1AFD-B02B-4A6B-84BA-743A7B5750F3}" srcOrd="2" destOrd="0" presId="urn:microsoft.com/office/officeart/2018/2/layout/IconCircleList"/>
    <dgm:cxn modelId="{F4A3A515-7C55-9D4A-85CB-13626E35375E}" type="presParOf" srcId="{BDBAD91D-D2F8-4ED6-8C19-9ED52EF89D43}" destId="{A3FBF5BE-9050-4600-8CCC-A50E70BCFBE4}" srcOrd="3" destOrd="0" presId="urn:microsoft.com/office/officeart/2018/2/layout/IconCircleList"/>
    <dgm:cxn modelId="{9CFA6987-DBF8-D44C-BAC9-B3F603402CCC}" type="presParOf" srcId="{B5A9210A-58D5-47B7-A6EF-D64F2DBF2E5A}" destId="{E683C717-3B15-493F-95F7-F5E1806D9B63}" srcOrd="5" destOrd="0" presId="urn:microsoft.com/office/officeart/2018/2/layout/IconCircleList"/>
    <dgm:cxn modelId="{EFFDEC0A-551B-FA44-AADA-97585DF6E889}" type="presParOf" srcId="{B5A9210A-58D5-47B7-A6EF-D64F2DBF2E5A}" destId="{ADA6211C-E07F-45A1-8060-FE5F25EE2F25}" srcOrd="6" destOrd="0" presId="urn:microsoft.com/office/officeart/2018/2/layout/IconCircleList"/>
    <dgm:cxn modelId="{E9CA5060-3BCF-184D-ADCB-A24F12EB8780}" type="presParOf" srcId="{ADA6211C-E07F-45A1-8060-FE5F25EE2F25}" destId="{487A995D-D799-438E-9116-2374F2EAA30B}" srcOrd="0" destOrd="0" presId="urn:microsoft.com/office/officeart/2018/2/layout/IconCircleList"/>
    <dgm:cxn modelId="{D2557E7E-2DE1-8848-AA5E-92D956680584}" type="presParOf" srcId="{ADA6211C-E07F-45A1-8060-FE5F25EE2F25}" destId="{62960167-7BD9-4069-A2CD-5A461CC98D66}" srcOrd="1" destOrd="0" presId="urn:microsoft.com/office/officeart/2018/2/layout/IconCircleList"/>
    <dgm:cxn modelId="{D57677FF-9E85-B144-A2EC-624A4DE9E2B0}" type="presParOf" srcId="{ADA6211C-E07F-45A1-8060-FE5F25EE2F25}" destId="{5315D217-698F-4680-A32D-06EE20691AB7}" srcOrd="2" destOrd="0" presId="urn:microsoft.com/office/officeart/2018/2/layout/IconCircleList"/>
    <dgm:cxn modelId="{6DA66EC6-8975-DB49-83A4-2EE7F0728FAC}" type="presParOf" srcId="{ADA6211C-E07F-45A1-8060-FE5F25EE2F25}" destId="{E130846C-E422-49B7-B2F1-AD4DA32B8DD6}" srcOrd="3" destOrd="0" presId="urn:microsoft.com/office/officeart/2018/2/layout/IconCircleList"/>
    <dgm:cxn modelId="{28354A4A-28AB-AA4D-A14B-C587EB91C2C6}" type="presParOf" srcId="{B5A9210A-58D5-47B7-A6EF-D64F2DBF2E5A}" destId="{E9F7C6CC-7924-467A-8063-3195A975ED7F}" srcOrd="7" destOrd="0" presId="urn:microsoft.com/office/officeart/2018/2/layout/IconCircleList"/>
    <dgm:cxn modelId="{1172B203-37E8-904F-B29C-B0C6F4C1D728}" type="presParOf" srcId="{B5A9210A-58D5-47B7-A6EF-D64F2DBF2E5A}" destId="{75431BCC-980C-4340-AAAE-2ECC125AB362}" srcOrd="8" destOrd="0" presId="urn:microsoft.com/office/officeart/2018/2/layout/IconCircleList"/>
    <dgm:cxn modelId="{AF06345A-3523-8042-8E8A-1E157433709D}" type="presParOf" srcId="{75431BCC-980C-4340-AAAE-2ECC125AB362}" destId="{430AA27F-7D2A-4202-8606-3C6BB3ED6DFC}" srcOrd="0" destOrd="0" presId="urn:microsoft.com/office/officeart/2018/2/layout/IconCircleList"/>
    <dgm:cxn modelId="{D0647F2C-45D5-DE44-9C42-B599264893B6}" type="presParOf" srcId="{75431BCC-980C-4340-AAAE-2ECC125AB362}" destId="{40C8E9B2-F433-41F7-B98E-DE614CBA9201}" srcOrd="1" destOrd="0" presId="urn:microsoft.com/office/officeart/2018/2/layout/IconCircleList"/>
    <dgm:cxn modelId="{A901EE83-7C23-C44D-917F-3CE5E3EF4BDB}" type="presParOf" srcId="{75431BCC-980C-4340-AAAE-2ECC125AB362}" destId="{97588BE7-8511-43AA-A219-13CBE15537A5}" srcOrd="2" destOrd="0" presId="urn:microsoft.com/office/officeart/2018/2/layout/IconCircleList"/>
    <dgm:cxn modelId="{BE653CDC-EC75-E646-AF9F-8ADEA8EDDC65}" type="presParOf" srcId="{75431BCC-980C-4340-AAAE-2ECC125AB362}" destId="{96CA9C69-E61A-4C78-884D-3663ED6436BB}" srcOrd="3" destOrd="0" presId="urn:microsoft.com/office/officeart/2018/2/layout/IconCircleList"/>
    <dgm:cxn modelId="{E8311D9F-F97E-9940-9FD0-A37DB4C38B68}" type="presParOf" srcId="{B5A9210A-58D5-47B7-A6EF-D64F2DBF2E5A}" destId="{02D0BB75-6F9F-4513-B227-695FA820A624}" srcOrd="9" destOrd="0" presId="urn:microsoft.com/office/officeart/2018/2/layout/IconCircleList"/>
    <dgm:cxn modelId="{D9D957AF-7F2E-A142-87B4-D9A1C61D3757}" type="presParOf" srcId="{B5A9210A-58D5-47B7-A6EF-D64F2DBF2E5A}" destId="{6DA827B4-0B19-499D-B705-12DE7C8DCE46}" srcOrd="10" destOrd="0" presId="urn:microsoft.com/office/officeart/2018/2/layout/IconCircleList"/>
    <dgm:cxn modelId="{A7D00944-1515-7044-A25F-B28C695AB569}" type="presParOf" srcId="{6DA827B4-0B19-499D-B705-12DE7C8DCE46}" destId="{AFE2EAE4-397B-49D0-8A92-DD30B57C1576}" srcOrd="0" destOrd="0" presId="urn:microsoft.com/office/officeart/2018/2/layout/IconCircleList"/>
    <dgm:cxn modelId="{3E5B22A4-E224-214E-BDE0-3FCAB888C541}" type="presParOf" srcId="{6DA827B4-0B19-499D-B705-12DE7C8DCE46}" destId="{E8767F85-7700-4B7A-AC9D-C49F0F969D5F}" srcOrd="1" destOrd="0" presId="urn:microsoft.com/office/officeart/2018/2/layout/IconCircleList"/>
    <dgm:cxn modelId="{22239108-B8CD-6848-94A0-54944223671F}" type="presParOf" srcId="{6DA827B4-0B19-499D-B705-12DE7C8DCE46}" destId="{B9090EF1-8A7F-44DE-8314-866B2709236A}" srcOrd="2" destOrd="0" presId="urn:microsoft.com/office/officeart/2018/2/layout/IconCircleList"/>
    <dgm:cxn modelId="{CA298E43-7044-1F44-8C80-A143FD3AC120}" type="presParOf" srcId="{6DA827B4-0B19-499D-B705-12DE7C8DCE46}" destId="{D09E2110-7C91-407C-8816-F45F97DCB4A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5E2EC-5C96-49E7-963F-6AF144851882}">
      <dsp:nvSpPr>
        <dsp:cNvPr id="0" name=""/>
        <dsp:cNvSpPr/>
      </dsp:nvSpPr>
      <dsp:spPr>
        <a:xfrm>
          <a:off x="198722" y="735260"/>
          <a:ext cx="910877" cy="91087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64588-1B2F-45F9-B9DF-5992A34BA20B}">
      <dsp:nvSpPr>
        <dsp:cNvPr id="0" name=""/>
        <dsp:cNvSpPr/>
      </dsp:nvSpPr>
      <dsp:spPr>
        <a:xfrm>
          <a:off x="390007" y="926544"/>
          <a:ext cx="528308" cy="528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6D4492-B595-4A64-A42A-641DD771A8C7}">
      <dsp:nvSpPr>
        <dsp:cNvPr id="0" name=""/>
        <dsp:cNvSpPr/>
      </dsp:nvSpPr>
      <dsp:spPr>
        <a:xfrm>
          <a:off x="1304788" y="735260"/>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Talk to your supervisor early and often about your project</a:t>
          </a:r>
        </a:p>
      </dsp:txBody>
      <dsp:txXfrm>
        <a:off x="1304788" y="735260"/>
        <a:ext cx="2147067" cy="910877"/>
      </dsp:txXfrm>
    </dsp:sp>
    <dsp:sp modelId="{1F388C6B-F123-4F86-B280-42A5DEDA6334}">
      <dsp:nvSpPr>
        <dsp:cNvPr id="0" name=""/>
        <dsp:cNvSpPr/>
      </dsp:nvSpPr>
      <dsp:spPr>
        <a:xfrm>
          <a:off x="3825966" y="735260"/>
          <a:ext cx="910877" cy="91087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A6E5B-5914-45B5-85F2-E9C344474B50}">
      <dsp:nvSpPr>
        <dsp:cNvPr id="0" name=""/>
        <dsp:cNvSpPr/>
      </dsp:nvSpPr>
      <dsp:spPr>
        <a:xfrm>
          <a:off x="4017250" y="926544"/>
          <a:ext cx="528308" cy="528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CFEDAC-841B-4875-86B3-8DE7CCC09C56}">
      <dsp:nvSpPr>
        <dsp:cNvPr id="0" name=""/>
        <dsp:cNvSpPr/>
      </dsp:nvSpPr>
      <dsp:spPr>
        <a:xfrm>
          <a:off x="4932031" y="735260"/>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Attention to detail</a:t>
          </a:r>
        </a:p>
      </dsp:txBody>
      <dsp:txXfrm>
        <a:off x="4932031" y="735260"/>
        <a:ext cx="2147067" cy="910877"/>
      </dsp:txXfrm>
    </dsp:sp>
    <dsp:sp modelId="{FD974922-3912-4EAA-8BA1-CBF0E33C498F}">
      <dsp:nvSpPr>
        <dsp:cNvPr id="0" name=""/>
        <dsp:cNvSpPr/>
      </dsp:nvSpPr>
      <dsp:spPr>
        <a:xfrm>
          <a:off x="7453209" y="735260"/>
          <a:ext cx="910877" cy="91087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137AB-EB42-4D4F-BBE1-9E5D31C4CC5F}">
      <dsp:nvSpPr>
        <dsp:cNvPr id="0" name=""/>
        <dsp:cNvSpPr/>
      </dsp:nvSpPr>
      <dsp:spPr>
        <a:xfrm>
          <a:off x="7644494" y="926544"/>
          <a:ext cx="528308" cy="528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FBF5BE-9050-4600-8CCC-A50E70BCFBE4}">
      <dsp:nvSpPr>
        <dsp:cNvPr id="0" name=""/>
        <dsp:cNvSpPr/>
      </dsp:nvSpPr>
      <dsp:spPr>
        <a:xfrm>
          <a:off x="8559275" y="735260"/>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Keep it as simple and straightforward as possible (within reason)</a:t>
          </a:r>
        </a:p>
      </dsp:txBody>
      <dsp:txXfrm>
        <a:off x="8559275" y="735260"/>
        <a:ext cx="2147067" cy="910877"/>
      </dsp:txXfrm>
    </dsp:sp>
    <dsp:sp modelId="{487A995D-D799-438E-9116-2374F2EAA30B}">
      <dsp:nvSpPr>
        <dsp:cNvPr id="0" name=""/>
        <dsp:cNvSpPr/>
      </dsp:nvSpPr>
      <dsp:spPr>
        <a:xfrm>
          <a:off x="198722" y="2320458"/>
          <a:ext cx="910877" cy="91087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960167-7BD9-4069-A2CD-5A461CC98D66}">
      <dsp:nvSpPr>
        <dsp:cNvPr id="0" name=""/>
        <dsp:cNvSpPr/>
      </dsp:nvSpPr>
      <dsp:spPr>
        <a:xfrm>
          <a:off x="390007" y="2511742"/>
          <a:ext cx="528308" cy="5283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30846C-E422-49B7-B2F1-AD4DA32B8DD6}">
      <dsp:nvSpPr>
        <dsp:cNvPr id="0" name=""/>
        <dsp:cNvSpPr/>
      </dsp:nvSpPr>
      <dsp:spPr>
        <a:xfrm>
          <a:off x="1304788" y="2320458"/>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a:t>BE CONSISTENT!!!!!!!! NO CONTRADICTIONS!!!!!!!!</a:t>
          </a:r>
          <a:endParaRPr lang="en-US" sz="1100" kern="1200"/>
        </a:p>
      </dsp:txBody>
      <dsp:txXfrm>
        <a:off x="1304788" y="2320458"/>
        <a:ext cx="2147067" cy="910877"/>
      </dsp:txXfrm>
    </dsp:sp>
    <dsp:sp modelId="{430AA27F-7D2A-4202-8606-3C6BB3ED6DFC}">
      <dsp:nvSpPr>
        <dsp:cNvPr id="0" name=""/>
        <dsp:cNvSpPr/>
      </dsp:nvSpPr>
      <dsp:spPr>
        <a:xfrm>
          <a:off x="3825966" y="2320458"/>
          <a:ext cx="910877" cy="91087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8E9B2-F433-41F7-B98E-DE614CBA9201}">
      <dsp:nvSpPr>
        <dsp:cNvPr id="0" name=""/>
        <dsp:cNvSpPr/>
      </dsp:nvSpPr>
      <dsp:spPr>
        <a:xfrm>
          <a:off x="4017250" y="2511742"/>
          <a:ext cx="528308" cy="5283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CA9C69-E61A-4C78-884D-3663ED6436BB}">
      <dsp:nvSpPr>
        <dsp:cNvPr id="0" name=""/>
        <dsp:cNvSpPr/>
      </dsp:nvSpPr>
      <dsp:spPr>
        <a:xfrm>
          <a:off x="4932031" y="2320458"/>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Submit your form on time</a:t>
          </a:r>
        </a:p>
      </dsp:txBody>
      <dsp:txXfrm>
        <a:off x="4932031" y="2320458"/>
        <a:ext cx="2147067" cy="910877"/>
      </dsp:txXfrm>
    </dsp:sp>
    <dsp:sp modelId="{AFE2EAE4-397B-49D0-8A92-DD30B57C1576}">
      <dsp:nvSpPr>
        <dsp:cNvPr id="0" name=""/>
        <dsp:cNvSpPr/>
      </dsp:nvSpPr>
      <dsp:spPr>
        <a:xfrm>
          <a:off x="7453209" y="2320458"/>
          <a:ext cx="910877" cy="91087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67F85-7700-4B7A-AC9D-C49F0F969D5F}">
      <dsp:nvSpPr>
        <dsp:cNvPr id="0" name=""/>
        <dsp:cNvSpPr/>
      </dsp:nvSpPr>
      <dsp:spPr>
        <a:xfrm>
          <a:off x="7644494" y="2511742"/>
          <a:ext cx="528308" cy="5283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9E2110-7C91-407C-8816-F45F97DCB4A6}">
      <dsp:nvSpPr>
        <dsp:cNvPr id="0" name=""/>
        <dsp:cNvSpPr/>
      </dsp:nvSpPr>
      <dsp:spPr>
        <a:xfrm>
          <a:off x="8559275" y="2320458"/>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Consult your supervisor about how to properly complete each section of the ethics form prior to submitting it (</a:t>
          </a:r>
          <a:r>
            <a:rPr lang="en-US" sz="1100" b="1" kern="1200" dirty="0"/>
            <a:t>Forms with an excess of mistakes/omissions will be returned immediately</a:t>
          </a:r>
          <a:r>
            <a:rPr lang="en-US" sz="1100" b="0" i="1" kern="1200" dirty="0"/>
            <a:t>)</a:t>
          </a:r>
          <a:endParaRPr lang="en-US" sz="1100" kern="1200" dirty="0"/>
        </a:p>
      </dsp:txBody>
      <dsp:txXfrm>
        <a:off x="8559275" y="2320458"/>
        <a:ext cx="2147067" cy="91087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10/25/2024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10/25/2024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5FEB-CDBE-C442-9363-016734042DFA}"/>
              </a:ext>
            </a:extLst>
          </p:cNvPr>
          <p:cNvSpPr>
            <a:spLocks noGrp="1"/>
          </p:cNvSpPr>
          <p:nvPr>
            <p:ph type="ctrTitle"/>
          </p:nvPr>
        </p:nvSpPr>
        <p:spPr/>
        <p:txBody>
          <a:bodyPr/>
          <a:lstStyle/>
          <a:p>
            <a:r>
              <a:rPr lang="en-US" dirty="0"/>
              <a:t>Filling Out Your Ethics Application: Tips, Tricks, &amp; Pitfalls</a:t>
            </a:r>
          </a:p>
        </p:txBody>
      </p:sp>
      <p:sp>
        <p:nvSpPr>
          <p:cNvPr id="3" name="Subtitle 2">
            <a:extLst>
              <a:ext uri="{FF2B5EF4-FFF2-40B4-BE49-F238E27FC236}">
                <a16:creationId xmlns:a16="http://schemas.microsoft.com/office/drawing/2014/main" id="{8807E19C-2B58-F94C-8630-8FE3B2CA4947}"/>
              </a:ext>
            </a:extLst>
          </p:cNvPr>
          <p:cNvSpPr>
            <a:spLocks noGrp="1"/>
          </p:cNvSpPr>
          <p:nvPr>
            <p:ph type="subTitle" idx="1"/>
          </p:nvPr>
        </p:nvSpPr>
        <p:spPr/>
        <p:txBody>
          <a:bodyPr>
            <a:normAutofit fontScale="77500" lnSpcReduction="20000"/>
          </a:bodyPr>
          <a:lstStyle/>
          <a:p>
            <a:r>
              <a:rPr lang="en-US" dirty="0"/>
              <a:t>Joshua W. Katz, PhD Candidate (Department of Psychology &amp; Health Studies)							Fall 2024</a:t>
            </a:r>
          </a:p>
        </p:txBody>
      </p:sp>
      <p:sp>
        <p:nvSpPr>
          <p:cNvPr id="4" name="TextBox 3">
            <a:extLst>
              <a:ext uri="{FF2B5EF4-FFF2-40B4-BE49-F238E27FC236}">
                <a16:creationId xmlns:a16="http://schemas.microsoft.com/office/drawing/2014/main" id="{A14A4193-1655-758C-2D49-0ED518D597A1}"/>
              </a:ext>
            </a:extLst>
          </p:cNvPr>
          <p:cNvSpPr txBox="1"/>
          <p:nvPr/>
        </p:nvSpPr>
        <p:spPr>
          <a:xfrm>
            <a:off x="2701636" y="5486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0235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8E49-D311-A84C-9B48-CF9078DE4DF1}"/>
              </a:ext>
            </a:extLst>
          </p:cNvPr>
          <p:cNvSpPr>
            <a:spLocks noGrp="1"/>
          </p:cNvSpPr>
          <p:nvPr>
            <p:ph type="title"/>
          </p:nvPr>
        </p:nvSpPr>
        <p:spPr/>
        <p:txBody>
          <a:bodyPr/>
          <a:lstStyle/>
          <a:p>
            <a:r>
              <a:rPr lang="en-US" dirty="0"/>
              <a:t>Locations – Suggestions</a:t>
            </a:r>
          </a:p>
        </p:txBody>
      </p:sp>
      <p:sp>
        <p:nvSpPr>
          <p:cNvPr id="3" name="Content Placeholder 2">
            <a:extLst>
              <a:ext uri="{FF2B5EF4-FFF2-40B4-BE49-F238E27FC236}">
                <a16:creationId xmlns:a16="http://schemas.microsoft.com/office/drawing/2014/main" id="{96014864-B137-4746-9068-86BE2D0B64F8}"/>
              </a:ext>
            </a:extLst>
          </p:cNvPr>
          <p:cNvSpPr>
            <a:spLocks noGrp="1"/>
          </p:cNvSpPr>
          <p:nvPr>
            <p:ph idx="1"/>
          </p:nvPr>
        </p:nvSpPr>
        <p:spPr/>
        <p:txBody>
          <a:bodyPr/>
          <a:lstStyle/>
          <a:p>
            <a:r>
              <a:rPr lang="en-US" dirty="0"/>
              <a:t>Be specific when listing the locations where the research will be conducted</a:t>
            </a:r>
          </a:p>
          <a:p>
            <a:r>
              <a:rPr lang="en-US" dirty="0"/>
              <a:t>It is easier to make note of something (e.g., a location) on your initial ethics application which you do not end up using than to have to go back to </a:t>
            </a:r>
            <a:r>
              <a:rPr lang="en-US" dirty="0" err="1"/>
              <a:t>Psy</a:t>
            </a:r>
            <a:r>
              <a:rPr lang="en-US" dirty="0"/>
              <a:t>-REC a second time</a:t>
            </a:r>
          </a:p>
          <a:p>
            <a:r>
              <a:rPr lang="en-US" dirty="0"/>
              <a:t>If you are collecting data online, note that you may have participants from other countries/locations</a:t>
            </a:r>
          </a:p>
          <a:p>
            <a:r>
              <a:rPr lang="en-US" dirty="0"/>
              <a:t>You need permission to recruit participants through specific groups</a:t>
            </a:r>
          </a:p>
          <a:p>
            <a:pPr lvl="1"/>
            <a:r>
              <a:rPr lang="en-US" dirty="0"/>
              <a:t>Make sure to attach your contact letters as appendices to your ethics application</a:t>
            </a:r>
          </a:p>
          <a:p>
            <a:pPr lvl="1"/>
            <a:r>
              <a:rPr lang="en-US" dirty="0"/>
              <a:t>Also ensure that you provide a different version of all forms for </a:t>
            </a:r>
            <a:r>
              <a:rPr lang="en-US" b="1" dirty="0"/>
              <a:t>EACH</a:t>
            </a:r>
            <a:r>
              <a:rPr lang="en-US" dirty="0"/>
              <a:t> type of participant that you plan on recruiting (i.e., a friend vs. a member of the participant pool)</a:t>
            </a:r>
          </a:p>
        </p:txBody>
      </p:sp>
    </p:spTree>
    <p:extLst>
      <p:ext uri="{BB962C8B-B14F-4D97-AF65-F5344CB8AC3E}">
        <p14:creationId xmlns:p14="http://schemas.microsoft.com/office/powerpoint/2010/main" val="239174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0D8E68-3C34-4C0E-AD3E-80B283FF3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7188AEC5-C3B6-4F84-960F-0246A53F7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prstGeom prst="roundRect">
            <a:avLst>
              <a:gd name="adj" fmla="val 3513"/>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6F9AD7-C976-4445-984F-2E088B57F3EF}"/>
              </a:ext>
            </a:extLst>
          </p:cNvPr>
          <p:cNvPicPr>
            <a:picLocks noChangeAspect="1"/>
          </p:cNvPicPr>
          <p:nvPr/>
        </p:nvPicPr>
        <p:blipFill>
          <a:blip r:embed="rId2"/>
          <a:stretch>
            <a:fillRect/>
          </a:stretch>
        </p:blipFill>
        <p:spPr>
          <a:xfrm>
            <a:off x="967734" y="2110505"/>
            <a:ext cx="10256533" cy="1108815"/>
          </a:xfrm>
          <a:prstGeom prst="rect">
            <a:avLst/>
          </a:prstGeom>
        </p:spPr>
      </p:pic>
      <p:pic>
        <p:nvPicPr>
          <p:cNvPr id="5" name="Picture 4">
            <a:extLst>
              <a:ext uri="{FF2B5EF4-FFF2-40B4-BE49-F238E27FC236}">
                <a16:creationId xmlns:a16="http://schemas.microsoft.com/office/drawing/2014/main" id="{CA2D3743-B2CD-C547-90BA-BC0157A1F78D}"/>
              </a:ext>
            </a:extLst>
          </p:cNvPr>
          <p:cNvPicPr>
            <a:picLocks noChangeAspect="1"/>
          </p:cNvPicPr>
          <p:nvPr/>
        </p:nvPicPr>
        <p:blipFill>
          <a:blip r:embed="rId3"/>
          <a:stretch>
            <a:fillRect/>
          </a:stretch>
        </p:blipFill>
        <p:spPr>
          <a:xfrm>
            <a:off x="957072" y="3766620"/>
            <a:ext cx="10277856" cy="980874"/>
          </a:xfrm>
          <a:prstGeom prst="rect">
            <a:avLst/>
          </a:prstGeom>
        </p:spPr>
      </p:pic>
    </p:spTree>
    <p:extLst>
      <p:ext uri="{BB962C8B-B14F-4D97-AF65-F5344CB8AC3E}">
        <p14:creationId xmlns:p14="http://schemas.microsoft.com/office/powerpoint/2010/main" val="1246413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732012F0-A79F-4166-AAFD-796C07F49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86"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008477B-E830-6E43-8645-CE3440E45AA1}"/>
              </a:ext>
            </a:extLst>
          </p:cNvPr>
          <p:cNvPicPr>
            <a:picLocks noChangeAspect="1"/>
          </p:cNvPicPr>
          <p:nvPr/>
        </p:nvPicPr>
        <p:blipFill>
          <a:blip r:embed="rId2"/>
          <a:stretch>
            <a:fillRect/>
          </a:stretch>
        </p:blipFill>
        <p:spPr>
          <a:xfrm>
            <a:off x="1362923" y="321733"/>
            <a:ext cx="9466154" cy="5230049"/>
          </a:xfrm>
          <a:prstGeom prst="rect">
            <a:avLst/>
          </a:prstGeom>
        </p:spPr>
      </p:pic>
    </p:spTree>
    <p:extLst>
      <p:ext uri="{BB962C8B-B14F-4D97-AF65-F5344CB8AC3E}">
        <p14:creationId xmlns:p14="http://schemas.microsoft.com/office/powerpoint/2010/main" val="49315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F191C65-D266-2A43-B0DC-350C02E909BE}"/>
              </a:ext>
            </a:extLst>
          </p:cNvPr>
          <p:cNvPicPr>
            <a:picLocks noChangeAspect="1"/>
          </p:cNvPicPr>
          <p:nvPr/>
        </p:nvPicPr>
        <p:blipFill>
          <a:blip r:embed="rId2"/>
          <a:stretch>
            <a:fillRect/>
          </a:stretch>
        </p:blipFill>
        <p:spPr>
          <a:xfrm>
            <a:off x="881743" y="1336362"/>
            <a:ext cx="10428516" cy="3206767"/>
          </a:xfrm>
          <a:prstGeom prst="rect">
            <a:avLst/>
          </a:prstGeom>
        </p:spPr>
      </p:pic>
    </p:spTree>
    <p:extLst>
      <p:ext uri="{BB962C8B-B14F-4D97-AF65-F5344CB8AC3E}">
        <p14:creationId xmlns:p14="http://schemas.microsoft.com/office/powerpoint/2010/main" val="310309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0B88-6EDE-8F47-9627-A5F451EDC587}"/>
              </a:ext>
            </a:extLst>
          </p:cNvPr>
          <p:cNvSpPr>
            <a:spLocks noGrp="1"/>
          </p:cNvSpPr>
          <p:nvPr>
            <p:ph type="title"/>
          </p:nvPr>
        </p:nvSpPr>
        <p:spPr/>
        <p:txBody>
          <a:bodyPr/>
          <a:lstStyle/>
          <a:p>
            <a:r>
              <a:rPr lang="en-US"/>
              <a:t>Project Overview – Suggestions</a:t>
            </a:r>
            <a:endParaRPr lang="en-US" dirty="0"/>
          </a:p>
        </p:txBody>
      </p:sp>
      <p:sp>
        <p:nvSpPr>
          <p:cNvPr id="3" name="Content Placeholder 2">
            <a:extLst>
              <a:ext uri="{FF2B5EF4-FFF2-40B4-BE49-F238E27FC236}">
                <a16:creationId xmlns:a16="http://schemas.microsoft.com/office/drawing/2014/main" id="{502BCA3C-8176-5843-A75B-A266C0FF8525}"/>
              </a:ext>
            </a:extLst>
          </p:cNvPr>
          <p:cNvSpPr>
            <a:spLocks noGrp="1"/>
          </p:cNvSpPr>
          <p:nvPr>
            <p:ph idx="1"/>
          </p:nvPr>
        </p:nvSpPr>
        <p:spPr/>
        <p:txBody>
          <a:bodyPr/>
          <a:lstStyle/>
          <a:p>
            <a:r>
              <a:rPr lang="en-US" b="1" u="sng" dirty="0"/>
              <a:t>IMPORTANT:</a:t>
            </a:r>
            <a:r>
              <a:rPr lang="en-US" dirty="0"/>
              <a:t> The primary purpose of your research project is to train you as a researcher. This point </a:t>
            </a:r>
            <a:r>
              <a:rPr lang="en-US" u="sng" dirty="0"/>
              <a:t>must</a:t>
            </a:r>
            <a:r>
              <a:rPr lang="en-US" dirty="0"/>
              <a:t> be included and </a:t>
            </a:r>
            <a:r>
              <a:rPr lang="en-US" u="sng" dirty="0"/>
              <a:t>must</a:t>
            </a:r>
            <a:r>
              <a:rPr lang="en-US" dirty="0"/>
              <a:t> be treated as the primary objective.</a:t>
            </a:r>
          </a:p>
          <a:p>
            <a:r>
              <a:rPr lang="en-US" dirty="0"/>
              <a:t>You do not need to write pages upon pages of information about your project, but you should make sure that your descriptions are detailed enough so as to provide the reader with a strong sense of what your research will entail.</a:t>
            </a:r>
          </a:p>
          <a:p>
            <a:pPr lvl="1"/>
            <a:r>
              <a:rPr lang="en-US" dirty="0"/>
              <a:t>Use specific language where necessary but try to limit academic “jargon” where possible.</a:t>
            </a:r>
          </a:p>
          <a:p>
            <a:r>
              <a:rPr lang="en-US" dirty="0"/>
              <a:t>Make sure that all of your appendices are complete and submitted alongside the application. Ensure that recurring information is consistent across all documents. Be sure that it is clear which appendix you are referring to in your description.</a:t>
            </a:r>
          </a:p>
          <a:p>
            <a:r>
              <a:rPr lang="en-US" dirty="0"/>
              <a:t>Consider including the university letterhead on your documents to make it look more professional. Remember: you are representing the university.</a:t>
            </a:r>
          </a:p>
        </p:txBody>
      </p:sp>
    </p:spTree>
    <p:extLst>
      <p:ext uri="{BB962C8B-B14F-4D97-AF65-F5344CB8AC3E}">
        <p14:creationId xmlns:p14="http://schemas.microsoft.com/office/powerpoint/2010/main" val="311965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2636-02A5-4442-9AC4-98BE5A202B1B}"/>
              </a:ext>
            </a:extLst>
          </p:cNvPr>
          <p:cNvSpPr>
            <a:spLocks noGrp="1"/>
          </p:cNvSpPr>
          <p:nvPr>
            <p:ph type="title"/>
          </p:nvPr>
        </p:nvSpPr>
        <p:spPr/>
        <p:txBody>
          <a:bodyPr/>
          <a:lstStyle/>
          <a:p>
            <a:r>
              <a:rPr lang="en-US" dirty="0"/>
              <a:t>Example of a Description of Research Design and Methods</a:t>
            </a:r>
          </a:p>
        </p:txBody>
      </p:sp>
      <p:sp>
        <p:nvSpPr>
          <p:cNvPr id="3" name="Content Placeholder 2">
            <a:extLst>
              <a:ext uri="{FF2B5EF4-FFF2-40B4-BE49-F238E27FC236}">
                <a16:creationId xmlns:a16="http://schemas.microsoft.com/office/drawing/2014/main" id="{131FEEE3-DFD9-154E-A126-220D804462A9}"/>
              </a:ext>
            </a:extLst>
          </p:cNvPr>
          <p:cNvSpPr>
            <a:spLocks noGrp="1"/>
          </p:cNvSpPr>
          <p:nvPr>
            <p:ph idx="1"/>
          </p:nvPr>
        </p:nvSpPr>
        <p:spPr/>
        <p:txBody>
          <a:bodyPr>
            <a:normAutofit lnSpcReduction="10000"/>
          </a:bodyPr>
          <a:lstStyle/>
          <a:p>
            <a:r>
              <a:rPr lang="en-US" dirty="0"/>
              <a:t>This study makes use of a quantitative online survey. Participants will be recruited through the online forum, Reddit. After, first, obtaining explicit permission from the moderators of the relevant Reddit pages (see Appendix A for letters of initial contact), we will post an advertisement containing a link to the survey in the forum (see Appendix B) asking Redditors to participate. Upon clicking on the link, participants will be directed to a consent form which describes the purpose and details of the study (see Appendix C). Should participants elect to continue, they will be provided with one of two of vignettes  describing either a feminine (see Appendix D) or a masculine (see Appendix E) gay man. Following this, participants will be asked the fill out the Traditional Masculinity-Femininity (TMF) scale (</a:t>
            </a:r>
            <a:r>
              <a:rPr lang="en-US" dirty="0" err="1"/>
              <a:t>Kachel</a:t>
            </a:r>
            <a:r>
              <a:rPr lang="en-US" dirty="0"/>
              <a:t> et al., 2016) (see Appendix F). Having completed this survey, participants will be directed to a debriefing form which will describe in detail the purpose of this study (see Appendix G) (note: any deception or otherwise unclear information </a:t>
            </a:r>
            <a:r>
              <a:rPr lang="en-US" b="1" u="sng" dirty="0"/>
              <a:t>NEEDS</a:t>
            </a:r>
            <a:r>
              <a:rPr lang="en-US" dirty="0"/>
              <a:t> to be explained in detail here). Participants will then be thanked for their time.</a:t>
            </a:r>
          </a:p>
        </p:txBody>
      </p:sp>
    </p:spTree>
    <p:extLst>
      <p:ext uri="{BB962C8B-B14F-4D97-AF65-F5344CB8AC3E}">
        <p14:creationId xmlns:p14="http://schemas.microsoft.com/office/powerpoint/2010/main" val="144928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ata collection&#10;&#10;Description automatically generated">
            <a:extLst>
              <a:ext uri="{FF2B5EF4-FFF2-40B4-BE49-F238E27FC236}">
                <a16:creationId xmlns:a16="http://schemas.microsoft.com/office/drawing/2014/main" id="{74F23798-390A-DC42-A606-D29113B43BA7}"/>
              </a:ext>
            </a:extLst>
          </p:cNvPr>
          <p:cNvPicPr>
            <a:picLocks noChangeAspect="1"/>
          </p:cNvPicPr>
          <p:nvPr/>
        </p:nvPicPr>
        <p:blipFill>
          <a:blip r:embed="rId2"/>
          <a:stretch>
            <a:fillRect/>
          </a:stretch>
        </p:blipFill>
        <p:spPr>
          <a:xfrm>
            <a:off x="1542855" y="930190"/>
            <a:ext cx="9106290" cy="3098800"/>
          </a:xfrm>
          <a:prstGeom prst="rect">
            <a:avLst/>
          </a:prstGeom>
        </p:spPr>
      </p:pic>
      <p:pic>
        <p:nvPicPr>
          <p:cNvPr id="5" name="Picture 4" descr="A white rectangle with black text&#10;&#10;Description automatically generated">
            <a:extLst>
              <a:ext uri="{FF2B5EF4-FFF2-40B4-BE49-F238E27FC236}">
                <a16:creationId xmlns:a16="http://schemas.microsoft.com/office/drawing/2014/main" id="{D494E29C-0E31-9D46-B83E-B7FFA2F9D553}"/>
              </a:ext>
            </a:extLst>
          </p:cNvPr>
          <p:cNvPicPr>
            <a:picLocks noChangeAspect="1"/>
          </p:cNvPicPr>
          <p:nvPr/>
        </p:nvPicPr>
        <p:blipFill>
          <a:blip r:embed="rId3"/>
          <a:stretch>
            <a:fillRect/>
          </a:stretch>
        </p:blipFill>
        <p:spPr>
          <a:xfrm>
            <a:off x="970902" y="4233390"/>
            <a:ext cx="10250195" cy="1694420"/>
          </a:xfrm>
          <a:prstGeom prst="rect">
            <a:avLst/>
          </a:prstGeom>
        </p:spPr>
      </p:pic>
    </p:spTree>
    <p:extLst>
      <p:ext uri="{BB962C8B-B14F-4D97-AF65-F5344CB8AC3E}">
        <p14:creationId xmlns:p14="http://schemas.microsoft.com/office/powerpoint/2010/main" val="85014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6AC7-6147-114D-A9A8-B6AC3B4B46A4}"/>
              </a:ext>
            </a:extLst>
          </p:cNvPr>
          <p:cNvSpPr>
            <a:spLocks noGrp="1"/>
          </p:cNvSpPr>
          <p:nvPr>
            <p:ph type="title"/>
          </p:nvPr>
        </p:nvSpPr>
        <p:spPr/>
        <p:txBody>
          <a:bodyPr/>
          <a:lstStyle/>
          <a:p>
            <a:r>
              <a:rPr lang="en-US" dirty="0"/>
              <a:t>Duration and Location – Suggestions</a:t>
            </a:r>
          </a:p>
        </p:txBody>
      </p:sp>
      <p:sp>
        <p:nvSpPr>
          <p:cNvPr id="3" name="Content Placeholder 2">
            <a:extLst>
              <a:ext uri="{FF2B5EF4-FFF2-40B4-BE49-F238E27FC236}">
                <a16:creationId xmlns:a16="http://schemas.microsoft.com/office/drawing/2014/main" id="{08A07B60-1860-014A-BE4A-0E95E0BF8A78}"/>
              </a:ext>
            </a:extLst>
          </p:cNvPr>
          <p:cNvSpPr>
            <a:spLocks noGrp="1"/>
          </p:cNvSpPr>
          <p:nvPr>
            <p:ph idx="1"/>
          </p:nvPr>
        </p:nvSpPr>
        <p:spPr/>
        <p:txBody>
          <a:bodyPr/>
          <a:lstStyle/>
          <a:p>
            <a:r>
              <a:rPr lang="en-US" dirty="0"/>
              <a:t>What type of study are you conducting? How are you going to obtain your data?</a:t>
            </a:r>
          </a:p>
          <a:p>
            <a:pPr lvl="1"/>
            <a:r>
              <a:rPr lang="en-US" dirty="0"/>
              <a:t>Studies utilizing publicly available data may </a:t>
            </a:r>
            <a:r>
              <a:rPr lang="en-US" b="1" dirty="0"/>
              <a:t>NOT </a:t>
            </a:r>
            <a:r>
              <a:rPr lang="en-US" dirty="0"/>
              <a:t>require ethics approval</a:t>
            </a:r>
          </a:p>
          <a:p>
            <a:r>
              <a:rPr lang="en-US" dirty="0"/>
              <a:t>Where is the data actually going to be collected (e.g., at a skatepark; in a psychology lab on campus)?</a:t>
            </a:r>
          </a:p>
          <a:p>
            <a:r>
              <a:rPr lang="en-US" dirty="0"/>
              <a:t>How long will it take to run one participant through your study?</a:t>
            </a:r>
          </a:p>
          <a:p>
            <a:pPr lvl="1"/>
            <a:r>
              <a:rPr lang="en-US" dirty="0"/>
              <a:t>Try not to make your study take too long. Participant fatigue is a real thing. Also, the more data you collect, the more you are going to have to deal with later.</a:t>
            </a:r>
          </a:p>
          <a:p>
            <a:pPr lvl="1"/>
            <a:r>
              <a:rPr lang="en-US" dirty="0"/>
              <a:t>Side note: Try to avoid collecting data that you will not actually analyze</a:t>
            </a:r>
          </a:p>
        </p:txBody>
      </p:sp>
    </p:spTree>
    <p:extLst>
      <p:ext uri="{BB962C8B-B14F-4D97-AF65-F5344CB8AC3E}">
        <p14:creationId xmlns:p14="http://schemas.microsoft.com/office/powerpoint/2010/main" val="345727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 error&#10;&#10;Description automatically generated">
            <a:extLst>
              <a:ext uri="{FF2B5EF4-FFF2-40B4-BE49-F238E27FC236}">
                <a16:creationId xmlns:a16="http://schemas.microsoft.com/office/drawing/2014/main" id="{7DCC2AAE-443C-3E4C-96AB-C581E2B33BCC}"/>
              </a:ext>
            </a:extLst>
          </p:cNvPr>
          <p:cNvPicPr>
            <a:picLocks noChangeAspect="1"/>
          </p:cNvPicPr>
          <p:nvPr/>
        </p:nvPicPr>
        <p:blipFill>
          <a:blip r:embed="rId2"/>
          <a:stretch>
            <a:fillRect/>
          </a:stretch>
        </p:blipFill>
        <p:spPr>
          <a:xfrm>
            <a:off x="881743" y="1362434"/>
            <a:ext cx="10428516" cy="3154623"/>
          </a:xfrm>
          <a:prstGeom prst="rect">
            <a:avLst/>
          </a:prstGeom>
        </p:spPr>
      </p:pic>
    </p:spTree>
    <p:extLst>
      <p:ext uri="{BB962C8B-B14F-4D97-AF65-F5344CB8AC3E}">
        <p14:creationId xmlns:p14="http://schemas.microsoft.com/office/powerpoint/2010/main" val="99025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1C11A384-F48C-D95E-0FE9-C1EC2C5EF9A1}"/>
              </a:ext>
            </a:extLst>
          </p:cNvPr>
          <p:cNvPicPr>
            <a:picLocks noChangeAspect="1"/>
          </p:cNvPicPr>
          <p:nvPr/>
        </p:nvPicPr>
        <p:blipFill rotWithShape="1">
          <a:blip r:embed="rId2">
            <a:duotone>
              <a:schemeClr val="bg2">
                <a:shade val="45000"/>
                <a:satMod val="135000"/>
              </a:schemeClr>
              <a:prstClr val="white"/>
            </a:duotone>
            <a:alphaModFix amt="40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656DDFBF-D794-EC46-826B-DA6FE0F45DF2}"/>
              </a:ext>
            </a:extLst>
          </p:cNvPr>
          <p:cNvSpPr>
            <a:spLocks noGrp="1"/>
          </p:cNvSpPr>
          <p:nvPr>
            <p:ph type="title"/>
          </p:nvPr>
        </p:nvSpPr>
        <p:spPr>
          <a:xfrm>
            <a:off x="810000" y="447188"/>
            <a:ext cx="10571998" cy="970450"/>
          </a:xfrm>
        </p:spPr>
        <p:txBody>
          <a:bodyPr>
            <a:normAutofit/>
          </a:bodyPr>
          <a:lstStyle/>
          <a:p>
            <a:r>
              <a:rPr lang="en-US" dirty="0"/>
              <a:t>Internet-Based Interaction – Suggestions</a:t>
            </a:r>
          </a:p>
        </p:txBody>
      </p:sp>
      <p:sp>
        <p:nvSpPr>
          <p:cNvPr id="3" name="Content Placeholder 2">
            <a:extLst>
              <a:ext uri="{FF2B5EF4-FFF2-40B4-BE49-F238E27FC236}">
                <a16:creationId xmlns:a16="http://schemas.microsoft.com/office/drawing/2014/main" id="{9AA947CC-3DB1-5646-A8FE-FD16536C9898}"/>
              </a:ext>
            </a:extLst>
          </p:cNvPr>
          <p:cNvSpPr>
            <a:spLocks noGrp="1"/>
          </p:cNvSpPr>
          <p:nvPr>
            <p:ph idx="1"/>
          </p:nvPr>
        </p:nvSpPr>
        <p:spPr>
          <a:xfrm>
            <a:off x="818712" y="2222287"/>
            <a:ext cx="10554574" cy="3636511"/>
          </a:xfrm>
        </p:spPr>
        <p:txBody>
          <a:bodyPr>
            <a:normAutofit fontScale="92500" lnSpcReduction="10000"/>
          </a:bodyPr>
          <a:lstStyle/>
          <a:p>
            <a:r>
              <a:rPr lang="en-US" dirty="0"/>
              <a:t>Many of you may choose to utilize online surveys</a:t>
            </a:r>
          </a:p>
          <a:p>
            <a:pPr lvl="1"/>
            <a:r>
              <a:rPr lang="en-US" dirty="0"/>
              <a:t>However, internet-based interactions are not limited to online surveys (e.g., email interviews)</a:t>
            </a:r>
          </a:p>
          <a:p>
            <a:r>
              <a:rPr lang="en-US" dirty="0"/>
              <a:t>You will likely make use of a third-party platform to collect data (e.g., SurveyMonkey)</a:t>
            </a:r>
          </a:p>
          <a:p>
            <a:pPr lvl="1"/>
            <a:r>
              <a:rPr lang="en-US" dirty="0"/>
              <a:t>You will need to state explicitly how the relevant platform handles their data; bear in mind that data collected via certain third-party sites may or may not be stored elsewhere</a:t>
            </a:r>
          </a:p>
          <a:p>
            <a:pPr lvl="2"/>
            <a:r>
              <a:rPr lang="en-US" dirty="0"/>
              <a:t>For example, data collected using </a:t>
            </a:r>
            <a:r>
              <a:rPr lang="en-US" dirty="0" err="1"/>
              <a:t>Surveymonkey</a:t>
            </a:r>
            <a:r>
              <a:rPr lang="en-US" dirty="0"/>
              <a:t> is stored in data centers located in the USA, Ireland, and Canada</a:t>
            </a:r>
          </a:p>
          <a:p>
            <a:pPr lvl="2"/>
            <a:r>
              <a:rPr lang="en-US" dirty="0"/>
              <a:t>If using </a:t>
            </a:r>
            <a:r>
              <a:rPr lang="en-US" dirty="0" err="1"/>
              <a:t>Suveymonkey</a:t>
            </a:r>
            <a:r>
              <a:rPr lang="en-US" dirty="0"/>
              <a:t>, it may be helpful to reference the following links:</a:t>
            </a:r>
          </a:p>
          <a:p>
            <a:pPr lvl="3"/>
            <a:r>
              <a:rPr lang="en-US" dirty="0"/>
              <a:t>https://</a:t>
            </a:r>
            <a:r>
              <a:rPr lang="en-US" dirty="0" err="1"/>
              <a:t>help.surveymonkey.com</a:t>
            </a:r>
            <a:r>
              <a:rPr lang="en-US" dirty="0"/>
              <a:t>/</a:t>
            </a:r>
            <a:r>
              <a:rPr lang="en-US" dirty="0" err="1"/>
              <a:t>en</a:t>
            </a:r>
            <a:r>
              <a:rPr lang="en-US" dirty="0"/>
              <a:t>/</a:t>
            </a:r>
            <a:r>
              <a:rPr lang="en-US" dirty="0" err="1"/>
              <a:t>surveymonkey</a:t>
            </a:r>
            <a:r>
              <a:rPr lang="en-US" dirty="0"/>
              <a:t>/policy/data-processing-agreements-</a:t>
            </a:r>
            <a:r>
              <a:rPr lang="en-US" dirty="0" err="1"/>
              <a:t>eu</a:t>
            </a:r>
            <a:r>
              <a:rPr lang="en-US" dirty="0"/>
              <a:t>/#:~:text=As%20a%20global%20company%2C%20SurveyMonkey,Privacy%20Notice%20and%20white%20paper.</a:t>
            </a:r>
          </a:p>
          <a:p>
            <a:pPr lvl="3"/>
            <a:r>
              <a:rPr lang="en-US" dirty="0"/>
              <a:t>https://</a:t>
            </a:r>
            <a:r>
              <a:rPr lang="en-US" dirty="0" err="1"/>
              <a:t>www.surveymonkey.com</a:t>
            </a:r>
            <a:r>
              <a:rPr lang="en-US" dirty="0"/>
              <a:t>/</a:t>
            </a:r>
            <a:r>
              <a:rPr lang="en-US" dirty="0" err="1"/>
              <a:t>mp</a:t>
            </a:r>
            <a:r>
              <a:rPr lang="en-US" dirty="0"/>
              <a:t>/legal/security/</a:t>
            </a:r>
          </a:p>
          <a:p>
            <a:r>
              <a:rPr lang="en-US" b="1" dirty="0"/>
              <a:t>IMPORTANT:</a:t>
            </a:r>
            <a:r>
              <a:rPr lang="en-US" dirty="0"/>
              <a:t> The SONA System will rarely, if ever, be the platform through which you actually obtain consent/collect data</a:t>
            </a:r>
            <a:endParaRPr lang="en-US" b="1" dirty="0"/>
          </a:p>
        </p:txBody>
      </p:sp>
    </p:spTree>
    <p:extLst>
      <p:ext uri="{BB962C8B-B14F-4D97-AF65-F5344CB8AC3E}">
        <p14:creationId xmlns:p14="http://schemas.microsoft.com/office/powerpoint/2010/main" val="80937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1B07B1EE-7F3E-DAB9-7547-F46EDE4EBC6E}"/>
              </a:ext>
            </a:extLst>
          </p:cNvPr>
          <p:cNvPicPr>
            <a:picLocks noChangeAspect="1"/>
          </p:cNvPicPr>
          <p:nvPr/>
        </p:nvPicPr>
        <p:blipFill rotWithShape="1">
          <a:blip r:embed="rId2">
            <a:duotone>
              <a:schemeClr val="accent1">
                <a:shade val="45000"/>
                <a:satMod val="135000"/>
              </a:schemeClr>
              <a:prstClr val="white"/>
            </a:duotone>
          </a:blip>
          <a:srcRect l="40682" r="-2" b="-2"/>
          <a:stretch/>
        </p:blipFill>
        <p:spPr>
          <a:xfrm>
            <a:off x="6108700" y="-1"/>
            <a:ext cx="6094450"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48CBE-E87D-054E-92F9-D7F105CDFDB7}"/>
              </a:ext>
            </a:extLst>
          </p:cNvPr>
          <p:cNvSpPr>
            <a:spLocks noGrp="1"/>
          </p:cNvSpPr>
          <p:nvPr>
            <p:ph type="title"/>
          </p:nvPr>
        </p:nvSpPr>
        <p:spPr>
          <a:xfrm>
            <a:off x="810000" y="447188"/>
            <a:ext cx="5070100" cy="1559412"/>
          </a:xfrm>
        </p:spPr>
        <p:txBody>
          <a:bodyPr>
            <a:normAutofit/>
          </a:bodyPr>
          <a:lstStyle/>
          <a:p>
            <a:r>
              <a:rPr lang="en-US" dirty="0"/>
              <a:t>What is the purpose of this PowerPoint?</a:t>
            </a:r>
          </a:p>
        </p:txBody>
      </p:sp>
      <p:sp>
        <p:nvSpPr>
          <p:cNvPr id="3" name="Content Placeholder 2">
            <a:extLst>
              <a:ext uri="{FF2B5EF4-FFF2-40B4-BE49-F238E27FC236}">
                <a16:creationId xmlns:a16="http://schemas.microsoft.com/office/drawing/2014/main" id="{F4A08A3B-4769-3B47-911D-5C979BABA06E}"/>
              </a:ext>
            </a:extLst>
          </p:cNvPr>
          <p:cNvSpPr>
            <a:spLocks noGrp="1"/>
          </p:cNvSpPr>
          <p:nvPr>
            <p:ph idx="1"/>
          </p:nvPr>
        </p:nvSpPr>
        <p:spPr>
          <a:xfrm>
            <a:off x="818712" y="2413000"/>
            <a:ext cx="5055923" cy="3632200"/>
          </a:xfrm>
        </p:spPr>
        <p:txBody>
          <a:bodyPr>
            <a:normAutofit/>
          </a:bodyPr>
          <a:lstStyle/>
          <a:p>
            <a:r>
              <a:rPr lang="en-US" dirty="0"/>
              <a:t>To show you what the behavioural ethics form looks like</a:t>
            </a:r>
          </a:p>
          <a:p>
            <a:r>
              <a:rPr lang="en-US" dirty="0"/>
              <a:t>To provide you with some standard statements that may be useful</a:t>
            </a:r>
          </a:p>
          <a:p>
            <a:r>
              <a:rPr lang="en-US" dirty="0"/>
              <a:t>To give you tips and tricks for how to complete a strong ethics application</a:t>
            </a:r>
          </a:p>
          <a:p>
            <a:r>
              <a:rPr lang="en-US" dirty="0"/>
              <a:t>To inform you of some of the common mistakes that are made while filling out ethics applications, and how they can be avoided</a:t>
            </a:r>
          </a:p>
        </p:txBody>
      </p:sp>
    </p:spTree>
    <p:extLst>
      <p:ext uri="{BB962C8B-B14F-4D97-AF65-F5344CB8AC3E}">
        <p14:creationId xmlns:p14="http://schemas.microsoft.com/office/powerpoint/2010/main" val="1909999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8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questionnaire&#10;&#10;Description automatically generated">
            <a:extLst>
              <a:ext uri="{FF2B5EF4-FFF2-40B4-BE49-F238E27FC236}">
                <a16:creationId xmlns:a16="http://schemas.microsoft.com/office/drawing/2014/main" id="{F50CE111-DD9C-0A4E-9E81-6642CD20069A}"/>
              </a:ext>
            </a:extLst>
          </p:cNvPr>
          <p:cNvPicPr>
            <a:picLocks noChangeAspect="1"/>
          </p:cNvPicPr>
          <p:nvPr/>
        </p:nvPicPr>
        <p:blipFill>
          <a:blip r:embed="rId2"/>
          <a:stretch>
            <a:fillRect/>
          </a:stretch>
        </p:blipFill>
        <p:spPr>
          <a:xfrm>
            <a:off x="2361581" y="786900"/>
            <a:ext cx="7468838" cy="5284201"/>
          </a:xfrm>
          <a:prstGeom prst="rect">
            <a:avLst/>
          </a:prstGeom>
        </p:spPr>
      </p:pic>
    </p:spTree>
    <p:extLst>
      <p:ext uri="{BB962C8B-B14F-4D97-AF65-F5344CB8AC3E}">
        <p14:creationId xmlns:p14="http://schemas.microsoft.com/office/powerpoint/2010/main" val="58707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7B40F0-96A5-FF42-81A0-CBED5EACB44B}"/>
              </a:ext>
            </a:extLst>
          </p:cNvPr>
          <p:cNvPicPr>
            <a:picLocks noChangeAspect="1"/>
          </p:cNvPicPr>
          <p:nvPr/>
        </p:nvPicPr>
        <p:blipFill>
          <a:blip r:embed="rId2"/>
          <a:stretch>
            <a:fillRect/>
          </a:stretch>
        </p:blipFill>
        <p:spPr>
          <a:xfrm>
            <a:off x="845951" y="1830324"/>
            <a:ext cx="10500097" cy="1150112"/>
          </a:xfrm>
          <a:prstGeom prst="rect">
            <a:avLst/>
          </a:prstGeom>
        </p:spPr>
      </p:pic>
      <p:pic>
        <p:nvPicPr>
          <p:cNvPr id="5" name="Picture 4" descr="A white rectangular sign with black text&#10;&#10;Description automatically generated">
            <a:extLst>
              <a:ext uri="{FF2B5EF4-FFF2-40B4-BE49-F238E27FC236}">
                <a16:creationId xmlns:a16="http://schemas.microsoft.com/office/drawing/2014/main" id="{E4017988-EAF6-C24F-8235-E9BDA2AE1B70}"/>
              </a:ext>
            </a:extLst>
          </p:cNvPr>
          <p:cNvPicPr>
            <a:picLocks noChangeAspect="1"/>
          </p:cNvPicPr>
          <p:nvPr/>
        </p:nvPicPr>
        <p:blipFill>
          <a:blip r:embed="rId3"/>
          <a:stretch>
            <a:fillRect/>
          </a:stretch>
        </p:blipFill>
        <p:spPr>
          <a:xfrm>
            <a:off x="930625" y="3904742"/>
            <a:ext cx="10415423" cy="1563370"/>
          </a:xfrm>
          <a:prstGeom prst="rect">
            <a:avLst/>
          </a:prstGeom>
        </p:spPr>
      </p:pic>
    </p:spTree>
    <p:extLst>
      <p:ext uri="{BB962C8B-B14F-4D97-AF65-F5344CB8AC3E}">
        <p14:creationId xmlns:p14="http://schemas.microsoft.com/office/powerpoint/2010/main" val="2349707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7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document with black text&#10;&#10;Description automatically generated">
            <a:extLst>
              <a:ext uri="{FF2B5EF4-FFF2-40B4-BE49-F238E27FC236}">
                <a16:creationId xmlns:a16="http://schemas.microsoft.com/office/drawing/2014/main" id="{5B58D8D3-81CD-E449-B899-8949E2109653}"/>
              </a:ext>
            </a:extLst>
          </p:cNvPr>
          <p:cNvPicPr>
            <a:picLocks noChangeAspect="1"/>
          </p:cNvPicPr>
          <p:nvPr/>
        </p:nvPicPr>
        <p:blipFill>
          <a:blip r:embed="rId2"/>
          <a:stretch>
            <a:fillRect/>
          </a:stretch>
        </p:blipFill>
        <p:spPr>
          <a:xfrm>
            <a:off x="776041" y="1128120"/>
            <a:ext cx="10639918" cy="4601761"/>
          </a:xfrm>
          <a:prstGeom prst="rect">
            <a:avLst/>
          </a:prstGeom>
        </p:spPr>
      </p:pic>
    </p:spTree>
    <p:extLst>
      <p:ext uri="{BB962C8B-B14F-4D97-AF65-F5344CB8AC3E}">
        <p14:creationId xmlns:p14="http://schemas.microsoft.com/office/powerpoint/2010/main" val="75413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descr="A close-up of a document&#10;&#10;Description automatically generated">
            <a:extLst>
              <a:ext uri="{FF2B5EF4-FFF2-40B4-BE49-F238E27FC236}">
                <a16:creationId xmlns:a16="http://schemas.microsoft.com/office/drawing/2014/main" id="{99A72941-798B-724A-BA02-258DC71FEC72}"/>
              </a:ext>
            </a:extLst>
          </p:cNvPr>
          <p:cNvPicPr>
            <a:picLocks noChangeAspect="1"/>
          </p:cNvPicPr>
          <p:nvPr/>
        </p:nvPicPr>
        <p:blipFill>
          <a:blip r:embed="rId2"/>
          <a:stretch>
            <a:fillRect/>
          </a:stretch>
        </p:blipFill>
        <p:spPr>
          <a:xfrm>
            <a:off x="643467" y="811784"/>
            <a:ext cx="10905066" cy="5234432"/>
          </a:xfrm>
          <a:prstGeom prst="rect">
            <a:avLst/>
          </a:prstGeom>
        </p:spPr>
      </p:pic>
    </p:spTree>
    <p:extLst>
      <p:ext uri="{BB962C8B-B14F-4D97-AF65-F5344CB8AC3E}">
        <p14:creationId xmlns:p14="http://schemas.microsoft.com/office/powerpoint/2010/main" val="66845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questionnaire&#10;&#10;Description automatically generated">
            <a:extLst>
              <a:ext uri="{FF2B5EF4-FFF2-40B4-BE49-F238E27FC236}">
                <a16:creationId xmlns:a16="http://schemas.microsoft.com/office/drawing/2014/main" id="{D2E7C9C4-AC10-5243-A5D4-F55300C3E416}"/>
              </a:ext>
            </a:extLst>
          </p:cNvPr>
          <p:cNvPicPr>
            <a:picLocks noChangeAspect="1"/>
          </p:cNvPicPr>
          <p:nvPr/>
        </p:nvPicPr>
        <p:blipFill>
          <a:blip r:embed="rId2"/>
          <a:stretch>
            <a:fillRect/>
          </a:stretch>
        </p:blipFill>
        <p:spPr>
          <a:xfrm>
            <a:off x="881743" y="1766539"/>
            <a:ext cx="10428516" cy="2346414"/>
          </a:xfrm>
          <a:prstGeom prst="rect">
            <a:avLst/>
          </a:prstGeom>
        </p:spPr>
      </p:pic>
    </p:spTree>
    <p:extLst>
      <p:ext uri="{BB962C8B-B14F-4D97-AF65-F5344CB8AC3E}">
        <p14:creationId xmlns:p14="http://schemas.microsoft.com/office/powerpoint/2010/main" val="7524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32012F0-A79F-4166-AAFD-796C07F49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86"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close-up of a paper&#10;&#10;Description automatically generated">
            <a:extLst>
              <a:ext uri="{FF2B5EF4-FFF2-40B4-BE49-F238E27FC236}">
                <a16:creationId xmlns:a16="http://schemas.microsoft.com/office/drawing/2014/main" id="{FAA43B2C-8D2D-DE49-BD56-56D98624ACC1}"/>
              </a:ext>
            </a:extLst>
          </p:cNvPr>
          <p:cNvPicPr>
            <a:picLocks noChangeAspect="1"/>
          </p:cNvPicPr>
          <p:nvPr/>
        </p:nvPicPr>
        <p:blipFill>
          <a:blip r:embed="rId2"/>
          <a:stretch>
            <a:fillRect/>
          </a:stretch>
        </p:blipFill>
        <p:spPr>
          <a:xfrm>
            <a:off x="318709" y="611397"/>
            <a:ext cx="11554582" cy="4650720"/>
          </a:xfrm>
          <a:prstGeom prst="rect">
            <a:avLst/>
          </a:prstGeom>
        </p:spPr>
      </p:pic>
    </p:spTree>
    <p:extLst>
      <p:ext uri="{BB962C8B-B14F-4D97-AF65-F5344CB8AC3E}">
        <p14:creationId xmlns:p14="http://schemas.microsoft.com/office/powerpoint/2010/main" val="1094628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C60D8E68-3C34-4C0E-AD3E-80B283FF3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ocument&#10;&#10;Description automatically generated">
            <a:extLst>
              <a:ext uri="{FF2B5EF4-FFF2-40B4-BE49-F238E27FC236}">
                <a16:creationId xmlns:a16="http://schemas.microsoft.com/office/drawing/2014/main" id="{766DF60F-F993-7248-A9AF-516E75FD2BF7}"/>
              </a:ext>
            </a:extLst>
          </p:cNvPr>
          <p:cNvPicPr>
            <a:picLocks noChangeAspect="1"/>
          </p:cNvPicPr>
          <p:nvPr/>
        </p:nvPicPr>
        <p:blipFill>
          <a:blip r:embed="rId2"/>
          <a:stretch>
            <a:fillRect/>
          </a:stretch>
        </p:blipFill>
        <p:spPr>
          <a:xfrm>
            <a:off x="957072" y="1476207"/>
            <a:ext cx="10277856" cy="3905586"/>
          </a:xfrm>
          <a:prstGeom prst="rect">
            <a:avLst/>
          </a:prstGeom>
        </p:spPr>
      </p:pic>
      <p:sp>
        <p:nvSpPr>
          <p:cNvPr id="10" name="Rounded Rectangle 14">
            <a:extLst>
              <a:ext uri="{FF2B5EF4-FFF2-40B4-BE49-F238E27FC236}">
                <a16:creationId xmlns:a16="http://schemas.microsoft.com/office/drawing/2014/main" id="{7188AEC5-C3B6-4F84-960F-0246A53F7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prstGeom prst="roundRect">
            <a:avLst>
              <a:gd name="adj" fmla="val 3513"/>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827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7DF0-BA45-F148-97ED-B82302FE255B}"/>
              </a:ext>
            </a:extLst>
          </p:cNvPr>
          <p:cNvSpPr>
            <a:spLocks noGrp="1"/>
          </p:cNvSpPr>
          <p:nvPr>
            <p:ph type="title"/>
          </p:nvPr>
        </p:nvSpPr>
        <p:spPr/>
        <p:txBody>
          <a:bodyPr/>
          <a:lstStyle/>
          <a:p>
            <a:r>
              <a:rPr lang="en-US" dirty="0"/>
              <a:t>Recruitment – Suggestions</a:t>
            </a:r>
          </a:p>
        </p:txBody>
      </p:sp>
      <p:sp>
        <p:nvSpPr>
          <p:cNvPr id="3" name="Content Placeholder 2">
            <a:extLst>
              <a:ext uri="{FF2B5EF4-FFF2-40B4-BE49-F238E27FC236}">
                <a16:creationId xmlns:a16="http://schemas.microsoft.com/office/drawing/2014/main" id="{9A844424-B850-3440-BF76-3A00B2415FC1}"/>
              </a:ext>
            </a:extLst>
          </p:cNvPr>
          <p:cNvSpPr>
            <a:spLocks noGrp="1"/>
          </p:cNvSpPr>
          <p:nvPr>
            <p:ph idx="1"/>
          </p:nvPr>
        </p:nvSpPr>
        <p:spPr/>
        <p:txBody>
          <a:bodyPr/>
          <a:lstStyle/>
          <a:p>
            <a:r>
              <a:rPr lang="en-US" dirty="0"/>
              <a:t>You are not limited to the recruitment strategies listed on the application form/in this PowerPoint</a:t>
            </a:r>
          </a:p>
          <a:p>
            <a:r>
              <a:rPr lang="en-US" dirty="0"/>
              <a:t>If you are having trouble determining how many people you will need to recruit for your study, consider the following:</a:t>
            </a:r>
          </a:p>
          <a:p>
            <a:pPr lvl="1"/>
            <a:r>
              <a:rPr lang="en-US" dirty="0"/>
              <a:t>Is my study quantitative or qualitative? Recall that qualitative studies tend to require fewer participants.</a:t>
            </a:r>
          </a:p>
          <a:p>
            <a:pPr lvl="1"/>
            <a:r>
              <a:rPr lang="en-US" dirty="0"/>
              <a:t>Do I have enough information to conduct a power analysis?</a:t>
            </a:r>
          </a:p>
          <a:p>
            <a:pPr lvl="1"/>
            <a:r>
              <a:rPr lang="en-US" dirty="0"/>
              <a:t>How many participants have other similar studies recruited? What was their justification?</a:t>
            </a:r>
          </a:p>
          <a:p>
            <a:pPr lvl="1"/>
            <a:r>
              <a:rPr lang="en-US" dirty="0"/>
              <a:t>What is actually feasible as part of an honours project? Your supervisor should be able to help you with this.</a:t>
            </a:r>
          </a:p>
        </p:txBody>
      </p:sp>
    </p:spTree>
    <p:extLst>
      <p:ext uri="{BB962C8B-B14F-4D97-AF65-F5344CB8AC3E}">
        <p14:creationId xmlns:p14="http://schemas.microsoft.com/office/powerpoint/2010/main" val="2668509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paper&#10;&#10;Description automatically generated">
            <a:extLst>
              <a:ext uri="{FF2B5EF4-FFF2-40B4-BE49-F238E27FC236}">
                <a16:creationId xmlns:a16="http://schemas.microsoft.com/office/drawing/2014/main" id="{7AB245A4-59EE-FD49-9024-3C25F46752A4}"/>
              </a:ext>
            </a:extLst>
          </p:cNvPr>
          <p:cNvPicPr>
            <a:picLocks noChangeAspect="1"/>
          </p:cNvPicPr>
          <p:nvPr/>
        </p:nvPicPr>
        <p:blipFill>
          <a:blip r:embed="rId2"/>
          <a:stretch>
            <a:fillRect/>
          </a:stretch>
        </p:blipFill>
        <p:spPr>
          <a:xfrm>
            <a:off x="1063428" y="786900"/>
            <a:ext cx="10065143" cy="5284201"/>
          </a:xfrm>
          <a:prstGeom prst="rect">
            <a:avLst/>
          </a:prstGeom>
        </p:spPr>
      </p:pic>
    </p:spTree>
    <p:extLst>
      <p:ext uri="{BB962C8B-B14F-4D97-AF65-F5344CB8AC3E}">
        <p14:creationId xmlns:p14="http://schemas.microsoft.com/office/powerpoint/2010/main" val="3463821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8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ocument&#10;&#10;Description automatically generated">
            <a:extLst>
              <a:ext uri="{FF2B5EF4-FFF2-40B4-BE49-F238E27FC236}">
                <a16:creationId xmlns:a16="http://schemas.microsoft.com/office/drawing/2014/main" id="{CEC9D9A2-CFD9-CF44-AB4A-0F797D8CCE58}"/>
              </a:ext>
            </a:extLst>
          </p:cNvPr>
          <p:cNvPicPr>
            <a:picLocks noChangeAspect="1"/>
          </p:cNvPicPr>
          <p:nvPr/>
        </p:nvPicPr>
        <p:blipFill>
          <a:blip r:embed="rId2"/>
          <a:stretch>
            <a:fillRect/>
          </a:stretch>
        </p:blipFill>
        <p:spPr>
          <a:xfrm>
            <a:off x="2031230" y="786900"/>
            <a:ext cx="8129540" cy="5284201"/>
          </a:xfrm>
          <a:prstGeom prst="rect">
            <a:avLst/>
          </a:prstGeom>
        </p:spPr>
      </p:pic>
    </p:spTree>
    <p:extLst>
      <p:ext uri="{BB962C8B-B14F-4D97-AF65-F5344CB8AC3E}">
        <p14:creationId xmlns:p14="http://schemas.microsoft.com/office/powerpoint/2010/main" val="310155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A814F8E-8E71-4DD8-9E90-A2886B0BE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D6F07063-98C1-4852-B9CD-9CB5B58C9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948368"/>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FA601E0-06A1-0642-879F-77137975D0F5}"/>
              </a:ext>
            </a:extLst>
          </p:cNvPr>
          <p:cNvSpPr>
            <a:spLocks noGrp="1"/>
          </p:cNvSpPr>
          <p:nvPr>
            <p:ph type="title"/>
          </p:nvPr>
        </p:nvSpPr>
        <p:spPr>
          <a:xfrm>
            <a:off x="810000" y="5430663"/>
            <a:ext cx="10571998" cy="970450"/>
          </a:xfrm>
        </p:spPr>
        <p:txBody>
          <a:bodyPr>
            <a:normAutofit/>
          </a:bodyPr>
          <a:lstStyle/>
          <a:p>
            <a:r>
              <a:rPr lang="en-US"/>
              <a:t>General Tips</a:t>
            </a:r>
            <a:endParaRPr lang="en-US" dirty="0"/>
          </a:p>
        </p:txBody>
      </p:sp>
      <p:graphicFrame>
        <p:nvGraphicFramePr>
          <p:cNvPr id="5" name="Content Placeholder 2">
            <a:extLst>
              <a:ext uri="{FF2B5EF4-FFF2-40B4-BE49-F238E27FC236}">
                <a16:creationId xmlns:a16="http://schemas.microsoft.com/office/drawing/2014/main" id="{533220BF-27FE-2651-9DC0-07DC4B85652C}"/>
              </a:ext>
            </a:extLst>
          </p:cNvPr>
          <p:cNvGraphicFramePr>
            <a:graphicFrameLocks noGrp="1"/>
          </p:cNvGraphicFramePr>
          <p:nvPr>
            <p:ph idx="1"/>
            <p:extLst>
              <p:ext uri="{D42A27DB-BD31-4B8C-83A1-F6EECF244321}">
                <p14:modId xmlns:p14="http://schemas.microsoft.com/office/powerpoint/2010/main" val="1112866760"/>
              </p:ext>
            </p:extLst>
          </p:nvPr>
        </p:nvGraphicFramePr>
        <p:xfrm>
          <a:off x="643467" y="643468"/>
          <a:ext cx="10905066" cy="3966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08120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8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text&#10;&#10;Description automatically generated">
            <a:extLst>
              <a:ext uri="{FF2B5EF4-FFF2-40B4-BE49-F238E27FC236}">
                <a16:creationId xmlns:a16="http://schemas.microsoft.com/office/drawing/2014/main" id="{7677628E-2D60-6D43-89A0-7809ACF2FDAE}"/>
              </a:ext>
            </a:extLst>
          </p:cNvPr>
          <p:cNvPicPr>
            <a:picLocks noChangeAspect="1"/>
          </p:cNvPicPr>
          <p:nvPr/>
        </p:nvPicPr>
        <p:blipFill>
          <a:blip r:embed="rId2"/>
          <a:stretch>
            <a:fillRect/>
          </a:stretch>
        </p:blipFill>
        <p:spPr>
          <a:xfrm>
            <a:off x="2015536" y="786900"/>
            <a:ext cx="8160927" cy="5284201"/>
          </a:xfrm>
          <a:prstGeom prst="rect">
            <a:avLst/>
          </a:prstGeom>
        </p:spPr>
      </p:pic>
    </p:spTree>
    <p:extLst>
      <p:ext uri="{BB962C8B-B14F-4D97-AF65-F5344CB8AC3E}">
        <p14:creationId xmlns:p14="http://schemas.microsoft.com/office/powerpoint/2010/main" val="1711390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newspaper&#10;&#10;Description automatically generated">
            <a:extLst>
              <a:ext uri="{FF2B5EF4-FFF2-40B4-BE49-F238E27FC236}">
                <a16:creationId xmlns:a16="http://schemas.microsoft.com/office/drawing/2014/main" id="{C27CBE6D-1951-414E-ABBE-00DFBD8AAB1C}"/>
              </a:ext>
            </a:extLst>
          </p:cNvPr>
          <p:cNvPicPr>
            <a:picLocks noChangeAspect="1"/>
          </p:cNvPicPr>
          <p:nvPr/>
        </p:nvPicPr>
        <p:blipFill>
          <a:blip r:embed="rId2"/>
          <a:stretch>
            <a:fillRect/>
          </a:stretch>
        </p:blipFill>
        <p:spPr>
          <a:xfrm>
            <a:off x="776041" y="1979311"/>
            <a:ext cx="10639918" cy="2899378"/>
          </a:xfrm>
          <a:prstGeom prst="rect">
            <a:avLst/>
          </a:prstGeom>
        </p:spPr>
      </p:pic>
    </p:spTree>
    <p:extLst>
      <p:ext uri="{BB962C8B-B14F-4D97-AF65-F5344CB8AC3E}">
        <p14:creationId xmlns:p14="http://schemas.microsoft.com/office/powerpoint/2010/main" val="2680529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38AC06-462E-4915-8AF6-1F8C86C43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F6D8385-73F4-46D6-B09F-826FB492A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FF8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document&#10;&#10;Description automatically generated">
            <a:extLst>
              <a:ext uri="{FF2B5EF4-FFF2-40B4-BE49-F238E27FC236}">
                <a16:creationId xmlns:a16="http://schemas.microsoft.com/office/drawing/2014/main" id="{B9E283DB-078E-8544-8F60-B035B35ACFE3}"/>
              </a:ext>
            </a:extLst>
          </p:cNvPr>
          <p:cNvPicPr>
            <a:picLocks noChangeAspect="1"/>
          </p:cNvPicPr>
          <p:nvPr/>
        </p:nvPicPr>
        <p:blipFill rotWithShape="1">
          <a:blip r:embed="rId2"/>
          <a:srcRect t="6084" r="1" b="11849"/>
          <a:stretch/>
        </p:blipFill>
        <p:spPr>
          <a:xfrm>
            <a:off x="643467" y="643467"/>
            <a:ext cx="10905066" cy="5571066"/>
          </a:xfrm>
          <a:prstGeom prst="rect">
            <a:avLst/>
          </a:prstGeom>
        </p:spPr>
      </p:pic>
    </p:spTree>
    <p:extLst>
      <p:ext uri="{BB962C8B-B14F-4D97-AF65-F5344CB8AC3E}">
        <p14:creationId xmlns:p14="http://schemas.microsoft.com/office/powerpoint/2010/main" val="92480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aper&#10;&#10;Description automatically generated">
            <a:extLst>
              <a:ext uri="{FF2B5EF4-FFF2-40B4-BE49-F238E27FC236}">
                <a16:creationId xmlns:a16="http://schemas.microsoft.com/office/drawing/2014/main" id="{9A79843D-9FE7-2B4F-83E6-904D08F12379}"/>
              </a:ext>
            </a:extLst>
          </p:cNvPr>
          <p:cNvPicPr>
            <a:picLocks noChangeAspect="1"/>
          </p:cNvPicPr>
          <p:nvPr/>
        </p:nvPicPr>
        <p:blipFill>
          <a:blip r:embed="rId2"/>
          <a:stretch>
            <a:fillRect/>
          </a:stretch>
        </p:blipFill>
        <p:spPr>
          <a:xfrm>
            <a:off x="897148" y="873202"/>
            <a:ext cx="10397706" cy="4133088"/>
          </a:xfrm>
          <a:prstGeom prst="rect">
            <a:avLst/>
          </a:prstGeom>
        </p:spPr>
      </p:pic>
    </p:spTree>
    <p:extLst>
      <p:ext uri="{BB962C8B-B14F-4D97-AF65-F5344CB8AC3E}">
        <p14:creationId xmlns:p14="http://schemas.microsoft.com/office/powerpoint/2010/main" val="2543903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rectangular sign with black text&#10;&#10;Description automatically generated">
            <a:extLst>
              <a:ext uri="{FF2B5EF4-FFF2-40B4-BE49-F238E27FC236}">
                <a16:creationId xmlns:a16="http://schemas.microsoft.com/office/drawing/2014/main" id="{E94F0F28-4B05-1E4C-8E45-0B2CCEF1B5E2}"/>
              </a:ext>
            </a:extLst>
          </p:cNvPr>
          <p:cNvPicPr>
            <a:picLocks noChangeAspect="1"/>
          </p:cNvPicPr>
          <p:nvPr/>
        </p:nvPicPr>
        <p:blipFill>
          <a:blip r:embed="rId2"/>
          <a:stretch>
            <a:fillRect/>
          </a:stretch>
        </p:blipFill>
        <p:spPr>
          <a:xfrm>
            <a:off x="792699" y="2605506"/>
            <a:ext cx="10606601" cy="1646988"/>
          </a:xfrm>
          <a:prstGeom prst="rect">
            <a:avLst/>
          </a:prstGeom>
        </p:spPr>
      </p:pic>
    </p:spTree>
    <p:extLst>
      <p:ext uri="{BB962C8B-B14F-4D97-AF65-F5344CB8AC3E}">
        <p14:creationId xmlns:p14="http://schemas.microsoft.com/office/powerpoint/2010/main" val="2139686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3AAF-A3F8-5E4D-8EB3-0698839D0266}"/>
              </a:ext>
            </a:extLst>
          </p:cNvPr>
          <p:cNvSpPr>
            <a:spLocks noGrp="1"/>
          </p:cNvSpPr>
          <p:nvPr>
            <p:ph type="title"/>
          </p:nvPr>
        </p:nvSpPr>
        <p:spPr/>
        <p:txBody>
          <a:bodyPr/>
          <a:lstStyle/>
          <a:p>
            <a:r>
              <a:rPr lang="en-US" dirty="0"/>
              <a:t>Ways of Storing Data</a:t>
            </a:r>
          </a:p>
        </p:txBody>
      </p:sp>
      <p:sp>
        <p:nvSpPr>
          <p:cNvPr id="3" name="Text Placeholder 2">
            <a:extLst>
              <a:ext uri="{FF2B5EF4-FFF2-40B4-BE49-F238E27FC236}">
                <a16:creationId xmlns:a16="http://schemas.microsoft.com/office/drawing/2014/main" id="{FBBB2D97-908D-0C4F-B47A-57EA2B4B9BAB}"/>
              </a:ext>
            </a:extLst>
          </p:cNvPr>
          <p:cNvSpPr>
            <a:spLocks noGrp="1"/>
          </p:cNvSpPr>
          <p:nvPr>
            <p:ph type="body" idx="1"/>
          </p:nvPr>
        </p:nvSpPr>
        <p:spPr/>
        <p:txBody>
          <a:bodyPr/>
          <a:lstStyle/>
          <a:p>
            <a:r>
              <a:rPr lang="en-US" dirty="0"/>
              <a:t>Hard Copy</a:t>
            </a:r>
          </a:p>
        </p:txBody>
      </p:sp>
      <p:sp>
        <p:nvSpPr>
          <p:cNvPr id="4" name="Content Placeholder 3">
            <a:extLst>
              <a:ext uri="{FF2B5EF4-FFF2-40B4-BE49-F238E27FC236}">
                <a16:creationId xmlns:a16="http://schemas.microsoft.com/office/drawing/2014/main" id="{3F9E252B-182C-CF42-9B1E-8086CF86EE22}"/>
              </a:ext>
            </a:extLst>
          </p:cNvPr>
          <p:cNvSpPr>
            <a:spLocks noGrp="1"/>
          </p:cNvSpPr>
          <p:nvPr>
            <p:ph sz="half" idx="2"/>
          </p:nvPr>
        </p:nvSpPr>
        <p:spPr/>
        <p:txBody>
          <a:bodyPr>
            <a:normAutofit lnSpcReduction="10000"/>
          </a:bodyPr>
          <a:lstStyle/>
          <a:p>
            <a:r>
              <a:rPr lang="en-US" dirty="0"/>
              <a:t>Ensure that any physical records are stored in a secure location on campus</a:t>
            </a:r>
          </a:p>
          <a:p>
            <a:r>
              <a:rPr lang="en-US" dirty="0"/>
              <a:t>This is often either a lab or your supervisor’s office</a:t>
            </a:r>
          </a:p>
          <a:p>
            <a:r>
              <a:rPr lang="en-US" dirty="0"/>
              <a:t>Ideally, any physical data should be locked in a cabinet which only the people involved in the project have access to</a:t>
            </a:r>
          </a:p>
          <a:p>
            <a:r>
              <a:rPr lang="en-US" dirty="0"/>
              <a:t>Talk to your instructor about the best way forward</a:t>
            </a:r>
          </a:p>
        </p:txBody>
      </p:sp>
      <p:sp>
        <p:nvSpPr>
          <p:cNvPr id="5" name="Text Placeholder 4">
            <a:extLst>
              <a:ext uri="{FF2B5EF4-FFF2-40B4-BE49-F238E27FC236}">
                <a16:creationId xmlns:a16="http://schemas.microsoft.com/office/drawing/2014/main" id="{2658931B-D3F3-444D-8031-BE9168F7BD90}"/>
              </a:ext>
            </a:extLst>
          </p:cNvPr>
          <p:cNvSpPr>
            <a:spLocks noGrp="1"/>
          </p:cNvSpPr>
          <p:nvPr>
            <p:ph type="body" sz="quarter" idx="3"/>
          </p:nvPr>
        </p:nvSpPr>
        <p:spPr/>
        <p:txBody>
          <a:bodyPr/>
          <a:lstStyle/>
          <a:p>
            <a:r>
              <a:rPr lang="en-US" dirty="0"/>
              <a:t>On Computer</a:t>
            </a:r>
          </a:p>
        </p:txBody>
      </p:sp>
      <p:sp>
        <p:nvSpPr>
          <p:cNvPr id="6" name="Content Placeholder 5">
            <a:extLst>
              <a:ext uri="{FF2B5EF4-FFF2-40B4-BE49-F238E27FC236}">
                <a16:creationId xmlns:a16="http://schemas.microsoft.com/office/drawing/2014/main" id="{0D389968-97AD-D44A-93DB-AF5113DE5CCD}"/>
              </a:ext>
            </a:extLst>
          </p:cNvPr>
          <p:cNvSpPr>
            <a:spLocks noGrp="1"/>
          </p:cNvSpPr>
          <p:nvPr>
            <p:ph sz="quarter" idx="4"/>
          </p:nvPr>
        </p:nvSpPr>
        <p:spPr/>
        <p:txBody>
          <a:bodyPr>
            <a:normAutofit lnSpcReduction="10000"/>
          </a:bodyPr>
          <a:lstStyle/>
          <a:p>
            <a:r>
              <a:rPr lang="en-US" dirty="0"/>
              <a:t>Ensure that data is stored on a password protected computer with anti-virus software</a:t>
            </a:r>
          </a:p>
          <a:p>
            <a:r>
              <a:rPr lang="en-US" dirty="0"/>
              <a:t>Ideally, you should store your data on OneDrive; OneDrive does not save data to your computer’s hard drive; this is especially important if you are using a personal computer/laptop</a:t>
            </a:r>
          </a:p>
          <a:p>
            <a:r>
              <a:rPr lang="en-US" dirty="0"/>
              <a:t>Talk to your instructor about the best way forward</a:t>
            </a:r>
          </a:p>
        </p:txBody>
      </p:sp>
    </p:spTree>
    <p:extLst>
      <p:ext uri="{BB962C8B-B14F-4D97-AF65-F5344CB8AC3E}">
        <p14:creationId xmlns:p14="http://schemas.microsoft.com/office/powerpoint/2010/main" val="1605734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32012F0-A79F-4166-AAFD-796C07F49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86"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document with text on it&#10;&#10;Description automatically generated">
            <a:extLst>
              <a:ext uri="{FF2B5EF4-FFF2-40B4-BE49-F238E27FC236}">
                <a16:creationId xmlns:a16="http://schemas.microsoft.com/office/drawing/2014/main" id="{7923FC52-2875-7942-82CA-1B30658D1328}"/>
              </a:ext>
            </a:extLst>
          </p:cNvPr>
          <p:cNvPicPr>
            <a:picLocks noChangeAspect="1"/>
          </p:cNvPicPr>
          <p:nvPr/>
        </p:nvPicPr>
        <p:blipFill>
          <a:blip r:embed="rId2"/>
          <a:stretch>
            <a:fillRect/>
          </a:stretch>
        </p:blipFill>
        <p:spPr>
          <a:xfrm>
            <a:off x="3336080" y="321733"/>
            <a:ext cx="5519840" cy="5230049"/>
          </a:xfrm>
          <a:prstGeom prst="rect">
            <a:avLst/>
          </a:prstGeom>
        </p:spPr>
      </p:pic>
    </p:spTree>
    <p:extLst>
      <p:ext uri="{BB962C8B-B14F-4D97-AF65-F5344CB8AC3E}">
        <p14:creationId xmlns:p14="http://schemas.microsoft.com/office/powerpoint/2010/main" val="773982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background&#10;&#10;Description automatically generated">
            <a:extLst>
              <a:ext uri="{FF2B5EF4-FFF2-40B4-BE49-F238E27FC236}">
                <a16:creationId xmlns:a16="http://schemas.microsoft.com/office/drawing/2014/main" id="{3B17548F-615B-CC49-8072-BB967FB11C2C}"/>
              </a:ext>
            </a:extLst>
          </p:cNvPr>
          <p:cNvPicPr>
            <a:picLocks noChangeAspect="1"/>
          </p:cNvPicPr>
          <p:nvPr/>
        </p:nvPicPr>
        <p:blipFill>
          <a:blip r:embed="rId2"/>
          <a:stretch>
            <a:fillRect/>
          </a:stretch>
        </p:blipFill>
        <p:spPr>
          <a:xfrm>
            <a:off x="633081" y="2678282"/>
            <a:ext cx="10925838" cy="1501436"/>
          </a:xfrm>
          <a:prstGeom prst="rect">
            <a:avLst/>
          </a:prstGeom>
        </p:spPr>
      </p:pic>
    </p:spTree>
    <p:extLst>
      <p:ext uri="{BB962C8B-B14F-4D97-AF65-F5344CB8AC3E}">
        <p14:creationId xmlns:p14="http://schemas.microsoft.com/office/powerpoint/2010/main" val="4175972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7862-519F-9446-B9E6-105ECAA740D6}"/>
              </a:ext>
            </a:extLst>
          </p:cNvPr>
          <p:cNvSpPr>
            <a:spLocks noGrp="1"/>
          </p:cNvSpPr>
          <p:nvPr>
            <p:ph type="title"/>
          </p:nvPr>
        </p:nvSpPr>
        <p:spPr/>
        <p:txBody>
          <a:bodyPr/>
          <a:lstStyle/>
          <a:p>
            <a:r>
              <a:rPr lang="en-US" dirty="0"/>
              <a:t>Documents – Suggestions</a:t>
            </a:r>
          </a:p>
        </p:txBody>
      </p:sp>
      <p:sp>
        <p:nvSpPr>
          <p:cNvPr id="3" name="Content Placeholder 2">
            <a:extLst>
              <a:ext uri="{FF2B5EF4-FFF2-40B4-BE49-F238E27FC236}">
                <a16:creationId xmlns:a16="http://schemas.microsoft.com/office/drawing/2014/main" id="{9C248102-E0C6-494C-8C1C-7A92C5B879F8}"/>
              </a:ext>
            </a:extLst>
          </p:cNvPr>
          <p:cNvSpPr>
            <a:spLocks noGrp="1"/>
          </p:cNvSpPr>
          <p:nvPr>
            <p:ph idx="1"/>
          </p:nvPr>
        </p:nvSpPr>
        <p:spPr/>
        <p:txBody>
          <a:bodyPr/>
          <a:lstStyle/>
          <a:p>
            <a:r>
              <a:rPr lang="en-US" dirty="0"/>
              <a:t>This should be a list of all of the documents that you are attaching alongside the ethics application form (e.g., consent form; debriefing form; inventories)</a:t>
            </a:r>
          </a:p>
          <a:p>
            <a:r>
              <a:rPr lang="en-US" dirty="0"/>
              <a:t>Be sure to specify which document on the list corresponds </a:t>
            </a:r>
            <a:r>
              <a:rPr lang="en-US"/>
              <a:t>with each </a:t>
            </a:r>
            <a:r>
              <a:rPr lang="en-US" dirty="0"/>
              <a:t>attachment (i.e., label both the document name and the attachment with the same signifier [e.g., Appendix A])</a:t>
            </a:r>
          </a:p>
        </p:txBody>
      </p:sp>
    </p:spTree>
    <p:extLst>
      <p:ext uri="{BB962C8B-B14F-4D97-AF65-F5344CB8AC3E}">
        <p14:creationId xmlns:p14="http://schemas.microsoft.com/office/powerpoint/2010/main" val="3611923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BC07-55A1-41E5-6C72-E9C27DA3DAE6}"/>
              </a:ext>
            </a:extLst>
          </p:cNvPr>
          <p:cNvSpPr>
            <a:spLocks noGrp="1"/>
          </p:cNvSpPr>
          <p:nvPr>
            <p:ph type="title"/>
          </p:nvPr>
        </p:nvSpPr>
        <p:spPr/>
        <p:txBody>
          <a:bodyPr/>
          <a:lstStyle/>
          <a:p>
            <a:r>
              <a:rPr lang="en-US" dirty="0"/>
              <a:t>Appendices - Example</a:t>
            </a:r>
          </a:p>
        </p:txBody>
      </p:sp>
      <p:sp>
        <p:nvSpPr>
          <p:cNvPr id="3" name="Content Placeholder 2">
            <a:extLst>
              <a:ext uri="{FF2B5EF4-FFF2-40B4-BE49-F238E27FC236}">
                <a16:creationId xmlns:a16="http://schemas.microsoft.com/office/drawing/2014/main" id="{C700347D-4282-64EF-2895-4A11BC9C09ED}"/>
              </a:ext>
            </a:extLst>
          </p:cNvPr>
          <p:cNvSpPr>
            <a:spLocks noGrp="1"/>
          </p:cNvSpPr>
          <p:nvPr>
            <p:ph idx="1"/>
          </p:nvPr>
        </p:nvSpPr>
        <p:spPr/>
        <p:txBody>
          <a:bodyPr>
            <a:normAutofit lnSpcReduction="10000"/>
          </a:bodyPr>
          <a:lstStyle/>
          <a:p>
            <a:pPr marL="0" indent="0">
              <a:buNone/>
            </a:pPr>
            <a:br>
              <a:rPr lang="en-US" dirty="0"/>
            </a:br>
            <a:r>
              <a:rPr lang="en-US" sz="2200" b="1" dirty="0"/>
              <a:t>Documents</a:t>
            </a:r>
          </a:p>
          <a:p>
            <a:pPr>
              <a:buFontTx/>
              <a:buChar char="-"/>
            </a:pPr>
            <a:r>
              <a:rPr lang="en-US" dirty="0"/>
              <a:t>Appendix A: Letter of Invitation (for use with SONA Systems)</a:t>
            </a:r>
          </a:p>
          <a:p>
            <a:pPr>
              <a:buFontTx/>
              <a:buChar char="-"/>
            </a:pPr>
            <a:r>
              <a:rPr lang="en-US" dirty="0"/>
              <a:t>Appendix B: Letter of Invitation (to be provided to friends)</a:t>
            </a:r>
          </a:p>
          <a:p>
            <a:pPr>
              <a:buFontTx/>
              <a:buChar char="-"/>
            </a:pPr>
            <a:r>
              <a:rPr lang="en-US" dirty="0"/>
              <a:t>Appendix C: Consent Form (for use with SONA Systems)</a:t>
            </a:r>
          </a:p>
          <a:p>
            <a:pPr>
              <a:buFontTx/>
              <a:buChar char="-"/>
            </a:pPr>
            <a:r>
              <a:rPr lang="en-US" dirty="0"/>
              <a:t>Appendix D: Consent Form (to be provided to friends)</a:t>
            </a:r>
          </a:p>
          <a:p>
            <a:pPr>
              <a:buFontTx/>
              <a:buChar char="-"/>
            </a:pPr>
            <a:r>
              <a:rPr lang="en-US" dirty="0"/>
              <a:t>Appendix E: Demographic Questions/Inventories</a:t>
            </a:r>
          </a:p>
          <a:p>
            <a:pPr>
              <a:buFontTx/>
              <a:buChar char="-"/>
            </a:pPr>
            <a:r>
              <a:rPr lang="en-US" dirty="0"/>
              <a:t>Appendix F: Debriefing Form</a:t>
            </a:r>
          </a:p>
          <a:p>
            <a:pPr marL="0" indent="0">
              <a:buNone/>
            </a:pPr>
            <a:endParaRPr lang="en-US" dirty="0"/>
          </a:p>
          <a:p>
            <a:pPr marL="0" indent="0">
              <a:buNone/>
            </a:pPr>
            <a:r>
              <a:rPr lang="en-US" sz="1400" dirty="0"/>
              <a:t>*Note: The above list is incomplete and should be adjusted based on the particulars of your individual project.</a:t>
            </a:r>
          </a:p>
        </p:txBody>
      </p:sp>
    </p:spTree>
    <p:extLst>
      <p:ext uri="{BB962C8B-B14F-4D97-AF65-F5344CB8AC3E}">
        <p14:creationId xmlns:p14="http://schemas.microsoft.com/office/powerpoint/2010/main" val="152144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application&#10;&#10;Description automatically generated">
            <a:extLst>
              <a:ext uri="{FF2B5EF4-FFF2-40B4-BE49-F238E27FC236}">
                <a16:creationId xmlns:a16="http://schemas.microsoft.com/office/drawing/2014/main" id="{98C3BFC7-9A5A-AD44-9025-F7A75946D5B9}"/>
              </a:ext>
            </a:extLst>
          </p:cNvPr>
          <p:cNvPicPr>
            <a:picLocks noChangeAspect="1"/>
          </p:cNvPicPr>
          <p:nvPr/>
        </p:nvPicPr>
        <p:blipFill>
          <a:blip r:embed="rId2"/>
          <a:stretch>
            <a:fillRect/>
          </a:stretch>
        </p:blipFill>
        <p:spPr>
          <a:xfrm>
            <a:off x="881743" y="932258"/>
            <a:ext cx="10428516" cy="4014976"/>
          </a:xfrm>
          <a:prstGeom prst="rect">
            <a:avLst/>
          </a:prstGeom>
        </p:spPr>
      </p:pic>
    </p:spTree>
    <p:extLst>
      <p:ext uri="{BB962C8B-B14F-4D97-AF65-F5344CB8AC3E}">
        <p14:creationId xmlns:p14="http://schemas.microsoft.com/office/powerpoint/2010/main" val="1816220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F9C0-7073-BE41-8202-BF6D2E942AE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D2CE133-E877-D948-ACCC-C9458A59541E}"/>
              </a:ext>
            </a:extLst>
          </p:cNvPr>
          <p:cNvSpPr>
            <a:spLocks noGrp="1"/>
          </p:cNvSpPr>
          <p:nvPr>
            <p:ph idx="1"/>
          </p:nvPr>
        </p:nvSpPr>
        <p:spPr/>
        <p:txBody>
          <a:bodyPr>
            <a:normAutofit fontScale="85000" lnSpcReduction="20000"/>
          </a:bodyPr>
          <a:lstStyle/>
          <a:p>
            <a:r>
              <a:rPr lang="en-US" dirty="0"/>
              <a:t>Start working on your application as soon as possible</a:t>
            </a:r>
          </a:p>
          <a:p>
            <a:r>
              <a:rPr lang="en-US" dirty="0"/>
              <a:t>Establish the specifics of what your study will look like with your supervisor prior to filling out the ethics application</a:t>
            </a:r>
          </a:p>
          <a:p>
            <a:pPr lvl="1"/>
            <a:r>
              <a:rPr lang="en-US" dirty="0"/>
              <a:t>Ask your supervisor to clarify any parts of the application form that you are unsure about even if they seem trivial</a:t>
            </a:r>
          </a:p>
          <a:p>
            <a:pPr lvl="1"/>
            <a:r>
              <a:rPr lang="en-US" dirty="0"/>
              <a:t>Have your supervisor go over the application with you after completing the form but prior to submitting it</a:t>
            </a:r>
          </a:p>
          <a:p>
            <a:r>
              <a:rPr lang="en-US" dirty="0"/>
              <a:t>Provide specific information where relevant</a:t>
            </a:r>
          </a:p>
          <a:p>
            <a:pPr lvl="1"/>
            <a:r>
              <a:rPr lang="en-US" dirty="0"/>
              <a:t>It is better to over-explain something than to not explain it in enough detail</a:t>
            </a:r>
          </a:p>
          <a:p>
            <a:r>
              <a:rPr lang="en-US" dirty="0"/>
              <a:t>Pay attention to detail</a:t>
            </a:r>
          </a:p>
          <a:p>
            <a:r>
              <a:rPr lang="en-US" dirty="0"/>
              <a:t>Be consistent across all documents</a:t>
            </a:r>
          </a:p>
          <a:p>
            <a:r>
              <a:rPr lang="en-US" dirty="0"/>
              <a:t>Submit your form on time</a:t>
            </a:r>
          </a:p>
          <a:p>
            <a:r>
              <a:rPr lang="en-US" dirty="0"/>
              <a:t>Should you have to make revisions, be sure to get those in quickly</a:t>
            </a:r>
          </a:p>
          <a:p>
            <a:r>
              <a:rPr lang="en-US" b="1" dirty="0"/>
              <a:t>TAKE THE TIME TO FILL OUT A QUALITY APPLICATION</a:t>
            </a:r>
          </a:p>
        </p:txBody>
      </p:sp>
    </p:spTree>
    <p:extLst>
      <p:ext uri="{BB962C8B-B14F-4D97-AF65-F5344CB8AC3E}">
        <p14:creationId xmlns:p14="http://schemas.microsoft.com/office/powerpoint/2010/main" val="241141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DCCF6B53-E67F-30AB-53D4-42DEA5ACF4CD}"/>
              </a:ext>
            </a:extLst>
          </p:cNvPr>
          <p:cNvPicPr>
            <a:picLocks noChangeAspect="1"/>
          </p:cNvPicPr>
          <p:nvPr/>
        </p:nvPicPr>
        <p:blipFill rotWithShape="1">
          <a:blip r:embed="rId2">
            <a:duotone>
              <a:schemeClr val="bg2">
                <a:shade val="45000"/>
                <a:satMod val="135000"/>
              </a:schemeClr>
              <a:prstClr val="white"/>
            </a:duotone>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B0E46A9-3E8E-F949-BB0E-03124E00C60C}"/>
              </a:ext>
            </a:extLst>
          </p:cNvPr>
          <p:cNvSpPr>
            <a:spLocks noGrp="1"/>
          </p:cNvSpPr>
          <p:nvPr>
            <p:ph type="title"/>
          </p:nvPr>
        </p:nvSpPr>
        <p:spPr>
          <a:xfrm>
            <a:off x="810000" y="447188"/>
            <a:ext cx="10571998" cy="970450"/>
          </a:xfrm>
        </p:spPr>
        <p:txBody>
          <a:bodyPr>
            <a:normAutofit/>
          </a:bodyPr>
          <a:lstStyle/>
          <a:p>
            <a:r>
              <a:rPr lang="en-US" dirty="0"/>
              <a:t>Key Information – Suggestions </a:t>
            </a:r>
          </a:p>
        </p:txBody>
      </p:sp>
      <p:sp>
        <p:nvSpPr>
          <p:cNvPr id="3" name="Content Placeholder 2">
            <a:extLst>
              <a:ext uri="{FF2B5EF4-FFF2-40B4-BE49-F238E27FC236}">
                <a16:creationId xmlns:a16="http://schemas.microsoft.com/office/drawing/2014/main" id="{F6FCD56B-B927-4645-A287-F7393B1B8C0E}"/>
              </a:ext>
            </a:extLst>
          </p:cNvPr>
          <p:cNvSpPr>
            <a:spLocks noGrp="1"/>
          </p:cNvSpPr>
          <p:nvPr>
            <p:ph idx="1"/>
          </p:nvPr>
        </p:nvSpPr>
        <p:spPr>
          <a:xfrm>
            <a:off x="818712" y="2222287"/>
            <a:ext cx="10554574" cy="3636511"/>
          </a:xfrm>
        </p:spPr>
        <p:txBody>
          <a:bodyPr>
            <a:normAutofit/>
          </a:bodyPr>
          <a:lstStyle/>
          <a:p>
            <a:r>
              <a:rPr lang="en-US" dirty="0"/>
              <a:t>Your title needs to be the same across all forms</a:t>
            </a:r>
          </a:p>
          <a:p>
            <a:pPr lvl="1"/>
            <a:r>
              <a:rPr lang="en-US" dirty="0"/>
              <a:t>This applies for anything that appears in multiple sections/on multiple documents</a:t>
            </a:r>
          </a:p>
          <a:p>
            <a:r>
              <a:rPr lang="en-US" dirty="0"/>
              <a:t>The level of risk </a:t>
            </a:r>
            <a:r>
              <a:rPr lang="en-US" b="1" u="sng" dirty="0"/>
              <a:t>NEEDS</a:t>
            </a:r>
            <a:r>
              <a:rPr lang="en-US" dirty="0"/>
              <a:t> to be minimal for your project</a:t>
            </a:r>
          </a:p>
          <a:p>
            <a:pPr lvl="1"/>
            <a:r>
              <a:rPr lang="en-US" dirty="0"/>
              <a:t>Make sure you talk to your instructor about what this looks like; you may need to deviate from your original idea</a:t>
            </a:r>
          </a:p>
          <a:p>
            <a:r>
              <a:rPr lang="en-US" dirty="0"/>
              <a:t>The estimated start and end dates should correspond with the academic calendar year</a:t>
            </a:r>
          </a:p>
          <a:p>
            <a:pPr lvl="1"/>
            <a:r>
              <a:rPr lang="en-US" dirty="0"/>
              <a:t>You will be working on this project until the end of the Winter semester</a:t>
            </a:r>
          </a:p>
          <a:p>
            <a:pPr lvl="1"/>
            <a:r>
              <a:rPr lang="en-US" dirty="0"/>
              <a:t>Because you may still be collecting data at the last minute, you will want to provide a generous expected end date (i.e., April 2025)</a:t>
            </a:r>
          </a:p>
        </p:txBody>
      </p:sp>
    </p:spTree>
    <p:extLst>
      <p:ext uri="{BB962C8B-B14F-4D97-AF65-F5344CB8AC3E}">
        <p14:creationId xmlns:p14="http://schemas.microsoft.com/office/powerpoint/2010/main" val="267624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5E2BC01C-B0C3-4993-9915-3DEB5571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white application form with black text&#10;&#10;Description automatically generated">
            <a:extLst>
              <a:ext uri="{FF2B5EF4-FFF2-40B4-BE49-F238E27FC236}">
                <a16:creationId xmlns:a16="http://schemas.microsoft.com/office/drawing/2014/main" id="{077E04BC-16EB-3241-B95B-74E12FBCA92A}"/>
              </a:ext>
            </a:extLst>
          </p:cNvPr>
          <p:cNvPicPr>
            <a:picLocks noChangeAspect="1"/>
          </p:cNvPicPr>
          <p:nvPr/>
        </p:nvPicPr>
        <p:blipFill>
          <a:blip r:embed="rId2"/>
          <a:stretch>
            <a:fillRect/>
          </a:stretch>
        </p:blipFill>
        <p:spPr>
          <a:xfrm>
            <a:off x="318709" y="397434"/>
            <a:ext cx="5627310" cy="5078646"/>
          </a:xfrm>
          <a:prstGeom prst="rect">
            <a:avLst/>
          </a:prstGeom>
        </p:spPr>
      </p:pic>
      <p:pic>
        <p:nvPicPr>
          <p:cNvPr id="5" name="Picture 4" descr="A close-up of a box&#10;&#10;Description automatically generated">
            <a:extLst>
              <a:ext uri="{FF2B5EF4-FFF2-40B4-BE49-F238E27FC236}">
                <a16:creationId xmlns:a16="http://schemas.microsoft.com/office/drawing/2014/main" id="{7B3A0187-B607-A24A-8F18-58012EFB5705}"/>
              </a:ext>
            </a:extLst>
          </p:cNvPr>
          <p:cNvPicPr>
            <a:picLocks noChangeAspect="1"/>
          </p:cNvPicPr>
          <p:nvPr/>
        </p:nvPicPr>
        <p:blipFill>
          <a:blip r:embed="rId3"/>
          <a:stretch>
            <a:fillRect/>
          </a:stretch>
        </p:blipFill>
        <p:spPr>
          <a:xfrm>
            <a:off x="6267752" y="2338856"/>
            <a:ext cx="5627310" cy="1195803"/>
          </a:xfrm>
          <a:prstGeom prst="rect">
            <a:avLst/>
          </a:prstGeom>
        </p:spPr>
      </p:pic>
    </p:spTree>
    <p:extLst>
      <p:ext uri="{BB962C8B-B14F-4D97-AF65-F5344CB8AC3E}">
        <p14:creationId xmlns:p14="http://schemas.microsoft.com/office/powerpoint/2010/main" val="218226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DC98-D3F9-5F48-9E12-115EED02155A}"/>
              </a:ext>
            </a:extLst>
          </p:cNvPr>
          <p:cNvSpPr>
            <a:spLocks noGrp="1"/>
          </p:cNvSpPr>
          <p:nvPr>
            <p:ph type="title"/>
          </p:nvPr>
        </p:nvSpPr>
        <p:spPr/>
        <p:txBody>
          <a:bodyPr/>
          <a:lstStyle/>
          <a:p>
            <a:r>
              <a:rPr lang="en-US" dirty="0"/>
              <a:t>Applicants – Suggestions</a:t>
            </a:r>
          </a:p>
        </p:txBody>
      </p:sp>
      <p:sp>
        <p:nvSpPr>
          <p:cNvPr id="3" name="Content Placeholder 2">
            <a:extLst>
              <a:ext uri="{FF2B5EF4-FFF2-40B4-BE49-F238E27FC236}">
                <a16:creationId xmlns:a16="http://schemas.microsoft.com/office/drawing/2014/main" id="{0B6F9F93-909D-F046-AED7-58A3BA37222A}"/>
              </a:ext>
            </a:extLst>
          </p:cNvPr>
          <p:cNvSpPr>
            <a:spLocks noGrp="1"/>
          </p:cNvSpPr>
          <p:nvPr>
            <p:ph idx="1"/>
          </p:nvPr>
        </p:nvSpPr>
        <p:spPr/>
        <p:txBody>
          <a:bodyPr/>
          <a:lstStyle/>
          <a:p>
            <a:r>
              <a:rPr lang="en-US" dirty="0"/>
              <a:t>Keep it professional (i.e., use your university contact information); you are representing the university</a:t>
            </a:r>
          </a:p>
          <a:p>
            <a:r>
              <a:rPr lang="en-US" dirty="0"/>
              <a:t>Your instructor will act as the primary investigator/contact; you can list yourself as a student researcher</a:t>
            </a:r>
          </a:p>
          <a:p>
            <a:r>
              <a:rPr lang="en-US" dirty="0"/>
              <a:t>For your purposes, you will likely not have a sub-investigator(s)</a:t>
            </a:r>
          </a:p>
        </p:txBody>
      </p:sp>
    </p:spTree>
    <p:extLst>
      <p:ext uri="{BB962C8B-B14F-4D97-AF65-F5344CB8AC3E}">
        <p14:creationId xmlns:p14="http://schemas.microsoft.com/office/powerpoint/2010/main" val="401730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7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FD776C-98B7-1B41-963D-FAB5C048D88F}"/>
              </a:ext>
            </a:extLst>
          </p:cNvPr>
          <p:cNvPicPr>
            <a:picLocks noChangeAspect="1"/>
          </p:cNvPicPr>
          <p:nvPr/>
        </p:nvPicPr>
        <p:blipFill>
          <a:blip r:embed="rId2"/>
          <a:stretch>
            <a:fillRect/>
          </a:stretch>
        </p:blipFill>
        <p:spPr>
          <a:xfrm>
            <a:off x="2077596" y="786900"/>
            <a:ext cx="8036808" cy="5284201"/>
          </a:xfrm>
          <a:prstGeom prst="rect">
            <a:avLst/>
          </a:prstGeom>
        </p:spPr>
      </p:pic>
    </p:spTree>
    <p:extLst>
      <p:ext uri="{BB962C8B-B14F-4D97-AF65-F5344CB8AC3E}">
        <p14:creationId xmlns:p14="http://schemas.microsoft.com/office/powerpoint/2010/main" val="107674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74B9F26-6B54-8C4E-A40C-FFEC688EDDEE}"/>
              </a:ext>
            </a:extLst>
          </p:cNvPr>
          <p:cNvPicPr>
            <a:picLocks noChangeAspect="1"/>
          </p:cNvPicPr>
          <p:nvPr/>
        </p:nvPicPr>
        <p:blipFill>
          <a:blip r:embed="rId2"/>
          <a:stretch>
            <a:fillRect/>
          </a:stretch>
        </p:blipFill>
        <p:spPr>
          <a:xfrm>
            <a:off x="881743" y="1388504"/>
            <a:ext cx="10428516" cy="3102483"/>
          </a:xfrm>
          <a:prstGeom prst="rect">
            <a:avLst/>
          </a:prstGeom>
        </p:spPr>
      </p:pic>
    </p:spTree>
    <p:extLst>
      <p:ext uri="{BB962C8B-B14F-4D97-AF65-F5344CB8AC3E}">
        <p14:creationId xmlns:p14="http://schemas.microsoft.com/office/powerpoint/2010/main" val="2251641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269</TotalTime>
  <Words>1684</Words>
  <Application>Microsoft Office PowerPoint</Application>
  <PresentationFormat>Widescreen</PresentationFormat>
  <Paragraphs>100</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Century Gothic</vt:lpstr>
      <vt:lpstr>Wingdings 2</vt:lpstr>
      <vt:lpstr>Quotable</vt:lpstr>
      <vt:lpstr>Filling Out Your Ethics Application: Tips, Tricks, &amp; Pitfalls</vt:lpstr>
      <vt:lpstr>What is the purpose of this PowerPoint?</vt:lpstr>
      <vt:lpstr>General Tips</vt:lpstr>
      <vt:lpstr>PowerPoint Presentation</vt:lpstr>
      <vt:lpstr>Key Information – Suggestions </vt:lpstr>
      <vt:lpstr>PowerPoint Presentation</vt:lpstr>
      <vt:lpstr>Applicants – Suggestions</vt:lpstr>
      <vt:lpstr>PowerPoint Presentation</vt:lpstr>
      <vt:lpstr>PowerPoint Presentation</vt:lpstr>
      <vt:lpstr>Locations – Suggestions</vt:lpstr>
      <vt:lpstr>PowerPoint Presentation</vt:lpstr>
      <vt:lpstr>PowerPoint Presentation</vt:lpstr>
      <vt:lpstr>PowerPoint Presentation</vt:lpstr>
      <vt:lpstr>Project Overview – Suggestions</vt:lpstr>
      <vt:lpstr>Example of a Description of Research Design and Methods</vt:lpstr>
      <vt:lpstr>PowerPoint Presentation</vt:lpstr>
      <vt:lpstr>Duration and Location – Suggestions</vt:lpstr>
      <vt:lpstr>PowerPoint Presentation</vt:lpstr>
      <vt:lpstr>Internet-Based Interaction – Suggestions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Recruitment – Suggestions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of Storing Data</vt:lpstr>
      <vt:lpstr>PowerPoint Presentation</vt:lpstr>
      <vt:lpstr>PowerPoint Presentation</vt:lpstr>
      <vt:lpstr>Documents – Suggestions</vt:lpstr>
      <vt:lpstr>Appendices - Example</vt:lpstr>
      <vt:lpstr>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Out Your Ethics Application: Tips, Tricks, &amp; Pitfalls</dc:title>
  <dc:creator>Josh Katz</dc:creator>
  <cp:lastModifiedBy>Ogundana, Sola</cp:lastModifiedBy>
  <cp:revision>27</cp:revision>
  <dcterms:created xsi:type="dcterms:W3CDTF">2023-09-20T19:35:23Z</dcterms:created>
  <dcterms:modified xsi:type="dcterms:W3CDTF">2024-10-25T16:08:04Z</dcterms:modified>
</cp:coreProperties>
</file>