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embeddedFontLst>
    <p:embeddedFont>
      <p:font typeface="Cinzel" panose="020B0604020202020204" charset="0"/>
      <p:regular r:id="rId16"/>
    </p:embeddedFont>
    <p:embeddedFont>
      <p:font typeface="Open Sans" panose="020B0604020202020204" charset="0"/>
      <p:regular r:id="rId17"/>
      <p:bold r:id="rId18"/>
      <p:italic r:id="rId19"/>
      <p:boldItalic r:id="rId20"/>
    </p:embeddedFont>
    <p:embeddedFont>
      <p:font typeface="Open Sans Bold" panose="020B0604020202020204" charset="0"/>
      <p:regular r:id="rId21"/>
      <p:bold r:id="rId22"/>
    </p:embeddedFont>
    <p:embeddedFont>
      <p:font typeface="Open Sans Bold Italics"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21868C-54F7-C5D7-9891-52021013EF1D}" v="32" dt="2025-08-18T18:46:26.1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Ruvie, Jasmine" userId="S::nkf726@usask.ca::bfb2fa79-ec8c-47fd-9411-8aadb688fb4e" providerId="AD" clId="Web-{5021868C-54F7-C5D7-9891-52021013EF1D}"/>
    <pc:docChg chg="modSld">
      <pc:chgData name="McRuvie, Jasmine" userId="S::nkf726@usask.ca::bfb2fa79-ec8c-47fd-9411-8aadb688fb4e" providerId="AD" clId="Web-{5021868C-54F7-C5D7-9891-52021013EF1D}" dt="2025-08-18T18:46:26.190" v="29" actId="1076"/>
      <pc:docMkLst>
        <pc:docMk/>
      </pc:docMkLst>
      <pc:sldChg chg="modSp">
        <pc:chgData name="McRuvie, Jasmine" userId="S::nkf726@usask.ca::bfb2fa79-ec8c-47fd-9411-8aadb688fb4e" providerId="AD" clId="Web-{5021868C-54F7-C5D7-9891-52021013EF1D}" dt="2025-08-18T18:36:48.166" v="13" actId="20577"/>
        <pc:sldMkLst>
          <pc:docMk/>
          <pc:sldMk cId="0" sldId="257"/>
        </pc:sldMkLst>
        <pc:spChg chg="mod">
          <ac:chgData name="McRuvie, Jasmine" userId="S::nkf726@usask.ca::bfb2fa79-ec8c-47fd-9411-8aadb688fb4e" providerId="AD" clId="Web-{5021868C-54F7-C5D7-9891-52021013EF1D}" dt="2025-08-18T18:36:48.166" v="13" actId="20577"/>
          <ac:spMkLst>
            <pc:docMk/>
            <pc:sldMk cId="0" sldId="257"/>
            <ac:spMk id="16" creationId="{00000000-0000-0000-0000-000000000000}"/>
          </ac:spMkLst>
        </pc:spChg>
      </pc:sldChg>
      <pc:sldChg chg="modSp modNotes">
        <pc:chgData name="McRuvie, Jasmine" userId="S::nkf726@usask.ca::bfb2fa79-ec8c-47fd-9411-8aadb688fb4e" providerId="AD" clId="Web-{5021868C-54F7-C5D7-9891-52021013EF1D}" dt="2025-08-18T18:44:30.282" v="24"/>
        <pc:sldMkLst>
          <pc:docMk/>
          <pc:sldMk cId="0" sldId="261"/>
        </pc:sldMkLst>
        <pc:spChg chg="mod">
          <ac:chgData name="McRuvie, Jasmine" userId="S::nkf726@usask.ca::bfb2fa79-ec8c-47fd-9411-8aadb688fb4e" providerId="AD" clId="Web-{5021868C-54F7-C5D7-9891-52021013EF1D}" dt="2025-08-18T18:39:40.996" v="16" actId="20577"/>
          <ac:spMkLst>
            <pc:docMk/>
            <pc:sldMk cId="0" sldId="261"/>
            <ac:spMk id="33" creationId="{00000000-0000-0000-0000-000000000000}"/>
          </ac:spMkLst>
        </pc:spChg>
      </pc:sldChg>
      <pc:sldChg chg="modNotes">
        <pc:chgData name="McRuvie, Jasmine" userId="S::nkf726@usask.ca::bfb2fa79-ec8c-47fd-9411-8aadb688fb4e" providerId="AD" clId="Web-{5021868C-54F7-C5D7-9891-52021013EF1D}" dt="2025-08-18T18:45:29.470" v="26"/>
        <pc:sldMkLst>
          <pc:docMk/>
          <pc:sldMk cId="0" sldId="263"/>
        </pc:sldMkLst>
      </pc:sldChg>
      <pc:sldChg chg="modNotes">
        <pc:chgData name="McRuvie, Jasmine" userId="S::nkf726@usask.ca::bfb2fa79-ec8c-47fd-9411-8aadb688fb4e" providerId="AD" clId="Web-{5021868C-54F7-C5D7-9891-52021013EF1D}" dt="2025-08-18T18:46:04.095" v="28"/>
        <pc:sldMkLst>
          <pc:docMk/>
          <pc:sldMk cId="0" sldId="264"/>
        </pc:sldMkLst>
      </pc:sldChg>
      <pc:sldChg chg="modSp">
        <pc:chgData name="McRuvie, Jasmine" userId="S::nkf726@usask.ca::bfb2fa79-ec8c-47fd-9411-8aadb688fb4e" providerId="AD" clId="Web-{5021868C-54F7-C5D7-9891-52021013EF1D}" dt="2025-08-18T18:46:26.190" v="29" actId="1076"/>
        <pc:sldMkLst>
          <pc:docMk/>
          <pc:sldMk cId="0" sldId="265"/>
        </pc:sldMkLst>
        <pc:grpChg chg="mod">
          <ac:chgData name="McRuvie, Jasmine" userId="S::nkf726@usask.ca::bfb2fa79-ec8c-47fd-9411-8aadb688fb4e" providerId="AD" clId="Web-{5021868C-54F7-C5D7-9891-52021013EF1D}" dt="2025-08-18T18:46:26.190" v="29" actId="1076"/>
          <ac:grpSpMkLst>
            <pc:docMk/>
            <pc:sldMk cId="0" sldId="265"/>
            <ac:grpSpMk id="2" creationId="{00000000-0000-0000-0000-000000000000}"/>
          </ac:grpSpMkLst>
        </pc:grpChg>
      </pc:sldChg>
      <pc:sldChg chg="modSp">
        <pc:chgData name="McRuvie, Jasmine" userId="S::nkf726@usask.ca::bfb2fa79-ec8c-47fd-9411-8aadb688fb4e" providerId="AD" clId="Web-{5021868C-54F7-C5D7-9891-52021013EF1D}" dt="2025-08-18T18:40:43.732" v="20" actId="14100"/>
        <pc:sldMkLst>
          <pc:docMk/>
          <pc:sldMk cId="0" sldId="266"/>
        </pc:sldMkLst>
        <pc:spChg chg="mod">
          <ac:chgData name="McRuvie, Jasmine" userId="S::nkf726@usask.ca::bfb2fa79-ec8c-47fd-9411-8aadb688fb4e" providerId="AD" clId="Web-{5021868C-54F7-C5D7-9891-52021013EF1D}" dt="2025-08-18T18:40:36.450" v="18" actId="1076"/>
          <ac:spMkLst>
            <pc:docMk/>
            <pc:sldMk cId="0" sldId="266"/>
            <ac:spMk id="24" creationId="{00000000-0000-0000-0000-000000000000}"/>
          </ac:spMkLst>
        </pc:spChg>
        <pc:grpChg chg="mod">
          <ac:chgData name="McRuvie, Jasmine" userId="S::nkf726@usask.ca::bfb2fa79-ec8c-47fd-9411-8aadb688fb4e" providerId="AD" clId="Web-{5021868C-54F7-C5D7-9891-52021013EF1D}" dt="2025-08-18T18:40:43.732" v="20" actId="14100"/>
          <ac:grpSpMkLst>
            <pc:docMk/>
            <pc:sldMk cId="0" sldId="266"/>
            <ac:grpSpMk id="2" creationId="{00000000-0000-0000-0000-000000000000}"/>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18.08.2025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Finally, we arrive at ancient Rome. According to legend, the city of Rome was founded by twins, Romulus and Remus, sons of the Roman god Mars - the god of War. It was named Rome after Romulus after he killed his twin to become the city's sole founder. Rome eventually became a huge empire in the ancient world and at its largest, it encompassed 20% of the world's population. </a:t>
            </a:r>
          </a:p>
          <a:p>
            <a:r>
              <a:rPr lang="en-US"/>
              <a:t>This relief on the left is from the Ara Pacis Augustae a.k.a the Altar of Augustan Peace in Rome. Augustus was the first emperor of Rome. When he became emperor, he brought great stability to Rome. The next two centuries were referred to as the Pax Romana, the years of Roman peace. This relief shows members of the imperial family taking part in a religious ritual to inaugurate the Ara Pacis Augustae. </a:t>
            </a:r>
          </a:p>
          <a:p>
            <a:r>
              <a:rPr lang="en-US"/>
              <a:t>The bust on the right is of the empress Livia, Augustus' third and final wife. Her son Tiberius would become the second emperor of Rome after Augustus' death. Livia had a lot of political influence during her husband and her son's reigns. She became a sort of role model for the ideal Roman woman, and her hairstyle seen on this bust was famous for decades after her death.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Thank you for listening! </a:t>
            </a:r>
          </a:p>
          <a:p>
            <a:r>
              <a:rPr lang="en-US"/>
              <a:t>All information sourced from the Museum of Antiquities website and catalogue.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Museum of Antiquities began in 1974. It was started by University of Saskatchewan professors: ancient Historian Michael Swan (left) and art historian Nicholas Gyenes (right). </a:t>
            </a:r>
          </a:p>
          <a:p>
            <a:r>
              <a:rPr lang="en-US"/>
              <a:t>The collection began as a small group of replicas that were purchased from the Louvre in Paris, France (image on the left). The small group of replicas was intended to serve as a study collection for students and professors at the university. As time went on the collection grew due to the generosity of the university and private donors and now includes approximately 170 original artifacts and 110 replicas from other museums.  The Museum of Antiquities moved into the Murray Library in 1981 and then moved to its current location in the Peter MacKinnon Building in 2005 where it is now open to the public!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Does anyone know what a replica is?</a:t>
            </a:r>
          </a:p>
          <a:p>
            <a:r>
              <a:rPr lang="en-US"/>
              <a:t>These are some replicas that are found in the Museum of Antiquities. The Rosetta Stone, the god Baal, and the god Hermes. Some of you may have heard of these artifacts or heard of the Parthenon or gods.</a:t>
            </a:r>
          </a:p>
          <a:p>
            <a:r>
              <a:rPr lang="en-US"/>
              <a:t>A replica is a work that is created directly from the original. When complete, the replica should be indistinguishable from the original piece. Replicas are made with casts. </a:t>
            </a:r>
          </a:p>
          <a:p>
            <a:r>
              <a:rPr lang="en-US"/>
              <a:t>Does anyone know what a cast is? </a:t>
            </a:r>
          </a:p>
          <a:p>
            <a:r>
              <a:rPr lang="en-US"/>
              <a:t>(possible answers: broken arm cast, paper Mache cast)</a:t>
            </a:r>
          </a:p>
          <a:p>
            <a:r>
              <a:rPr lang="en-US"/>
              <a:t>How was a cast made?</a:t>
            </a:r>
          </a:p>
          <a:p>
            <a:r>
              <a:rPr lang="en-US"/>
              <a:t>Molds of the original sculpture were made and then the plaster or resin medium was poured into the mold to create an exact copy.</a:t>
            </a:r>
          </a:p>
          <a:p>
            <a:r>
              <a:rPr lang="en-US"/>
              <a:t>Why would replicas have damage to them?</a:t>
            </a:r>
          </a:p>
          <a:p>
            <a:r>
              <a:rPr lang="en-US"/>
              <a:t>because any damage that was done to the original before the cast was made would also be visible on the replica. </a:t>
            </a:r>
          </a:p>
          <a:p>
            <a:r>
              <a:rPr lang="en-US"/>
              <a:t>The casts that are found at the Museum of Antiquities are mainly made of plaster or resin and were made from places all around the world such as the British Museum in London, the Louvre in Paris, and the Gipsformerei der Staatlichen Museen in Berlin).</a:t>
            </a:r>
          </a:p>
          <a:p>
            <a:endParaRPr lang="en-US"/>
          </a:p>
          <a:p>
            <a:r>
              <a:rPr lang="en-US"/>
              <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What are some benefits of copying artifacts?</a:t>
            </a:r>
          </a:p>
          <a:p>
            <a:endParaRPr lang="en-US"/>
          </a:p>
          <a:p>
            <a:r>
              <a:rPr lang="en-US"/>
              <a:t>[click - first bullet]</a:t>
            </a:r>
          </a:p>
          <a:p>
            <a:r>
              <a:rPr lang="en-US"/>
              <a:t>Having copies and replicas provide people with access to artifacts that you generally wouldn't get to see otherwise. This could be because it is hard to travel to these places to see originals for example; London, Paris, Berlin, or Egypt. [click - second bullet] As well some originals are not in the best shape and aren't on display.</a:t>
            </a:r>
          </a:p>
          <a:p>
            <a:r>
              <a:rPr lang="en-US"/>
              <a:t>So, having replicas can help preserve the artifacts.</a:t>
            </a:r>
          </a:p>
          <a:p>
            <a:endParaRPr lang="en-US"/>
          </a:p>
          <a:p>
            <a:r>
              <a:rPr lang="en-US"/>
              <a:t>[click] Parthenon Frieze</a:t>
            </a:r>
          </a:p>
          <a:p>
            <a:endParaRPr lang="en-US"/>
          </a:p>
          <a:p>
            <a:r>
              <a:rPr lang="en-US"/>
              <a:t>This is a famous sculpture from the Parthenon, a famous building from Ancient Greece. </a:t>
            </a:r>
          </a:p>
          <a:p>
            <a:r>
              <a:rPr lang="en-US"/>
              <a:t>Until recently the originals panels were on the building in Athens. But due to pollution in Athens the panels were removed and copied. [click - bullet three] The copy that the Museum of Antiquities has was copied when there was only minimal damage, so this copy is actually in better condition than the originals. </a:t>
            </a:r>
          </a:p>
          <a:p>
            <a:endParaRPr lang="en-US"/>
          </a:p>
          <a:p>
            <a:r>
              <a:rPr lang="en-US"/>
              <a:t>[Click - fourth bullet] </a:t>
            </a:r>
          </a:p>
          <a:p>
            <a:r>
              <a:rPr lang="en-US"/>
              <a:t>Art and sculpture has been replicated and copied for a very long time. The Romans loved and admired Greek art, so they would copy the Greek bronze statues into marble. </a:t>
            </a:r>
          </a:p>
          <a:p>
            <a:r>
              <a:rPr lang="en-US"/>
              <a:t>Most of the Classical Greek statues in the Museum are copies of Roman copies of Greek originals.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Many Greek statues are nude. As seen in the images on the left nude Greek statues began in the Archaic Greek period and are seen throughout the Hellenistic Greek Period. (could state the dates).</a:t>
            </a:r>
          </a:p>
          <a:p>
            <a:endParaRPr lang="en-US"/>
          </a:p>
          <a:p>
            <a:r>
              <a:rPr lang="en-US"/>
              <a:t>[click - first bullet]</a:t>
            </a:r>
            <a:endParaRPr lang="en-US">
              <a:ea typeface="Calibri"/>
              <a:cs typeface="Calibri"/>
            </a:endParaRPr>
          </a:p>
          <a:p>
            <a:r>
              <a:rPr lang="en-US"/>
              <a:t>The Ancient Greeks admired the human form and beauty, and they thought that humans were modeled after the gods.</a:t>
            </a:r>
            <a:endParaRPr lang="en-US">
              <a:ea typeface="Calibri"/>
              <a:cs typeface="Calibri"/>
            </a:endParaRPr>
          </a:p>
          <a:p>
            <a:endParaRPr lang="en-US"/>
          </a:p>
          <a:p>
            <a:r>
              <a:rPr lang="en-US"/>
              <a:t>[click - second bullet]</a:t>
            </a:r>
            <a:endParaRPr lang="en-US">
              <a:ea typeface="Calibri"/>
              <a:cs typeface="Calibri"/>
            </a:endParaRPr>
          </a:p>
          <a:p>
            <a:r>
              <a:rPr lang="en-US"/>
              <a:t>Even though the statues were modeled after the gods, the actual models would have been athletes!</a:t>
            </a:r>
            <a:endParaRPr lang="en-US">
              <a:ea typeface="Calibri"/>
              <a:cs typeface="Calibri"/>
            </a:endParaRPr>
          </a:p>
          <a:p>
            <a:endParaRPr lang="en-US"/>
          </a:p>
          <a:p>
            <a:r>
              <a:rPr lang="en-US"/>
              <a:t>Why would they have chosen athletes?</a:t>
            </a:r>
            <a:endParaRPr lang="en-US">
              <a:ea typeface="Calibri"/>
              <a:cs typeface="Calibri"/>
            </a:endParaRPr>
          </a:p>
          <a:p>
            <a:r>
              <a:rPr lang="en-US"/>
              <a:t>(possible answers - athletes would work out and go to the gym, muscular, gods were thought of in this way)</a:t>
            </a:r>
            <a:endParaRPr lang="en-US">
              <a:ea typeface="Calibri"/>
              <a:cs typeface="Calibri"/>
            </a:endParaRPr>
          </a:p>
          <a:p>
            <a:endParaRPr lang="en-US"/>
          </a:p>
          <a:p>
            <a:r>
              <a:rPr lang="en-US"/>
              <a:t>[click - bullet three]</a:t>
            </a:r>
            <a:endParaRPr lang="en-US">
              <a:ea typeface="Calibri"/>
              <a:cs typeface="Calibri"/>
            </a:endParaRPr>
          </a:p>
          <a:p>
            <a:r>
              <a:rPr lang="en-US"/>
              <a:t>Ancient Greece, located in the Mediterranean, very close to the sea and oceans, was very hot, so it made sense that they would do physical exercise in the nude because it was much cooler.</a:t>
            </a:r>
            <a:endParaRPr lang="en-US">
              <a:ea typeface="Calibri"/>
              <a:cs typeface="Calibri"/>
            </a:endParaRPr>
          </a:p>
          <a:p>
            <a:endParaRPr lang="en-US"/>
          </a:p>
          <a:p>
            <a:r>
              <a:rPr lang="en-US"/>
              <a:t>Male Greek gods were seen more often in the nude. Female nudity was not as common, the goddess Aphrodite was typically depicted in the nude as she was the goddess of love and beauty.</a:t>
            </a:r>
            <a:endParaRPr lang="en-US">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Near East - Modern day countries such as Afghanistan, Iran, Iraq - and stretched from the regions of the Levant through Anatolia, Mesopotamia, Elam and central Asia.</a:t>
            </a:r>
          </a:p>
          <a:p>
            <a:endParaRPr lang="en-US"/>
          </a:p>
          <a:p>
            <a:r>
              <a:rPr lang="en-US"/>
              <a:t>Egypt: same area as modern Egypt, 31 CE is when Egypt was conquered by Rome</a:t>
            </a:r>
          </a:p>
          <a:p>
            <a:r>
              <a:rPr lang="en-US"/>
              <a:t>Near East: dates vary, though this end date marks the beginning of the Hellenistic period in the area, when much of the area was conquered by Alexander and other kingdoms or empires from further west. </a:t>
            </a:r>
          </a:p>
          <a:p>
            <a:endParaRPr lang="en-US"/>
          </a:p>
          <a:p>
            <a:r>
              <a:rPr lang="en-US"/>
              <a:t>Greece: rough date, though Rome conquered Greece in 146 BCE so many people consider that the end of the Greek period. </a:t>
            </a:r>
          </a:p>
          <a:p>
            <a:endParaRPr lang="en-US"/>
          </a:p>
          <a:p>
            <a:r>
              <a:rPr lang="en-US"/>
              <a:t>Rome: from the founding of the city to the fall of the Western Roman Empire.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It was in the ancient Near East that the birth of art took place. It was also considered the Cradle of Civilization since it was the first place where permanent urban centers (cities) developed thanks to great advancements in areas like agriculture which allowed people to stay in one place. Many different styles can be seen in this period as well as distinct religious, cultural, and social beliefs and worldviews. </a:t>
            </a:r>
          </a:p>
          <a:p>
            <a:r>
              <a:rPr lang="en-US"/>
              <a:t>For instance, the god Baal was a Canaanite fertility and rain god. (fertility meaning the growth of agriculture). Humans depended on Baal because he brought rain and helped crops grow. On the image on the right Baal is seen holding a staff which is also a lightening bolt. The Canaanites believed that when Baal struck the ground with his lightening bolt that it would help the crops grow. This is indeed true as modern scientists and agriculturalists have found that lightening produces nitrates that are needed for crops to grow.</a:t>
            </a:r>
            <a:endParaRPr lang="en-US">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Egypt, centered on the fertile Nile Valley tended towards natural imagery and iconic presentations of human and animal forms. Representations of Egyptian deities as anthropomorphic animals were popular in all art forms and amulets of animals and deities were often worn as necklaces or bracelets and provided protection for the living and dead. </a:t>
            </a:r>
          </a:p>
          <a:p>
            <a:r>
              <a:rPr lang="en-US"/>
              <a:t>Much of the artwork had a practical purpose such as recording objects and activities of people that they wished to take into the afterlife. </a:t>
            </a:r>
            <a:endParaRPr lang="en-US">
              <a:ea typeface="Calibri"/>
              <a:cs typeface="Calibri"/>
            </a:endParaRPr>
          </a:p>
          <a:p>
            <a:r>
              <a:rPr lang="en-US"/>
              <a:t>The figure on the left is the Pharaoh </a:t>
            </a:r>
            <a:r>
              <a:rPr lang="en-US" err="1"/>
              <a:t>Psammeticus</a:t>
            </a:r>
            <a:r>
              <a:rPr lang="en-US"/>
              <a:t> II. This statue shows him in the classic Egyptian stance with left foot forward and hands clenched by the sides. On the back of the statue is inscribed the name of the Pharaoh in hieroglyphs.</a:t>
            </a:r>
            <a:endParaRPr lang="en-US">
              <a:ea typeface="Calibri"/>
              <a:cs typeface="Calibri"/>
            </a:endParaRPr>
          </a:p>
          <a:p>
            <a:r>
              <a:rPr lang="en-US"/>
              <a:t>The Scorpion Amulet may represent the Egyptian goddess </a:t>
            </a:r>
            <a:r>
              <a:rPr lang="en-US" err="1"/>
              <a:t>Serqet</a:t>
            </a:r>
            <a:r>
              <a:rPr lang="en-US"/>
              <a:t>. She was one of the protective goddesses of the Nile and was often depicted as a woman with a scorpion head or headdress, or as a scorpion with a woman's head.</a:t>
            </a:r>
            <a:endParaRPr lang="en-US">
              <a:ea typeface="Calibri"/>
              <a:cs typeface="Calibri"/>
            </a:endParaRPr>
          </a:p>
          <a:p>
            <a:r>
              <a:rPr lang="en-US"/>
              <a:t>Finally, the False Door is one of the Museum's original artifacts, and it is over 4000 years old. False doors were thought to be like portals to the afterlife, allowing spirits to pass through them and collect offerings like food from people who visited their tombs. </a:t>
            </a:r>
            <a:endParaRPr lang="en-US">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Ancient Greece, famous for its art, architecture, athletics and philosophy made up mainland Greece, the surrounding islands, and much of the coastal regions of the Aegean and Ionian Seas. Historically, the establishment of the Olympic Games in 776 BCE has been the official start of ancient Greece, but modern scholars have pushed back that date to include the Greek modification of the Phoenician alphabet and the establishment of the first poleis, i.e. the city-state that would characterize Greek culture. Unlike modern Greece, ancient Greece was not one big country, but a series of city-states that had religion, language and culture in common. </a:t>
            </a:r>
          </a:p>
          <a:p>
            <a:r>
              <a:rPr lang="en-US"/>
              <a:t>This relief is of the Greek god Nike, the goddess of victory. Is anyone wearing Nike shoes? You'll notice the Nike "swoosh" looks just like the wing on the sculpture turned sideways. </a:t>
            </a:r>
          </a:p>
          <a:p>
            <a:r>
              <a:rPr lang="en-US"/>
              <a:t>This statue is the Charioteer of Delphi, and it shows the victor of the chariot races at the Pythian games. The Greeks held athletic competitions between the different city-states in honour of the gods. The Pythian games were in honour of Apollo. Did you know that we get the Olympics from the ancient Olympic games held in Olympia, Greece in honour of Zeus?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15.png"/><Relationship Id="rId7" Type="http://schemas.openxmlformats.org/officeDocument/2006/relationships/image" Target="../media/image5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15.png"/><Relationship Id="rId7" Type="http://schemas.openxmlformats.org/officeDocument/2006/relationships/image" Target="../media/image5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6.svg"/></Relationships>
</file>

<file path=ppt/slides/_rels/slide1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4.svg"/><Relationship Id="rId5" Type="http://schemas.openxmlformats.org/officeDocument/2006/relationships/image" Target="../media/image12.svg"/><Relationship Id="rId10" Type="http://schemas.openxmlformats.org/officeDocument/2006/relationships/image" Target="../media/image3.png"/><Relationship Id="rId4" Type="http://schemas.openxmlformats.org/officeDocument/2006/relationships/image" Target="../media/image11.png"/><Relationship Id="rId9" Type="http://schemas.openxmlformats.org/officeDocument/2006/relationships/image" Target="../media/image16.sv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4.svg"/><Relationship Id="rId3" Type="http://schemas.openxmlformats.org/officeDocument/2006/relationships/image" Target="../media/image17.png"/><Relationship Id="rId7" Type="http://schemas.openxmlformats.org/officeDocument/2006/relationships/image" Target="../media/image21.svg"/><Relationship Id="rId12"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10.svg"/><Relationship Id="rId5" Type="http://schemas.openxmlformats.org/officeDocument/2006/relationships/image" Target="../media/image19.png"/><Relationship Id="rId15" Type="http://schemas.openxmlformats.org/officeDocument/2006/relationships/image" Target="../media/image23.jpeg"/><Relationship Id="rId10" Type="http://schemas.openxmlformats.org/officeDocument/2006/relationships/image" Target="../media/image9.png"/><Relationship Id="rId4" Type="http://schemas.openxmlformats.org/officeDocument/2006/relationships/image" Target="../media/image18.svg"/><Relationship Id="rId9" Type="http://schemas.openxmlformats.org/officeDocument/2006/relationships/image" Target="../media/image16.svg"/><Relationship Id="rId14" Type="http://schemas.openxmlformats.org/officeDocument/2006/relationships/image" Target="../media/image22.jpeg"/></Relationships>
</file>

<file path=ppt/slides/_rels/slide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5.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28.png"/><Relationship Id="rId5" Type="http://schemas.openxmlformats.org/officeDocument/2006/relationships/image" Target="../media/image3.png"/><Relationship Id="rId10" Type="http://schemas.openxmlformats.org/officeDocument/2006/relationships/image" Target="../media/image27.png"/><Relationship Id="rId4" Type="http://schemas.openxmlformats.org/officeDocument/2006/relationships/image" Target="../media/image16.svg"/><Relationship Id="rId9"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3.svg"/><Relationship Id="rId11" Type="http://schemas.openxmlformats.org/officeDocument/2006/relationships/image" Target="../media/image36.jpeg"/><Relationship Id="rId5" Type="http://schemas.openxmlformats.org/officeDocument/2006/relationships/image" Target="../media/image32.png"/><Relationship Id="rId10" Type="http://schemas.openxmlformats.org/officeDocument/2006/relationships/image" Target="../media/image4.svg"/><Relationship Id="rId4" Type="http://schemas.openxmlformats.org/officeDocument/2006/relationships/image" Target="../media/image31.svg"/><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0.sv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svg"/><Relationship Id="rId9" Type="http://schemas.openxmlformats.org/officeDocument/2006/relationships/image" Target="../media/image43.png"/></Relationships>
</file>

<file path=ppt/slides/_rels/slide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47.svg"/><Relationship Id="rId9" Type="http://schemas.openxmlformats.org/officeDocument/2006/relationships/image" Target="../media/image50.svg"/></Relationships>
</file>

<file path=ppt/slides/_rels/slide8.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1.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52.sv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5.png"/><Relationship Id="rId7"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55.png"/><Relationship Id="rId5" Type="http://schemas.openxmlformats.org/officeDocument/2006/relationships/image" Target="../media/image3.png"/><Relationship Id="rId10" Type="http://schemas.openxmlformats.org/officeDocument/2006/relationships/image" Target="../media/image54.png"/><Relationship Id="rId4" Type="http://schemas.openxmlformats.org/officeDocument/2006/relationships/image" Target="../media/image16.svg"/><Relationship Id="rId9"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7F4"/>
        </a:solidFill>
        <a:effectLst/>
      </p:bgPr>
    </p:bg>
    <p:spTree>
      <p:nvGrpSpPr>
        <p:cNvPr id="1" name=""/>
        <p:cNvGrpSpPr/>
        <p:nvPr/>
      </p:nvGrpSpPr>
      <p:grpSpPr>
        <a:xfrm>
          <a:off x="0" y="0"/>
          <a:ext cx="0" cy="0"/>
          <a:chOff x="0" y="0"/>
          <a:chExt cx="0" cy="0"/>
        </a:xfrm>
      </p:grpSpPr>
      <p:sp>
        <p:nvSpPr>
          <p:cNvPr id="2" name="Freeform 2"/>
          <p:cNvSpPr/>
          <p:nvPr/>
        </p:nvSpPr>
        <p:spPr>
          <a:xfrm>
            <a:off x="5911471" y="6616647"/>
            <a:ext cx="6465058" cy="928617"/>
          </a:xfrm>
          <a:custGeom>
            <a:avLst/>
            <a:gdLst/>
            <a:ahLst/>
            <a:cxnLst/>
            <a:rect l="l" t="t" r="r" b="b"/>
            <a:pathLst>
              <a:path w="6465058" h="928617">
                <a:moveTo>
                  <a:pt x="0" y="0"/>
                </a:moveTo>
                <a:lnTo>
                  <a:pt x="6465058" y="0"/>
                </a:lnTo>
                <a:lnTo>
                  <a:pt x="6465058" y="928617"/>
                </a:lnTo>
                <a:lnTo>
                  <a:pt x="0" y="9286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1118492" y="-999804"/>
            <a:ext cx="4294383" cy="4114800"/>
          </a:xfrm>
          <a:custGeom>
            <a:avLst/>
            <a:gdLst/>
            <a:ahLst/>
            <a:cxnLst/>
            <a:rect l="l" t="t" r="r" b="b"/>
            <a:pathLst>
              <a:path w="4294383" h="4114800">
                <a:moveTo>
                  <a:pt x="0" y="0"/>
                </a:moveTo>
                <a:lnTo>
                  <a:pt x="4294384" y="0"/>
                </a:lnTo>
                <a:lnTo>
                  <a:pt x="4294384"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p:cNvSpPr/>
          <p:nvPr/>
        </p:nvSpPr>
        <p:spPr>
          <a:xfrm rot="-10800000">
            <a:off x="15366916" y="7231994"/>
            <a:ext cx="4294383" cy="4114800"/>
          </a:xfrm>
          <a:custGeom>
            <a:avLst/>
            <a:gdLst/>
            <a:ahLst/>
            <a:cxnLst/>
            <a:rect l="l" t="t" r="r" b="b"/>
            <a:pathLst>
              <a:path w="4294383" h="4114800">
                <a:moveTo>
                  <a:pt x="0" y="0"/>
                </a:moveTo>
                <a:lnTo>
                  <a:pt x="4294384" y="0"/>
                </a:lnTo>
                <a:lnTo>
                  <a:pt x="4294384"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441218" y="8965596"/>
            <a:ext cx="3352965" cy="2840876"/>
          </a:xfrm>
          <a:custGeom>
            <a:avLst/>
            <a:gdLst/>
            <a:ahLst/>
            <a:cxnLst/>
            <a:rect l="l" t="t" r="r" b="b"/>
            <a:pathLst>
              <a:path w="3352965" h="2840876">
                <a:moveTo>
                  <a:pt x="0" y="0"/>
                </a:moveTo>
                <a:lnTo>
                  <a:pt x="3352965" y="0"/>
                </a:lnTo>
                <a:lnTo>
                  <a:pt x="3352965" y="2840876"/>
                </a:lnTo>
                <a:lnTo>
                  <a:pt x="0" y="284087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Freeform 6"/>
          <p:cNvSpPr/>
          <p:nvPr/>
        </p:nvSpPr>
        <p:spPr>
          <a:xfrm rot="-10800000">
            <a:off x="14161143" y="-1503017"/>
            <a:ext cx="3352965" cy="2840876"/>
          </a:xfrm>
          <a:custGeom>
            <a:avLst/>
            <a:gdLst/>
            <a:ahLst/>
            <a:cxnLst/>
            <a:rect l="l" t="t" r="r" b="b"/>
            <a:pathLst>
              <a:path w="3352965" h="2840876">
                <a:moveTo>
                  <a:pt x="0" y="0"/>
                </a:moveTo>
                <a:lnTo>
                  <a:pt x="3352965" y="0"/>
                </a:lnTo>
                <a:lnTo>
                  <a:pt x="3352965" y="2840876"/>
                </a:lnTo>
                <a:lnTo>
                  <a:pt x="0" y="284087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7" name="Group 7"/>
          <p:cNvGrpSpPr>
            <a:grpSpLocks noChangeAspect="1"/>
          </p:cNvGrpSpPr>
          <p:nvPr/>
        </p:nvGrpSpPr>
        <p:grpSpPr>
          <a:xfrm>
            <a:off x="14544244" y="7545264"/>
            <a:ext cx="458160" cy="436499"/>
            <a:chOff x="0" y="0"/>
            <a:chExt cx="1772920" cy="1689100"/>
          </a:xfrm>
        </p:grpSpPr>
        <p:sp>
          <p:nvSpPr>
            <p:cNvPr id="8" name="Freeform 8"/>
            <p:cNvSpPr/>
            <p:nvPr/>
          </p:nvSpPr>
          <p:spPr>
            <a:xfrm>
              <a:off x="-8890" y="-5080"/>
              <a:ext cx="1789430" cy="1701800"/>
            </a:xfrm>
            <a:custGeom>
              <a:avLst/>
              <a:gdLst/>
              <a:ahLst/>
              <a:cxnLst/>
              <a:rect l="l" t="t" r="r" b="b"/>
              <a:pathLst>
                <a:path w="1789430" h="1701800">
                  <a:moveTo>
                    <a:pt x="922020" y="21590"/>
                  </a:moveTo>
                  <a:lnTo>
                    <a:pt x="1172210" y="529590"/>
                  </a:lnTo>
                  <a:cubicBezTo>
                    <a:pt x="1176020" y="538480"/>
                    <a:pt x="1184910" y="544830"/>
                    <a:pt x="1195070" y="546100"/>
                  </a:cubicBezTo>
                  <a:lnTo>
                    <a:pt x="1755140" y="627380"/>
                  </a:lnTo>
                  <a:cubicBezTo>
                    <a:pt x="1779270" y="631190"/>
                    <a:pt x="1789430" y="661670"/>
                    <a:pt x="1771650" y="678180"/>
                  </a:cubicBezTo>
                  <a:lnTo>
                    <a:pt x="1366520" y="1073150"/>
                  </a:lnTo>
                  <a:cubicBezTo>
                    <a:pt x="1358900" y="1079500"/>
                    <a:pt x="1356360" y="1089660"/>
                    <a:pt x="1357630" y="1099820"/>
                  </a:cubicBezTo>
                  <a:lnTo>
                    <a:pt x="1452880" y="1658620"/>
                  </a:lnTo>
                  <a:cubicBezTo>
                    <a:pt x="1456690" y="1682750"/>
                    <a:pt x="1431290" y="1701800"/>
                    <a:pt x="1409700" y="1690370"/>
                  </a:cubicBezTo>
                  <a:lnTo>
                    <a:pt x="908050" y="1426210"/>
                  </a:lnTo>
                  <a:cubicBezTo>
                    <a:pt x="899160" y="1421130"/>
                    <a:pt x="889000" y="1421130"/>
                    <a:pt x="880110" y="1426210"/>
                  </a:cubicBezTo>
                  <a:lnTo>
                    <a:pt x="378460" y="1690370"/>
                  </a:lnTo>
                  <a:cubicBezTo>
                    <a:pt x="356870" y="1701800"/>
                    <a:pt x="331470" y="1682750"/>
                    <a:pt x="335280" y="1658620"/>
                  </a:cubicBezTo>
                  <a:lnTo>
                    <a:pt x="430530" y="1099820"/>
                  </a:lnTo>
                  <a:cubicBezTo>
                    <a:pt x="431800" y="1089660"/>
                    <a:pt x="429260" y="1080770"/>
                    <a:pt x="421640" y="1073150"/>
                  </a:cubicBezTo>
                  <a:lnTo>
                    <a:pt x="17780" y="678180"/>
                  </a:lnTo>
                  <a:cubicBezTo>
                    <a:pt x="0" y="660400"/>
                    <a:pt x="10160" y="631190"/>
                    <a:pt x="34290" y="627380"/>
                  </a:cubicBezTo>
                  <a:lnTo>
                    <a:pt x="594360" y="546100"/>
                  </a:lnTo>
                  <a:cubicBezTo>
                    <a:pt x="604520" y="544830"/>
                    <a:pt x="612140" y="538480"/>
                    <a:pt x="617220" y="529590"/>
                  </a:cubicBezTo>
                  <a:lnTo>
                    <a:pt x="867410" y="21590"/>
                  </a:lnTo>
                  <a:cubicBezTo>
                    <a:pt x="878840" y="0"/>
                    <a:pt x="910590" y="0"/>
                    <a:pt x="922020" y="21590"/>
                  </a:cubicBezTo>
                  <a:close/>
                </a:path>
              </a:pathLst>
            </a:custGeom>
            <a:solidFill>
              <a:srgbClr val="A4B792"/>
            </a:solidFill>
          </p:spPr>
        </p:sp>
      </p:grpSp>
      <p:grpSp>
        <p:nvGrpSpPr>
          <p:cNvPr id="9" name="Group 9"/>
          <p:cNvGrpSpPr>
            <a:grpSpLocks noChangeAspect="1"/>
          </p:cNvGrpSpPr>
          <p:nvPr/>
        </p:nvGrpSpPr>
        <p:grpSpPr>
          <a:xfrm>
            <a:off x="2676135" y="5658866"/>
            <a:ext cx="261444" cy="249084"/>
            <a:chOff x="0" y="0"/>
            <a:chExt cx="1772920" cy="1689100"/>
          </a:xfrm>
        </p:grpSpPr>
        <p:sp>
          <p:nvSpPr>
            <p:cNvPr id="10" name="Freeform 10"/>
            <p:cNvSpPr/>
            <p:nvPr/>
          </p:nvSpPr>
          <p:spPr>
            <a:xfrm>
              <a:off x="-8890" y="-5080"/>
              <a:ext cx="1789430" cy="1701800"/>
            </a:xfrm>
            <a:custGeom>
              <a:avLst/>
              <a:gdLst/>
              <a:ahLst/>
              <a:cxnLst/>
              <a:rect l="l" t="t" r="r" b="b"/>
              <a:pathLst>
                <a:path w="1789430" h="1701800">
                  <a:moveTo>
                    <a:pt x="922020" y="21590"/>
                  </a:moveTo>
                  <a:lnTo>
                    <a:pt x="1172210" y="529590"/>
                  </a:lnTo>
                  <a:cubicBezTo>
                    <a:pt x="1176020" y="538480"/>
                    <a:pt x="1184910" y="544830"/>
                    <a:pt x="1195070" y="546100"/>
                  </a:cubicBezTo>
                  <a:lnTo>
                    <a:pt x="1755140" y="627380"/>
                  </a:lnTo>
                  <a:cubicBezTo>
                    <a:pt x="1779270" y="631190"/>
                    <a:pt x="1789430" y="661670"/>
                    <a:pt x="1771650" y="678180"/>
                  </a:cubicBezTo>
                  <a:lnTo>
                    <a:pt x="1366520" y="1073150"/>
                  </a:lnTo>
                  <a:cubicBezTo>
                    <a:pt x="1358900" y="1079500"/>
                    <a:pt x="1356360" y="1089660"/>
                    <a:pt x="1357630" y="1099820"/>
                  </a:cubicBezTo>
                  <a:lnTo>
                    <a:pt x="1452880" y="1658620"/>
                  </a:lnTo>
                  <a:cubicBezTo>
                    <a:pt x="1456690" y="1682750"/>
                    <a:pt x="1431290" y="1701800"/>
                    <a:pt x="1409700" y="1690370"/>
                  </a:cubicBezTo>
                  <a:lnTo>
                    <a:pt x="908050" y="1426210"/>
                  </a:lnTo>
                  <a:cubicBezTo>
                    <a:pt x="899160" y="1421130"/>
                    <a:pt x="889000" y="1421130"/>
                    <a:pt x="880110" y="1426210"/>
                  </a:cubicBezTo>
                  <a:lnTo>
                    <a:pt x="378460" y="1690370"/>
                  </a:lnTo>
                  <a:cubicBezTo>
                    <a:pt x="356870" y="1701800"/>
                    <a:pt x="331470" y="1682750"/>
                    <a:pt x="335280" y="1658620"/>
                  </a:cubicBezTo>
                  <a:lnTo>
                    <a:pt x="430530" y="1099820"/>
                  </a:lnTo>
                  <a:cubicBezTo>
                    <a:pt x="431800" y="1089660"/>
                    <a:pt x="429260" y="1080770"/>
                    <a:pt x="421640" y="1073150"/>
                  </a:cubicBezTo>
                  <a:lnTo>
                    <a:pt x="17780" y="678180"/>
                  </a:lnTo>
                  <a:cubicBezTo>
                    <a:pt x="0" y="660400"/>
                    <a:pt x="10160" y="631190"/>
                    <a:pt x="34290" y="627380"/>
                  </a:cubicBezTo>
                  <a:lnTo>
                    <a:pt x="594360" y="546100"/>
                  </a:lnTo>
                  <a:cubicBezTo>
                    <a:pt x="604520" y="544830"/>
                    <a:pt x="612140" y="538480"/>
                    <a:pt x="617220" y="529590"/>
                  </a:cubicBezTo>
                  <a:lnTo>
                    <a:pt x="867410" y="21590"/>
                  </a:lnTo>
                  <a:cubicBezTo>
                    <a:pt x="878840" y="0"/>
                    <a:pt x="910590" y="0"/>
                    <a:pt x="922020" y="21590"/>
                  </a:cubicBezTo>
                  <a:close/>
                </a:path>
              </a:pathLst>
            </a:custGeom>
            <a:solidFill>
              <a:srgbClr val="3D5919"/>
            </a:solidFill>
          </p:spPr>
        </p:sp>
      </p:grpSp>
      <p:grpSp>
        <p:nvGrpSpPr>
          <p:cNvPr id="11" name="Group 11"/>
          <p:cNvGrpSpPr>
            <a:grpSpLocks noChangeAspect="1"/>
          </p:cNvGrpSpPr>
          <p:nvPr/>
        </p:nvGrpSpPr>
        <p:grpSpPr>
          <a:xfrm>
            <a:off x="16084075" y="1624472"/>
            <a:ext cx="261444" cy="249084"/>
            <a:chOff x="0" y="0"/>
            <a:chExt cx="1772920" cy="1689100"/>
          </a:xfrm>
        </p:grpSpPr>
        <p:sp>
          <p:nvSpPr>
            <p:cNvPr id="12" name="Freeform 12"/>
            <p:cNvSpPr/>
            <p:nvPr/>
          </p:nvSpPr>
          <p:spPr>
            <a:xfrm>
              <a:off x="-8890" y="-5080"/>
              <a:ext cx="1789430" cy="1701800"/>
            </a:xfrm>
            <a:custGeom>
              <a:avLst/>
              <a:gdLst/>
              <a:ahLst/>
              <a:cxnLst/>
              <a:rect l="l" t="t" r="r" b="b"/>
              <a:pathLst>
                <a:path w="1789430" h="1701800">
                  <a:moveTo>
                    <a:pt x="922020" y="21590"/>
                  </a:moveTo>
                  <a:lnTo>
                    <a:pt x="1172210" y="529590"/>
                  </a:lnTo>
                  <a:cubicBezTo>
                    <a:pt x="1176020" y="538480"/>
                    <a:pt x="1184910" y="544830"/>
                    <a:pt x="1195070" y="546100"/>
                  </a:cubicBezTo>
                  <a:lnTo>
                    <a:pt x="1755140" y="627380"/>
                  </a:lnTo>
                  <a:cubicBezTo>
                    <a:pt x="1779270" y="631190"/>
                    <a:pt x="1789430" y="661670"/>
                    <a:pt x="1771650" y="678180"/>
                  </a:cubicBezTo>
                  <a:lnTo>
                    <a:pt x="1366520" y="1073150"/>
                  </a:lnTo>
                  <a:cubicBezTo>
                    <a:pt x="1358900" y="1079500"/>
                    <a:pt x="1356360" y="1089660"/>
                    <a:pt x="1357630" y="1099820"/>
                  </a:cubicBezTo>
                  <a:lnTo>
                    <a:pt x="1452880" y="1658620"/>
                  </a:lnTo>
                  <a:cubicBezTo>
                    <a:pt x="1456690" y="1682750"/>
                    <a:pt x="1431290" y="1701800"/>
                    <a:pt x="1409700" y="1690370"/>
                  </a:cubicBezTo>
                  <a:lnTo>
                    <a:pt x="908050" y="1426210"/>
                  </a:lnTo>
                  <a:cubicBezTo>
                    <a:pt x="899160" y="1421130"/>
                    <a:pt x="889000" y="1421130"/>
                    <a:pt x="880110" y="1426210"/>
                  </a:cubicBezTo>
                  <a:lnTo>
                    <a:pt x="378460" y="1690370"/>
                  </a:lnTo>
                  <a:cubicBezTo>
                    <a:pt x="356870" y="1701800"/>
                    <a:pt x="331470" y="1682750"/>
                    <a:pt x="335280" y="1658620"/>
                  </a:cubicBezTo>
                  <a:lnTo>
                    <a:pt x="430530" y="1099820"/>
                  </a:lnTo>
                  <a:cubicBezTo>
                    <a:pt x="431800" y="1089660"/>
                    <a:pt x="429260" y="1080770"/>
                    <a:pt x="421640" y="1073150"/>
                  </a:cubicBezTo>
                  <a:lnTo>
                    <a:pt x="17780" y="678180"/>
                  </a:lnTo>
                  <a:cubicBezTo>
                    <a:pt x="0" y="660400"/>
                    <a:pt x="10160" y="631190"/>
                    <a:pt x="34290" y="627380"/>
                  </a:cubicBezTo>
                  <a:lnTo>
                    <a:pt x="594360" y="546100"/>
                  </a:lnTo>
                  <a:cubicBezTo>
                    <a:pt x="604520" y="544830"/>
                    <a:pt x="612140" y="538480"/>
                    <a:pt x="617220" y="529590"/>
                  </a:cubicBezTo>
                  <a:lnTo>
                    <a:pt x="867410" y="21590"/>
                  </a:lnTo>
                  <a:cubicBezTo>
                    <a:pt x="878840" y="0"/>
                    <a:pt x="910590" y="0"/>
                    <a:pt x="922020" y="21590"/>
                  </a:cubicBezTo>
                  <a:close/>
                </a:path>
              </a:pathLst>
            </a:custGeom>
            <a:solidFill>
              <a:srgbClr val="3D5919"/>
            </a:solidFill>
          </p:spPr>
        </p:sp>
      </p:grpSp>
      <p:grpSp>
        <p:nvGrpSpPr>
          <p:cNvPr id="13" name="Group 13"/>
          <p:cNvGrpSpPr>
            <a:grpSpLocks noChangeAspect="1"/>
          </p:cNvGrpSpPr>
          <p:nvPr/>
        </p:nvGrpSpPr>
        <p:grpSpPr>
          <a:xfrm>
            <a:off x="5317568" y="6783654"/>
            <a:ext cx="261444" cy="249084"/>
            <a:chOff x="0" y="0"/>
            <a:chExt cx="1772920" cy="1689100"/>
          </a:xfrm>
        </p:grpSpPr>
        <p:sp>
          <p:nvSpPr>
            <p:cNvPr id="14" name="Freeform 14"/>
            <p:cNvSpPr/>
            <p:nvPr/>
          </p:nvSpPr>
          <p:spPr>
            <a:xfrm>
              <a:off x="-8890" y="-5080"/>
              <a:ext cx="1789430" cy="1701800"/>
            </a:xfrm>
            <a:custGeom>
              <a:avLst/>
              <a:gdLst/>
              <a:ahLst/>
              <a:cxnLst/>
              <a:rect l="l" t="t" r="r" b="b"/>
              <a:pathLst>
                <a:path w="1789430" h="1701800">
                  <a:moveTo>
                    <a:pt x="922020" y="21590"/>
                  </a:moveTo>
                  <a:lnTo>
                    <a:pt x="1172210" y="529590"/>
                  </a:lnTo>
                  <a:cubicBezTo>
                    <a:pt x="1176020" y="538480"/>
                    <a:pt x="1184910" y="544830"/>
                    <a:pt x="1195070" y="546100"/>
                  </a:cubicBezTo>
                  <a:lnTo>
                    <a:pt x="1755140" y="627380"/>
                  </a:lnTo>
                  <a:cubicBezTo>
                    <a:pt x="1779270" y="631190"/>
                    <a:pt x="1789430" y="661670"/>
                    <a:pt x="1771650" y="678180"/>
                  </a:cubicBezTo>
                  <a:lnTo>
                    <a:pt x="1366520" y="1073150"/>
                  </a:lnTo>
                  <a:cubicBezTo>
                    <a:pt x="1358900" y="1079500"/>
                    <a:pt x="1356360" y="1089660"/>
                    <a:pt x="1357630" y="1099820"/>
                  </a:cubicBezTo>
                  <a:lnTo>
                    <a:pt x="1452880" y="1658620"/>
                  </a:lnTo>
                  <a:cubicBezTo>
                    <a:pt x="1456690" y="1682750"/>
                    <a:pt x="1431290" y="1701800"/>
                    <a:pt x="1409700" y="1690370"/>
                  </a:cubicBezTo>
                  <a:lnTo>
                    <a:pt x="908050" y="1426210"/>
                  </a:lnTo>
                  <a:cubicBezTo>
                    <a:pt x="899160" y="1421130"/>
                    <a:pt x="889000" y="1421130"/>
                    <a:pt x="880110" y="1426210"/>
                  </a:cubicBezTo>
                  <a:lnTo>
                    <a:pt x="378460" y="1690370"/>
                  </a:lnTo>
                  <a:cubicBezTo>
                    <a:pt x="356870" y="1701800"/>
                    <a:pt x="331470" y="1682750"/>
                    <a:pt x="335280" y="1658620"/>
                  </a:cubicBezTo>
                  <a:lnTo>
                    <a:pt x="430530" y="1099820"/>
                  </a:lnTo>
                  <a:cubicBezTo>
                    <a:pt x="431800" y="1089660"/>
                    <a:pt x="429260" y="1080770"/>
                    <a:pt x="421640" y="1073150"/>
                  </a:cubicBezTo>
                  <a:lnTo>
                    <a:pt x="17780" y="678180"/>
                  </a:lnTo>
                  <a:cubicBezTo>
                    <a:pt x="0" y="660400"/>
                    <a:pt x="10160" y="631190"/>
                    <a:pt x="34290" y="627380"/>
                  </a:cubicBezTo>
                  <a:lnTo>
                    <a:pt x="594360" y="546100"/>
                  </a:lnTo>
                  <a:cubicBezTo>
                    <a:pt x="604520" y="544830"/>
                    <a:pt x="612140" y="538480"/>
                    <a:pt x="617220" y="529590"/>
                  </a:cubicBezTo>
                  <a:lnTo>
                    <a:pt x="867410" y="21590"/>
                  </a:lnTo>
                  <a:cubicBezTo>
                    <a:pt x="878840" y="0"/>
                    <a:pt x="910590" y="0"/>
                    <a:pt x="922020" y="21590"/>
                  </a:cubicBezTo>
                  <a:close/>
                </a:path>
              </a:pathLst>
            </a:custGeom>
            <a:solidFill>
              <a:srgbClr val="3D5919"/>
            </a:solidFill>
          </p:spPr>
        </p:sp>
      </p:grpSp>
      <p:grpSp>
        <p:nvGrpSpPr>
          <p:cNvPr id="15" name="Group 15"/>
          <p:cNvGrpSpPr/>
          <p:nvPr/>
        </p:nvGrpSpPr>
        <p:grpSpPr>
          <a:xfrm>
            <a:off x="-533592" y="4726612"/>
            <a:ext cx="1067183" cy="1067183"/>
            <a:chOff x="0" y="0"/>
            <a:chExt cx="1422911" cy="1422911"/>
          </a:xfrm>
        </p:grpSpPr>
        <p:grpSp>
          <p:nvGrpSpPr>
            <p:cNvPr id="16" name="Group 16"/>
            <p:cNvGrpSpPr/>
            <p:nvPr/>
          </p:nvGrpSpPr>
          <p:grpSpPr>
            <a:xfrm>
              <a:off x="0" y="0"/>
              <a:ext cx="1422911" cy="1422911"/>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D5919"/>
              </a:solidFill>
            </p:spPr>
          </p:sp>
          <p:sp>
            <p:nvSpPr>
              <p:cNvPr id="18" name="TextBox 18"/>
              <p:cNvSpPr txBox="1"/>
              <p:nvPr/>
            </p:nvSpPr>
            <p:spPr>
              <a:xfrm>
                <a:off x="76200" y="47625"/>
                <a:ext cx="660400" cy="688975"/>
              </a:xfrm>
              <a:prstGeom prst="rect">
                <a:avLst/>
              </a:prstGeom>
            </p:spPr>
            <p:txBody>
              <a:bodyPr lIns="50800" tIns="50800" rIns="50800" bIns="50800" rtlCol="0" anchor="ctr"/>
              <a:lstStyle/>
              <a:p>
                <a:pPr algn="ctr">
                  <a:lnSpc>
                    <a:spcPts val="2885"/>
                  </a:lnSpc>
                </a:pPr>
                <a:endParaRPr/>
              </a:p>
            </p:txBody>
          </p:sp>
        </p:grpSp>
        <p:grpSp>
          <p:nvGrpSpPr>
            <p:cNvPr id="19" name="Group 19"/>
            <p:cNvGrpSpPr/>
            <p:nvPr/>
          </p:nvGrpSpPr>
          <p:grpSpPr>
            <a:xfrm>
              <a:off x="152274" y="152274"/>
              <a:ext cx="1118362" cy="1118362"/>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7F4"/>
              </a:solidFill>
            </p:spPr>
          </p:sp>
          <p:sp>
            <p:nvSpPr>
              <p:cNvPr id="21" name="TextBox 21"/>
              <p:cNvSpPr txBox="1"/>
              <p:nvPr/>
            </p:nvSpPr>
            <p:spPr>
              <a:xfrm>
                <a:off x="76200" y="47625"/>
                <a:ext cx="660400" cy="688975"/>
              </a:xfrm>
              <a:prstGeom prst="rect">
                <a:avLst/>
              </a:prstGeom>
            </p:spPr>
            <p:txBody>
              <a:bodyPr lIns="50800" tIns="50800" rIns="50800" bIns="50800" rtlCol="0" anchor="ctr"/>
              <a:lstStyle/>
              <a:p>
                <a:pPr algn="ctr">
                  <a:lnSpc>
                    <a:spcPts val="2885"/>
                  </a:lnSpc>
                </a:pPr>
                <a:endParaRPr/>
              </a:p>
            </p:txBody>
          </p:sp>
        </p:grpSp>
      </p:grpSp>
      <p:grpSp>
        <p:nvGrpSpPr>
          <p:cNvPr id="22" name="Group 22"/>
          <p:cNvGrpSpPr/>
          <p:nvPr/>
        </p:nvGrpSpPr>
        <p:grpSpPr>
          <a:xfrm>
            <a:off x="10609179" y="9850018"/>
            <a:ext cx="1172978" cy="1172978"/>
            <a:chOff x="0" y="0"/>
            <a:chExt cx="1563971" cy="1563971"/>
          </a:xfrm>
        </p:grpSpPr>
        <p:grpSp>
          <p:nvGrpSpPr>
            <p:cNvPr id="23" name="Group 23"/>
            <p:cNvGrpSpPr/>
            <p:nvPr/>
          </p:nvGrpSpPr>
          <p:grpSpPr>
            <a:xfrm>
              <a:off x="0" y="0"/>
              <a:ext cx="1563971" cy="1563971"/>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D5919"/>
              </a:solidFill>
            </p:spPr>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3171"/>
                  </a:lnSpc>
                </a:pPr>
                <a:endParaRPr/>
              </a:p>
            </p:txBody>
          </p:sp>
        </p:grpSp>
        <p:grpSp>
          <p:nvGrpSpPr>
            <p:cNvPr id="26" name="Group 26"/>
            <p:cNvGrpSpPr/>
            <p:nvPr/>
          </p:nvGrpSpPr>
          <p:grpSpPr>
            <a:xfrm>
              <a:off x="167370" y="167370"/>
              <a:ext cx="1229231" cy="1229231"/>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7F4"/>
              </a:solidFill>
            </p:spPr>
          </p:sp>
          <p:sp>
            <p:nvSpPr>
              <p:cNvPr id="28" name="TextBox 28"/>
              <p:cNvSpPr txBox="1"/>
              <p:nvPr/>
            </p:nvSpPr>
            <p:spPr>
              <a:xfrm>
                <a:off x="76200" y="38100"/>
                <a:ext cx="660400" cy="698500"/>
              </a:xfrm>
              <a:prstGeom prst="rect">
                <a:avLst/>
              </a:prstGeom>
            </p:spPr>
            <p:txBody>
              <a:bodyPr lIns="50800" tIns="50800" rIns="50800" bIns="50800" rtlCol="0" anchor="ctr"/>
              <a:lstStyle/>
              <a:p>
                <a:pPr algn="ctr">
                  <a:lnSpc>
                    <a:spcPts val="3171"/>
                  </a:lnSpc>
                </a:pPr>
                <a:endParaRPr/>
              </a:p>
            </p:txBody>
          </p:sp>
        </p:grpSp>
      </p:grpSp>
      <p:grpSp>
        <p:nvGrpSpPr>
          <p:cNvPr id="29" name="Group 29"/>
          <p:cNvGrpSpPr/>
          <p:nvPr/>
        </p:nvGrpSpPr>
        <p:grpSpPr>
          <a:xfrm>
            <a:off x="10038069" y="-528883"/>
            <a:ext cx="1142219" cy="1142219"/>
            <a:chOff x="0" y="0"/>
            <a:chExt cx="1522959" cy="1522959"/>
          </a:xfrm>
        </p:grpSpPr>
        <p:grpSp>
          <p:nvGrpSpPr>
            <p:cNvPr id="30" name="Group 30"/>
            <p:cNvGrpSpPr/>
            <p:nvPr/>
          </p:nvGrpSpPr>
          <p:grpSpPr>
            <a:xfrm>
              <a:off x="0" y="0"/>
              <a:ext cx="1522959" cy="1522959"/>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D5919"/>
              </a:solidFill>
            </p:spPr>
          </p:sp>
          <p:sp>
            <p:nvSpPr>
              <p:cNvPr id="32" name="TextBox 32"/>
              <p:cNvSpPr txBox="1"/>
              <p:nvPr/>
            </p:nvSpPr>
            <p:spPr>
              <a:xfrm>
                <a:off x="76200" y="38100"/>
                <a:ext cx="660400" cy="698500"/>
              </a:xfrm>
              <a:prstGeom prst="rect">
                <a:avLst/>
              </a:prstGeom>
            </p:spPr>
            <p:txBody>
              <a:bodyPr lIns="50800" tIns="50800" rIns="50800" bIns="50800" rtlCol="0" anchor="ctr"/>
              <a:lstStyle/>
              <a:p>
                <a:pPr algn="ctr">
                  <a:lnSpc>
                    <a:spcPts val="3088"/>
                  </a:lnSpc>
                </a:pPr>
                <a:endParaRPr/>
              </a:p>
            </p:txBody>
          </p:sp>
        </p:grpSp>
        <p:grpSp>
          <p:nvGrpSpPr>
            <p:cNvPr id="33" name="Group 33"/>
            <p:cNvGrpSpPr/>
            <p:nvPr/>
          </p:nvGrpSpPr>
          <p:grpSpPr>
            <a:xfrm>
              <a:off x="162981" y="162981"/>
              <a:ext cx="1196997" cy="1196997"/>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7F4"/>
              </a:solidFill>
            </p:spPr>
          </p:sp>
          <p:sp>
            <p:nvSpPr>
              <p:cNvPr id="35" name="TextBox 35"/>
              <p:cNvSpPr txBox="1"/>
              <p:nvPr/>
            </p:nvSpPr>
            <p:spPr>
              <a:xfrm>
                <a:off x="76200" y="38100"/>
                <a:ext cx="660400" cy="698500"/>
              </a:xfrm>
              <a:prstGeom prst="rect">
                <a:avLst/>
              </a:prstGeom>
            </p:spPr>
            <p:txBody>
              <a:bodyPr lIns="50800" tIns="50800" rIns="50800" bIns="50800" rtlCol="0" anchor="ctr"/>
              <a:lstStyle/>
              <a:p>
                <a:pPr algn="ctr">
                  <a:lnSpc>
                    <a:spcPts val="3088"/>
                  </a:lnSpc>
                </a:pPr>
                <a:endParaRPr/>
              </a:p>
            </p:txBody>
          </p:sp>
        </p:grpSp>
      </p:grpSp>
      <p:grpSp>
        <p:nvGrpSpPr>
          <p:cNvPr id="36" name="Group 36"/>
          <p:cNvGrpSpPr/>
          <p:nvPr/>
        </p:nvGrpSpPr>
        <p:grpSpPr>
          <a:xfrm>
            <a:off x="4621164" y="1028700"/>
            <a:ext cx="595772" cy="595772"/>
            <a:chOff x="0" y="0"/>
            <a:chExt cx="794363" cy="794363"/>
          </a:xfrm>
        </p:grpSpPr>
        <p:grpSp>
          <p:nvGrpSpPr>
            <p:cNvPr id="37" name="Group 37"/>
            <p:cNvGrpSpPr/>
            <p:nvPr/>
          </p:nvGrpSpPr>
          <p:grpSpPr>
            <a:xfrm>
              <a:off x="0" y="0"/>
              <a:ext cx="794363" cy="794363"/>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D5919"/>
              </a:solidFill>
            </p:spPr>
          </p:sp>
          <p:sp>
            <p:nvSpPr>
              <p:cNvPr id="39" name="TextBox 39"/>
              <p:cNvSpPr txBox="1"/>
              <p:nvPr/>
            </p:nvSpPr>
            <p:spPr>
              <a:xfrm>
                <a:off x="76200" y="57150"/>
                <a:ext cx="660400" cy="679450"/>
              </a:xfrm>
              <a:prstGeom prst="rect">
                <a:avLst/>
              </a:prstGeom>
            </p:spPr>
            <p:txBody>
              <a:bodyPr lIns="50800" tIns="50800" rIns="50800" bIns="50800" rtlCol="0" anchor="ctr"/>
              <a:lstStyle/>
              <a:p>
                <a:pPr algn="ctr">
                  <a:lnSpc>
                    <a:spcPts val="1610"/>
                  </a:lnSpc>
                </a:pPr>
                <a:endParaRPr/>
              </a:p>
            </p:txBody>
          </p:sp>
        </p:grpSp>
        <p:grpSp>
          <p:nvGrpSpPr>
            <p:cNvPr id="40" name="Group 40"/>
            <p:cNvGrpSpPr/>
            <p:nvPr/>
          </p:nvGrpSpPr>
          <p:grpSpPr>
            <a:xfrm>
              <a:off x="85010" y="85010"/>
              <a:ext cx="624344" cy="624344"/>
              <a:chOff x="0" y="0"/>
              <a:chExt cx="812800" cy="812800"/>
            </a:xfrm>
          </p:grpSpPr>
          <p:sp>
            <p:nvSpPr>
              <p:cNvPr id="41" name="Freeform 4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7F4"/>
              </a:solidFill>
            </p:spPr>
          </p:sp>
          <p:sp>
            <p:nvSpPr>
              <p:cNvPr id="42" name="TextBox 42"/>
              <p:cNvSpPr txBox="1"/>
              <p:nvPr/>
            </p:nvSpPr>
            <p:spPr>
              <a:xfrm>
                <a:off x="76200" y="57150"/>
                <a:ext cx="660400" cy="679450"/>
              </a:xfrm>
              <a:prstGeom prst="rect">
                <a:avLst/>
              </a:prstGeom>
            </p:spPr>
            <p:txBody>
              <a:bodyPr lIns="50800" tIns="50800" rIns="50800" bIns="50800" rtlCol="0" anchor="ctr"/>
              <a:lstStyle/>
              <a:p>
                <a:pPr algn="ctr">
                  <a:lnSpc>
                    <a:spcPts val="1610"/>
                  </a:lnSpc>
                </a:pPr>
                <a:endParaRPr/>
              </a:p>
            </p:txBody>
          </p:sp>
        </p:grpSp>
      </p:grpSp>
      <p:sp>
        <p:nvSpPr>
          <p:cNvPr id="43" name="Freeform 43"/>
          <p:cNvSpPr/>
          <p:nvPr/>
        </p:nvSpPr>
        <p:spPr>
          <a:xfrm>
            <a:off x="7930158" y="1139912"/>
            <a:ext cx="2427683" cy="2421583"/>
          </a:xfrm>
          <a:custGeom>
            <a:avLst/>
            <a:gdLst/>
            <a:ahLst/>
            <a:cxnLst/>
            <a:rect l="l" t="t" r="r" b="b"/>
            <a:pathLst>
              <a:path w="2427683" h="2421583">
                <a:moveTo>
                  <a:pt x="0" y="0"/>
                </a:moveTo>
                <a:lnTo>
                  <a:pt x="2427684" y="0"/>
                </a:lnTo>
                <a:lnTo>
                  <a:pt x="2427684" y="2421583"/>
                </a:lnTo>
                <a:lnTo>
                  <a:pt x="0" y="2421583"/>
                </a:lnTo>
                <a:lnTo>
                  <a:pt x="0" y="0"/>
                </a:lnTo>
                <a:close/>
              </a:path>
            </a:pathLst>
          </a:custGeom>
          <a:blipFill>
            <a:blip r:embed="rId9"/>
            <a:stretch>
              <a:fillRect/>
            </a:stretch>
          </a:blipFill>
        </p:spPr>
      </p:sp>
      <p:sp>
        <p:nvSpPr>
          <p:cNvPr id="44" name="Freeform 44"/>
          <p:cNvSpPr/>
          <p:nvPr/>
        </p:nvSpPr>
        <p:spPr>
          <a:xfrm>
            <a:off x="7162232" y="8368991"/>
            <a:ext cx="3963535" cy="889309"/>
          </a:xfrm>
          <a:custGeom>
            <a:avLst/>
            <a:gdLst/>
            <a:ahLst/>
            <a:cxnLst/>
            <a:rect l="l" t="t" r="r" b="b"/>
            <a:pathLst>
              <a:path w="3963535" h="889309">
                <a:moveTo>
                  <a:pt x="0" y="0"/>
                </a:moveTo>
                <a:lnTo>
                  <a:pt x="3963536" y="0"/>
                </a:lnTo>
                <a:lnTo>
                  <a:pt x="3963536" y="889309"/>
                </a:lnTo>
                <a:lnTo>
                  <a:pt x="0" y="889309"/>
                </a:lnTo>
                <a:lnTo>
                  <a:pt x="0" y="0"/>
                </a:lnTo>
                <a:close/>
              </a:path>
            </a:pathLst>
          </a:custGeom>
          <a:blipFill>
            <a:blip r:embed="rId10"/>
            <a:stretch>
              <a:fillRect/>
            </a:stretch>
          </a:blipFill>
        </p:spPr>
      </p:sp>
      <p:sp>
        <p:nvSpPr>
          <p:cNvPr id="45" name="TextBox 45"/>
          <p:cNvSpPr txBox="1"/>
          <p:nvPr/>
        </p:nvSpPr>
        <p:spPr>
          <a:xfrm>
            <a:off x="2532475" y="3550633"/>
            <a:ext cx="13223051" cy="3129583"/>
          </a:xfrm>
          <a:prstGeom prst="rect">
            <a:avLst/>
          </a:prstGeom>
        </p:spPr>
        <p:txBody>
          <a:bodyPr lIns="0" tIns="0" rIns="0" bIns="0" rtlCol="0" anchor="t">
            <a:spAutoFit/>
          </a:bodyPr>
          <a:lstStyle/>
          <a:p>
            <a:pPr algn="ctr">
              <a:lnSpc>
                <a:spcPts val="8335"/>
              </a:lnSpc>
            </a:pPr>
            <a:r>
              <a:rPr lang="en-US" sz="5954">
                <a:solidFill>
                  <a:srgbClr val="2A3B19"/>
                </a:solidFill>
                <a:latin typeface="Cinzel"/>
              </a:rPr>
              <a:t>ANCIENT ART &amp; CULTURES AT THE MUSEUM OF ANTIQUITIES:</a:t>
            </a:r>
          </a:p>
          <a:p>
            <a:pPr algn="ctr">
              <a:lnSpc>
                <a:spcPts val="8335"/>
              </a:lnSpc>
              <a:spcBef>
                <a:spcPct val="0"/>
              </a:spcBef>
            </a:pPr>
            <a:r>
              <a:rPr lang="en-US" sz="5954">
                <a:solidFill>
                  <a:srgbClr val="2A3B19"/>
                </a:solidFill>
                <a:latin typeface="Cinzel"/>
              </a:rPr>
              <a:t> A BRIEF HISTORY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7F4"/>
        </a:solidFill>
        <a:effectLst/>
      </p:bgPr>
    </p:bg>
    <p:spTree>
      <p:nvGrpSpPr>
        <p:cNvPr id="1" name=""/>
        <p:cNvGrpSpPr/>
        <p:nvPr/>
      </p:nvGrpSpPr>
      <p:grpSpPr>
        <a:xfrm>
          <a:off x="0" y="0"/>
          <a:ext cx="0" cy="0"/>
          <a:chOff x="0" y="0"/>
          <a:chExt cx="0" cy="0"/>
        </a:xfrm>
      </p:grpSpPr>
      <p:grpSp>
        <p:nvGrpSpPr>
          <p:cNvPr id="2" name="Group 2"/>
          <p:cNvGrpSpPr/>
          <p:nvPr/>
        </p:nvGrpSpPr>
        <p:grpSpPr>
          <a:xfrm>
            <a:off x="8324823" y="1261487"/>
            <a:ext cx="8459227" cy="8588531"/>
            <a:chOff x="0" y="0"/>
            <a:chExt cx="2114958" cy="2147286"/>
          </a:xfrm>
        </p:grpSpPr>
        <p:sp>
          <p:nvSpPr>
            <p:cNvPr id="3" name="Freeform 3"/>
            <p:cNvSpPr/>
            <p:nvPr/>
          </p:nvSpPr>
          <p:spPr>
            <a:xfrm>
              <a:off x="0" y="0"/>
              <a:ext cx="2114958" cy="2147286"/>
            </a:xfrm>
            <a:custGeom>
              <a:avLst/>
              <a:gdLst/>
              <a:ahLst/>
              <a:cxnLst/>
              <a:rect l="l" t="t" r="r" b="b"/>
              <a:pathLst>
                <a:path w="2114958" h="2147286">
                  <a:moveTo>
                    <a:pt x="0" y="0"/>
                  </a:moveTo>
                  <a:lnTo>
                    <a:pt x="2114958" y="0"/>
                  </a:lnTo>
                  <a:lnTo>
                    <a:pt x="2114958" y="2147286"/>
                  </a:lnTo>
                  <a:lnTo>
                    <a:pt x="0" y="2147286"/>
                  </a:lnTo>
                  <a:close/>
                </a:path>
              </a:pathLst>
            </a:custGeom>
            <a:solidFill>
              <a:srgbClr val="C1A68D"/>
            </a:solidFill>
          </p:spPr>
        </p:sp>
        <p:sp>
          <p:nvSpPr>
            <p:cNvPr id="4" name="TextBox 4"/>
            <p:cNvSpPr txBox="1"/>
            <p:nvPr/>
          </p:nvSpPr>
          <p:spPr>
            <a:xfrm>
              <a:off x="0" y="-38100"/>
              <a:ext cx="2114958" cy="2185386"/>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rot="-5400000">
            <a:off x="16272981" y="141183"/>
            <a:ext cx="3352965" cy="2840876"/>
          </a:xfrm>
          <a:custGeom>
            <a:avLst/>
            <a:gdLst/>
            <a:ahLst/>
            <a:cxnLst/>
            <a:rect l="l" t="t" r="r" b="b"/>
            <a:pathLst>
              <a:path w="3352965" h="2840876">
                <a:moveTo>
                  <a:pt x="0" y="0"/>
                </a:moveTo>
                <a:lnTo>
                  <a:pt x="3352965" y="0"/>
                </a:lnTo>
                <a:lnTo>
                  <a:pt x="3352965" y="2840875"/>
                </a:lnTo>
                <a:lnTo>
                  <a:pt x="0" y="28408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310496" y="8842342"/>
            <a:ext cx="3352965" cy="2840876"/>
          </a:xfrm>
          <a:custGeom>
            <a:avLst/>
            <a:gdLst/>
            <a:ahLst/>
            <a:cxnLst/>
            <a:rect l="l" t="t" r="r" b="b"/>
            <a:pathLst>
              <a:path w="3352965" h="2840876">
                <a:moveTo>
                  <a:pt x="0" y="0"/>
                </a:moveTo>
                <a:lnTo>
                  <a:pt x="3352965" y="0"/>
                </a:lnTo>
                <a:lnTo>
                  <a:pt x="3352965" y="2840876"/>
                </a:lnTo>
                <a:lnTo>
                  <a:pt x="0" y="284087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7" name="Group 7"/>
          <p:cNvGrpSpPr/>
          <p:nvPr/>
        </p:nvGrpSpPr>
        <p:grpSpPr>
          <a:xfrm>
            <a:off x="10609179" y="9850018"/>
            <a:ext cx="1172978" cy="1172978"/>
            <a:chOff x="0" y="0"/>
            <a:chExt cx="1563971" cy="1563971"/>
          </a:xfrm>
        </p:grpSpPr>
        <p:grpSp>
          <p:nvGrpSpPr>
            <p:cNvPr id="8" name="Group 8"/>
            <p:cNvGrpSpPr/>
            <p:nvPr/>
          </p:nvGrpSpPr>
          <p:grpSpPr>
            <a:xfrm>
              <a:off x="0" y="0"/>
              <a:ext cx="1563971" cy="1563971"/>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D5919"/>
              </a:solidFill>
            </p:spPr>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3171"/>
                  </a:lnSpc>
                </a:pPr>
                <a:endParaRPr/>
              </a:p>
            </p:txBody>
          </p:sp>
        </p:grpSp>
        <p:grpSp>
          <p:nvGrpSpPr>
            <p:cNvPr id="11" name="Group 11"/>
            <p:cNvGrpSpPr/>
            <p:nvPr/>
          </p:nvGrpSpPr>
          <p:grpSpPr>
            <a:xfrm>
              <a:off x="167370" y="167370"/>
              <a:ext cx="1229231" cy="1229231"/>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7F4"/>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3171"/>
                  </a:lnSpc>
                </a:pPr>
                <a:endParaRPr/>
              </a:p>
            </p:txBody>
          </p:sp>
        </p:grpSp>
      </p:grpSp>
      <p:grpSp>
        <p:nvGrpSpPr>
          <p:cNvPr id="14" name="Group 14"/>
          <p:cNvGrpSpPr/>
          <p:nvPr/>
        </p:nvGrpSpPr>
        <p:grpSpPr>
          <a:xfrm>
            <a:off x="5465392" y="-571110"/>
            <a:ext cx="1142219" cy="1142219"/>
            <a:chOff x="0" y="0"/>
            <a:chExt cx="1522959" cy="1522959"/>
          </a:xfrm>
        </p:grpSpPr>
        <p:grpSp>
          <p:nvGrpSpPr>
            <p:cNvPr id="15" name="Group 15"/>
            <p:cNvGrpSpPr/>
            <p:nvPr/>
          </p:nvGrpSpPr>
          <p:grpSpPr>
            <a:xfrm>
              <a:off x="0" y="0"/>
              <a:ext cx="1522959" cy="1522959"/>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D5919"/>
              </a:solidFill>
            </p:spPr>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3088"/>
                  </a:lnSpc>
                </a:pPr>
                <a:endParaRPr/>
              </a:p>
            </p:txBody>
          </p:sp>
        </p:grpSp>
        <p:grpSp>
          <p:nvGrpSpPr>
            <p:cNvPr id="18" name="Group 18"/>
            <p:cNvGrpSpPr/>
            <p:nvPr/>
          </p:nvGrpSpPr>
          <p:grpSpPr>
            <a:xfrm>
              <a:off x="162981" y="162981"/>
              <a:ext cx="1196997" cy="1196997"/>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7F4"/>
              </a:solidFill>
            </p:spPr>
          </p:sp>
          <p:sp>
            <p:nvSpPr>
              <p:cNvPr id="20" name="TextBox 20"/>
              <p:cNvSpPr txBox="1"/>
              <p:nvPr/>
            </p:nvSpPr>
            <p:spPr>
              <a:xfrm>
                <a:off x="76200" y="38100"/>
                <a:ext cx="660400" cy="698500"/>
              </a:xfrm>
              <a:prstGeom prst="rect">
                <a:avLst/>
              </a:prstGeom>
            </p:spPr>
            <p:txBody>
              <a:bodyPr lIns="50800" tIns="50800" rIns="50800" bIns="50800" rtlCol="0" anchor="ctr"/>
              <a:lstStyle/>
              <a:p>
                <a:pPr algn="ctr">
                  <a:lnSpc>
                    <a:spcPts val="3088"/>
                  </a:lnSpc>
                </a:pPr>
                <a:endParaRPr/>
              </a:p>
            </p:txBody>
          </p:sp>
        </p:grpSp>
      </p:grpSp>
      <p:sp>
        <p:nvSpPr>
          <p:cNvPr id="21" name="Freeform 21"/>
          <p:cNvSpPr/>
          <p:nvPr/>
        </p:nvSpPr>
        <p:spPr>
          <a:xfrm>
            <a:off x="-1118492" y="-1999779"/>
            <a:ext cx="4294383" cy="4114800"/>
          </a:xfrm>
          <a:custGeom>
            <a:avLst/>
            <a:gdLst/>
            <a:ahLst/>
            <a:cxnLst/>
            <a:rect l="l" t="t" r="r" b="b"/>
            <a:pathLst>
              <a:path w="4294383" h="4114800">
                <a:moveTo>
                  <a:pt x="0" y="0"/>
                </a:moveTo>
                <a:lnTo>
                  <a:pt x="4294384" y="0"/>
                </a:lnTo>
                <a:lnTo>
                  <a:pt x="4294384"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2" name="Freeform 22"/>
          <p:cNvSpPr/>
          <p:nvPr/>
        </p:nvSpPr>
        <p:spPr>
          <a:xfrm>
            <a:off x="8896460" y="0"/>
            <a:ext cx="4598417" cy="7510747"/>
          </a:xfrm>
          <a:custGeom>
            <a:avLst/>
            <a:gdLst/>
            <a:ahLst/>
            <a:cxnLst/>
            <a:rect l="l" t="t" r="r" b="b"/>
            <a:pathLst>
              <a:path w="4598417" h="7510747">
                <a:moveTo>
                  <a:pt x="0" y="0"/>
                </a:moveTo>
                <a:lnTo>
                  <a:pt x="4598416" y="0"/>
                </a:lnTo>
                <a:lnTo>
                  <a:pt x="4598416" y="7510747"/>
                </a:lnTo>
                <a:lnTo>
                  <a:pt x="0" y="7510747"/>
                </a:lnTo>
                <a:lnTo>
                  <a:pt x="0" y="0"/>
                </a:lnTo>
                <a:close/>
              </a:path>
            </a:pathLst>
          </a:custGeom>
          <a:blipFill>
            <a:blip r:embed="rId7"/>
            <a:stretch>
              <a:fillRect/>
            </a:stretch>
          </a:blipFill>
        </p:spPr>
      </p:sp>
      <p:sp>
        <p:nvSpPr>
          <p:cNvPr id="23" name="Freeform 23"/>
          <p:cNvSpPr/>
          <p:nvPr/>
        </p:nvSpPr>
        <p:spPr>
          <a:xfrm>
            <a:off x="13587007" y="852742"/>
            <a:ext cx="3408059" cy="8997276"/>
          </a:xfrm>
          <a:custGeom>
            <a:avLst/>
            <a:gdLst/>
            <a:ahLst/>
            <a:cxnLst/>
            <a:rect l="l" t="t" r="r" b="b"/>
            <a:pathLst>
              <a:path w="3408059" h="8997276">
                <a:moveTo>
                  <a:pt x="0" y="0"/>
                </a:moveTo>
                <a:lnTo>
                  <a:pt x="3408059" y="0"/>
                </a:lnTo>
                <a:lnTo>
                  <a:pt x="3408059" y="8997276"/>
                </a:lnTo>
                <a:lnTo>
                  <a:pt x="0" y="8997276"/>
                </a:lnTo>
                <a:lnTo>
                  <a:pt x="0" y="0"/>
                </a:lnTo>
                <a:close/>
              </a:path>
            </a:pathLst>
          </a:custGeom>
          <a:blipFill>
            <a:blip r:embed="rId8"/>
            <a:stretch>
              <a:fillRect/>
            </a:stretch>
          </a:blipFill>
        </p:spPr>
      </p:sp>
      <p:sp>
        <p:nvSpPr>
          <p:cNvPr id="24" name="Freeform 24"/>
          <p:cNvSpPr/>
          <p:nvPr/>
        </p:nvSpPr>
        <p:spPr>
          <a:xfrm rot="-10800000">
            <a:off x="15366916" y="7231994"/>
            <a:ext cx="4294383" cy="4114800"/>
          </a:xfrm>
          <a:custGeom>
            <a:avLst/>
            <a:gdLst/>
            <a:ahLst/>
            <a:cxnLst/>
            <a:rect l="l" t="t" r="r" b="b"/>
            <a:pathLst>
              <a:path w="4294383" h="4114800">
                <a:moveTo>
                  <a:pt x="0" y="0"/>
                </a:moveTo>
                <a:lnTo>
                  <a:pt x="4294384" y="0"/>
                </a:lnTo>
                <a:lnTo>
                  <a:pt x="4294384"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5" name="TextBox 25"/>
          <p:cNvSpPr txBox="1"/>
          <p:nvPr/>
        </p:nvSpPr>
        <p:spPr>
          <a:xfrm>
            <a:off x="1550551" y="3848714"/>
            <a:ext cx="5416341" cy="2919606"/>
          </a:xfrm>
          <a:prstGeom prst="rect">
            <a:avLst/>
          </a:prstGeom>
        </p:spPr>
        <p:txBody>
          <a:bodyPr lIns="0" tIns="0" rIns="0" bIns="0" rtlCol="0" anchor="t">
            <a:spAutoFit/>
          </a:bodyPr>
          <a:lstStyle/>
          <a:p>
            <a:pPr algn="ctr">
              <a:lnSpc>
                <a:spcPts val="11614"/>
              </a:lnSpc>
            </a:pPr>
            <a:r>
              <a:rPr lang="en-US" sz="8934">
                <a:solidFill>
                  <a:srgbClr val="2A3B19"/>
                </a:solidFill>
                <a:latin typeface="Cinzel"/>
              </a:rPr>
              <a:t>Ancient Greece</a:t>
            </a:r>
          </a:p>
        </p:txBody>
      </p:sp>
      <p:sp>
        <p:nvSpPr>
          <p:cNvPr id="26" name="TextBox 26"/>
          <p:cNvSpPr txBox="1"/>
          <p:nvPr/>
        </p:nvSpPr>
        <p:spPr>
          <a:xfrm>
            <a:off x="9394107" y="8812191"/>
            <a:ext cx="4776100" cy="925830"/>
          </a:xfrm>
          <a:prstGeom prst="rect">
            <a:avLst/>
          </a:prstGeom>
        </p:spPr>
        <p:txBody>
          <a:bodyPr lIns="0" tIns="0" rIns="0" bIns="0" rtlCol="0" anchor="t">
            <a:spAutoFit/>
          </a:bodyPr>
          <a:lstStyle/>
          <a:p>
            <a:pPr algn="ctr">
              <a:lnSpc>
                <a:spcPts val="2520"/>
              </a:lnSpc>
            </a:pPr>
            <a:r>
              <a:rPr lang="en-US" sz="1800">
                <a:solidFill>
                  <a:srgbClr val="000000"/>
                </a:solidFill>
                <a:latin typeface="Open Sans Bold"/>
              </a:rPr>
              <a:t>Charioteer of Delphi (</a:t>
            </a:r>
            <a:r>
              <a:rPr lang="en-US" sz="1800">
                <a:solidFill>
                  <a:srgbClr val="000000"/>
                </a:solidFill>
                <a:latin typeface="Open Sans Bold Italics"/>
              </a:rPr>
              <a:t>Transitional Greek</a:t>
            </a:r>
            <a:r>
              <a:rPr lang="en-US" sz="1800">
                <a:solidFill>
                  <a:srgbClr val="000000"/>
                </a:solidFill>
                <a:latin typeface="Open Sans Bold"/>
              </a:rPr>
              <a:t>)</a:t>
            </a:r>
          </a:p>
          <a:p>
            <a:pPr algn="ctr">
              <a:lnSpc>
                <a:spcPts val="2520"/>
              </a:lnSpc>
            </a:pPr>
            <a:r>
              <a:rPr lang="en-US" sz="1800">
                <a:solidFill>
                  <a:srgbClr val="000000"/>
                </a:solidFill>
                <a:latin typeface="Open Sans"/>
              </a:rPr>
              <a:t>Plaster Replica</a:t>
            </a:r>
          </a:p>
          <a:p>
            <a:pPr algn="ctr">
              <a:lnSpc>
                <a:spcPts val="2520"/>
              </a:lnSpc>
            </a:pPr>
            <a:r>
              <a:rPr lang="en-US" sz="1800">
                <a:solidFill>
                  <a:srgbClr val="000000"/>
                </a:solidFill>
                <a:latin typeface="Open Sans"/>
              </a:rPr>
              <a:t>Bronze Original (474 BCE)</a:t>
            </a:r>
          </a:p>
        </p:txBody>
      </p:sp>
      <p:sp>
        <p:nvSpPr>
          <p:cNvPr id="27" name="TextBox 27"/>
          <p:cNvSpPr txBox="1"/>
          <p:nvPr/>
        </p:nvSpPr>
        <p:spPr>
          <a:xfrm>
            <a:off x="8535838" y="7358048"/>
            <a:ext cx="5051168" cy="925830"/>
          </a:xfrm>
          <a:prstGeom prst="rect">
            <a:avLst/>
          </a:prstGeom>
        </p:spPr>
        <p:txBody>
          <a:bodyPr lIns="0" tIns="0" rIns="0" bIns="0" rtlCol="0" anchor="t">
            <a:spAutoFit/>
          </a:bodyPr>
          <a:lstStyle/>
          <a:p>
            <a:pPr algn="ctr">
              <a:lnSpc>
                <a:spcPts val="2520"/>
              </a:lnSpc>
            </a:pPr>
            <a:r>
              <a:rPr lang="en-US" sz="1800">
                <a:solidFill>
                  <a:srgbClr val="000000"/>
                </a:solidFill>
                <a:latin typeface="Open Sans Bold"/>
              </a:rPr>
              <a:t>Nike Loosening Her Sandal (Classical Greek)</a:t>
            </a:r>
          </a:p>
          <a:p>
            <a:pPr algn="ctr">
              <a:lnSpc>
                <a:spcPts val="2520"/>
              </a:lnSpc>
            </a:pPr>
            <a:r>
              <a:rPr lang="en-US" sz="1800">
                <a:solidFill>
                  <a:srgbClr val="000000"/>
                </a:solidFill>
                <a:latin typeface="Open Sans"/>
              </a:rPr>
              <a:t>Plaster Replica</a:t>
            </a:r>
          </a:p>
          <a:p>
            <a:pPr algn="ctr">
              <a:lnSpc>
                <a:spcPts val="2520"/>
              </a:lnSpc>
            </a:pPr>
            <a:r>
              <a:rPr lang="en-US" sz="1800">
                <a:solidFill>
                  <a:srgbClr val="000000"/>
                </a:solidFill>
                <a:latin typeface="Open Sans"/>
              </a:rPr>
              <a:t>Pentelic Marble Original (420 BCE)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7F4"/>
        </a:solidFill>
        <a:effectLst/>
      </p:bgPr>
    </p:bg>
    <p:spTree>
      <p:nvGrpSpPr>
        <p:cNvPr id="1" name=""/>
        <p:cNvGrpSpPr/>
        <p:nvPr/>
      </p:nvGrpSpPr>
      <p:grpSpPr>
        <a:xfrm>
          <a:off x="0" y="0"/>
          <a:ext cx="0" cy="0"/>
          <a:chOff x="0" y="0"/>
          <a:chExt cx="0" cy="0"/>
        </a:xfrm>
      </p:grpSpPr>
      <p:grpSp>
        <p:nvGrpSpPr>
          <p:cNvPr id="2" name="Group 2"/>
          <p:cNvGrpSpPr/>
          <p:nvPr/>
        </p:nvGrpSpPr>
        <p:grpSpPr>
          <a:xfrm>
            <a:off x="8249165" y="1656664"/>
            <a:ext cx="10232265" cy="8623700"/>
            <a:chOff x="0" y="0"/>
            <a:chExt cx="2487906" cy="2147286"/>
          </a:xfrm>
        </p:grpSpPr>
        <p:sp>
          <p:nvSpPr>
            <p:cNvPr id="3" name="Freeform 3"/>
            <p:cNvSpPr/>
            <p:nvPr/>
          </p:nvSpPr>
          <p:spPr>
            <a:xfrm>
              <a:off x="0" y="0"/>
              <a:ext cx="2487906" cy="2147286"/>
            </a:xfrm>
            <a:custGeom>
              <a:avLst/>
              <a:gdLst/>
              <a:ahLst/>
              <a:cxnLst/>
              <a:rect l="l" t="t" r="r" b="b"/>
              <a:pathLst>
                <a:path w="2487906" h="2147286">
                  <a:moveTo>
                    <a:pt x="0" y="0"/>
                  </a:moveTo>
                  <a:lnTo>
                    <a:pt x="2487906" y="0"/>
                  </a:lnTo>
                  <a:lnTo>
                    <a:pt x="2487906" y="2147286"/>
                  </a:lnTo>
                  <a:lnTo>
                    <a:pt x="0" y="2147286"/>
                  </a:lnTo>
                  <a:close/>
                </a:path>
              </a:pathLst>
            </a:custGeom>
            <a:solidFill>
              <a:srgbClr val="3D5919"/>
            </a:solidFill>
          </p:spPr>
        </p:sp>
        <p:sp>
          <p:nvSpPr>
            <p:cNvPr id="4" name="TextBox 4"/>
            <p:cNvSpPr txBox="1"/>
            <p:nvPr/>
          </p:nvSpPr>
          <p:spPr>
            <a:xfrm>
              <a:off x="0" y="-38100"/>
              <a:ext cx="2487906" cy="2185386"/>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rot="-10800000">
            <a:off x="14534555" y="-975870"/>
            <a:ext cx="3352965" cy="2840876"/>
          </a:xfrm>
          <a:custGeom>
            <a:avLst/>
            <a:gdLst/>
            <a:ahLst/>
            <a:cxnLst/>
            <a:rect l="l" t="t" r="r" b="b"/>
            <a:pathLst>
              <a:path w="3352965" h="2840876">
                <a:moveTo>
                  <a:pt x="0" y="0"/>
                </a:moveTo>
                <a:lnTo>
                  <a:pt x="3352964" y="0"/>
                </a:lnTo>
                <a:lnTo>
                  <a:pt x="3352964" y="2840876"/>
                </a:lnTo>
                <a:lnTo>
                  <a:pt x="0" y="284087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310496" y="8842342"/>
            <a:ext cx="3352965" cy="2840876"/>
          </a:xfrm>
          <a:custGeom>
            <a:avLst/>
            <a:gdLst/>
            <a:ahLst/>
            <a:cxnLst/>
            <a:rect l="l" t="t" r="r" b="b"/>
            <a:pathLst>
              <a:path w="3352965" h="2840876">
                <a:moveTo>
                  <a:pt x="0" y="0"/>
                </a:moveTo>
                <a:lnTo>
                  <a:pt x="3352965" y="0"/>
                </a:lnTo>
                <a:lnTo>
                  <a:pt x="3352965" y="2840876"/>
                </a:lnTo>
                <a:lnTo>
                  <a:pt x="0" y="284087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7" name="Group 7"/>
          <p:cNvGrpSpPr/>
          <p:nvPr/>
        </p:nvGrpSpPr>
        <p:grpSpPr>
          <a:xfrm>
            <a:off x="10609179" y="9850018"/>
            <a:ext cx="1172978" cy="1172978"/>
            <a:chOff x="0" y="0"/>
            <a:chExt cx="1563971" cy="1563971"/>
          </a:xfrm>
        </p:grpSpPr>
        <p:grpSp>
          <p:nvGrpSpPr>
            <p:cNvPr id="8" name="Group 8"/>
            <p:cNvGrpSpPr/>
            <p:nvPr/>
          </p:nvGrpSpPr>
          <p:grpSpPr>
            <a:xfrm>
              <a:off x="0" y="0"/>
              <a:ext cx="1563971" cy="1563971"/>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D5919"/>
              </a:solidFill>
            </p:spPr>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3171"/>
                  </a:lnSpc>
                </a:pPr>
                <a:endParaRPr/>
              </a:p>
            </p:txBody>
          </p:sp>
        </p:grpSp>
        <p:grpSp>
          <p:nvGrpSpPr>
            <p:cNvPr id="11" name="Group 11"/>
            <p:cNvGrpSpPr/>
            <p:nvPr/>
          </p:nvGrpSpPr>
          <p:grpSpPr>
            <a:xfrm>
              <a:off x="167370" y="167370"/>
              <a:ext cx="1229231" cy="1229231"/>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7F4"/>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3171"/>
                  </a:lnSpc>
                </a:pPr>
                <a:endParaRPr/>
              </a:p>
            </p:txBody>
          </p:sp>
        </p:grpSp>
      </p:grpSp>
      <p:grpSp>
        <p:nvGrpSpPr>
          <p:cNvPr id="14" name="Group 14"/>
          <p:cNvGrpSpPr/>
          <p:nvPr/>
        </p:nvGrpSpPr>
        <p:grpSpPr>
          <a:xfrm>
            <a:off x="5465392" y="-571110"/>
            <a:ext cx="1142219" cy="1142219"/>
            <a:chOff x="0" y="0"/>
            <a:chExt cx="1522959" cy="1522959"/>
          </a:xfrm>
        </p:grpSpPr>
        <p:grpSp>
          <p:nvGrpSpPr>
            <p:cNvPr id="15" name="Group 15"/>
            <p:cNvGrpSpPr/>
            <p:nvPr/>
          </p:nvGrpSpPr>
          <p:grpSpPr>
            <a:xfrm>
              <a:off x="0" y="0"/>
              <a:ext cx="1522959" cy="1522959"/>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D5919"/>
              </a:solidFill>
            </p:spPr>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3088"/>
                  </a:lnSpc>
                </a:pPr>
                <a:endParaRPr/>
              </a:p>
            </p:txBody>
          </p:sp>
        </p:grpSp>
        <p:grpSp>
          <p:nvGrpSpPr>
            <p:cNvPr id="18" name="Group 18"/>
            <p:cNvGrpSpPr/>
            <p:nvPr/>
          </p:nvGrpSpPr>
          <p:grpSpPr>
            <a:xfrm>
              <a:off x="162981" y="162981"/>
              <a:ext cx="1196997" cy="1196997"/>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7F4"/>
              </a:solidFill>
            </p:spPr>
          </p:sp>
          <p:sp>
            <p:nvSpPr>
              <p:cNvPr id="20" name="TextBox 20"/>
              <p:cNvSpPr txBox="1"/>
              <p:nvPr/>
            </p:nvSpPr>
            <p:spPr>
              <a:xfrm>
                <a:off x="76200" y="38100"/>
                <a:ext cx="660400" cy="698500"/>
              </a:xfrm>
              <a:prstGeom prst="rect">
                <a:avLst/>
              </a:prstGeom>
            </p:spPr>
            <p:txBody>
              <a:bodyPr lIns="50800" tIns="50800" rIns="50800" bIns="50800" rtlCol="0" anchor="ctr"/>
              <a:lstStyle/>
              <a:p>
                <a:pPr algn="ctr">
                  <a:lnSpc>
                    <a:spcPts val="3088"/>
                  </a:lnSpc>
                </a:pPr>
                <a:endParaRPr/>
              </a:p>
            </p:txBody>
          </p:sp>
        </p:grpSp>
      </p:grpSp>
      <p:sp>
        <p:nvSpPr>
          <p:cNvPr id="21" name="Freeform 21"/>
          <p:cNvSpPr/>
          <p:nvPr/>
        </p:nvSpPr>
        <p:spPr>
          <a:xfrm>
            <a:off x="-1118492" y="-1999779"/>
            <a:ext cx="4294383" cy="4114800"/>
          </a:xfrm>
          <a:custGeom>
            <a:avLst/>
            <a:gdLst/>
            <a:ahLst/>
            <a:cxnLst/>
            <a:rect l="l" t="t" r="r" b="b"/>
            <a:pathLst>
              <a:path w="4294383" h="4114800">
                <a:moveTo>
                  <a:pt x="0" y="0"/>
                </a:moveTo>
                <a:lnTo>
                  <a:pt x="4294384" y="0"/>
                </a:lnTo>
                <a:lnTo>
                  <a:pt x="4294384"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2" name="Freeform 22"/>
          <p:cNvSpPr/>
          <p:nvPr/>
        </p:nvSpPr>
        <p:spPr>
          <a:xfrm rot="-10800000">
            <a:off x="15366916" y="7231994"/>
            <a:ext cx="4294383" cy="4114800"/>
          </a:xfrm>
          <a:custGeom>
            <a:avLst/>
            <a:gdLst/>
            <a:ahLst/>
            <a:cxnLst/>
            <a:rect l="l" t="t" r="r" b="b"/>
            <a:pathLst>
              <a:path w="4294383" h="4114800">
                <a:moveTo>
                  <a:pt x="0" y="0"/>
                </a:moveTo>
                <a:lnTo>
                  <a:pt x="4294384" y="0"/>
                </a:lnTo>
                <a:lnTo>
                  <a:pt x="4294384"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3" name="Freeform 23"/>
          <p:cNvSpPr/>
          <p:nvPr/>
        </p:nvSpPr>
        <p:spPr>
          <a:xfrm>
            <a:off x="14123395" y="2115021"/>
            <a:ext cx="3390713" cy="5029558"/>
          </a:xfrm>
          <a:custGeom>
            <a:avLst/>
            <a:gdLst/>
            <a:ahLst/>
            <a:cxnLst/>
            <a:rect l="l" t="t" r="r" b="b"/>
            <a:pathLst>
              <a:path w="3390713" h="5029558">
                <a:moveTo>
                  <a:pt x="0" y="0"/>
                </a:moveTo>
                <a:lnTo>
                  <a:pt x="3390713" y="0"/>
                </a:lnTo>
                <a:lnTo>
                  <a:pt x="3390713" y="5029558"/>
                </a:lnTo>
                <a:lnTo>
                  <a:pt x="0" y="5029558"/>
                </a:lnTo>
                <a:lnTo>
                  <a:pt x="0" y="0"/>
                </a:lnTo>
                <a:close/>
              </a:path>
            </a:pathLst>
          </a:custGeom>
          <a:blipFill>
            <a:blip r:embed="rId7"/>
            <a:stretch>
              <a:fillRect/>
            </a:stretch>
          </a:blipFill>
        </p:spPr>
      </p:sp>
      <p:sp>
        <p:nvSpPr>
          <p:cNvPr id="24" name="Freeform 24"/>
          <p:cNvSpPr/>
          <p:nvPr/>
        </p:nvSpPr>
        <p:spPr>
          <a:xfrm>
            <a:off x="7100447" y="4031919"/>
            <a:ext cx="6170541" cy="4813022"/>
          </a:xfrm>
          <a:custGeom>
            <a:avLst/>
            <a:gdLst/>
            <a:ahLst/>
            <a:cxnLst/>
            <a:rect l="l" t="t" r="r" b="b"/>
            <a:pathLst>
              <a:path w="6170541" h="4813022">
                <a:moveTo>
                  <a:pt x="0" y="0"/>
                </a:moveTo>
                <a:lnTo>
                  <a:pt x="6170542" y="0"/>
                </a:lnTo>
                <a:lnTo>
                  <a:pt x="6170542" y="4813022"/>
                </a:lnTo>
                <a:lnTo>
                  <a:pt x="0" y="4813022"/>
                </a:lnTo>
                <a:lnTo>
                  <a:pt x="0" y="0"/>
                </a:lnTo>
                <a:close/>
              </a:path>
            </a:pathLst>
          </a:custGeom>
          <a:blipFill>
            <a:blip r:embed="rId8"/>
            <a:stretch>
              <a:fillRect/>
            </a:stretch>
          </a:blipFill>
        </p:spPr>
      </p:sp>
      <p:sp>
        <p:nvSpPr>
          <p:cNvPr id="25" name="TextBox 25"/>
          <p:cNvSpPr txBox="1"/>
          <p:nvPr/>
        </p:nvSpPr>
        <p:spPr>
          <a:xfrm>
            <a:off x="1362499" y="3535730"/>
            <a:ext cx="5720363" cy="3120290"/>
          </a:xfrm>
          <a:prstGeom prst="rect">
            <a:avLst/>
          </a:prstGeom>
        </p:spPr>
        <p:txBody>
          <a:bodyPr lIns="0" tIns="0" rIns="0" bIns="0" rtlCol="0" anchor="t">
            <a:spAutoFit/>
          </a:bodyPr>
          <a:lstStyle/>
          <a:p>
            <a:pPr algn="ctr">
              <a:lnSpc>
                <a:spcPts val="12448"/>
              </a:lnSpc>
            </a:pPr>
            <a:r>
              <a:rPr lang="en-US" sz="9575">
                <a:solidFill>
                  <a:srgbClr val="2A3B19"/>
                </a:solidFill>
                <a:latin typeface="Cinzel"/>
              </a:rPr>
              <a:t>Ancient Rome</a:t>
            </a:r>
          </a:p>
        </p:txBody>
      </p:sp>
      <p:sp>
        <p:nvSpPr>
          <p:cNvPr id="26" name="TextBox 26"/>
          <p:cNvSpPr txBox="1"/>
          <p:nvPr/>
        </p:nvSpPr>
        <p:spPr>
          <a:xfrm>
            <a:off x="13511900" y="8042787"/>
            <a:ext cx="4776100" cy="925830"/>
          </a:xfrm>
          <a:prstGeom prst="rect">
            <a:avLst/>
          </a:prstGeom>
        </p:spPr>
        <p:txBody>
          <a:bodyPr lIns="0" tIns="0" rIns="0" bIns="0" rtlCol="0" anchor="t">
            <a:spAutoFit/>
          </a:bodyPr>
          <a:lstStyle/>
          <a:p>
            <a:pPr algn="ctr">
              <a:lnSpc>
                <a:spcPts val="2520"/>
              </a:lnSpc>
            </a:pPr>
            <a:r>
              <a:rPr lang="en-US" sz="1800">
                <a:solidFill>
                  <a:srgbClr val="F8F7F4"/>
                </a:solidFill>
                <a:latin typeface="Open Sans Bold"/>
              </a:rPr>
              <a:t>Livia (</a:t>
            </a:r>
            <a:r>
              <a:rPr lang="en-US" sz="1800">
                <a:solidFill>
                  <a:srgbClr val="F8F7F4"/>
                </a:solidFill>
                <a:latin typeface="Open Sans Bold Italics"/>
              </a:rPr>
              <a:t>Roman</a:t>
            </a:r>
            <a:r>
              <a:rPr lang="en-US" sz="1800">
                <a:solidFill>
                  <a:srgbClr val="F8F7F4"/>
                </a:solidFill>
                <a:latin typeface="Open Sans Bold"/>
              </a:rPr>
              <a:t>)</a:t>
            </a:r>
          </a:p>
          <a:p>
            <a:pPr algn="ctr">
              <a:lnSpc>
                <a:spcPts val="2520"/>
              </a:lnSpc>
            </a:pPr>
            <a:r>
              <a:rPr lang="en-US" sz="1800">
                <a:solidFill>
                  <a:srgbClr val="F8F7F4"/>
                </a:solidFill>
                <a:latin typeface="Open Sans"/>
              </a:rPr>
              <a:t>Black Plaster Replica</a:t>
            </a:r>
          </a:p>
          <a:p>
            <a:pPr algn="ctr">
              <a:lnSpc>
                <a:spcPts val="2520"/>
              </a:lnSpc>
            </a:pPr>
            <a:r>
              <a:rPr lang="en-US" sz="1800">
                <a:solidFill>
                  <a:srgbClr val="F8F7F4"/>
                </a:solidFill>
                <a:latin typeface="Open Sans"/>
              </a:rPr>
              <a:t>Dark grey Basanite Original (11 BCE)</a:t>
            </a:r>
          </a:p>
        </p:txBody>
      </p:sp>
      <p:sp>
        <p:nvSpPr>
          <p:cNvPr id="27" name="TextBox 27"/>
          <p:cNvSpPr txBox="1"/>
          <p:nvPr/>
        </p:nvSpPr>
        <p:spPr>
          <a:xfrm>
            <a:off x="8249980" y="2546268"/>
            <a:ext cx="5062564" cy="925830"/>
          </a:xfrm>
          <a:prstGeom prst="rect">
            <a:avLst/>
          </a:prstGeom>
        </p:spPr>
        <p:txBody>
          <a:bodyPr lIns="0" tIns="0" rIns="0" bIns="0" rtlCol="0" anchor="t">
            <a:spAutoFit/>
          </a:bodyPr>
          <a:lstStyle/>
          <a:p>
            <a:pPr algn="ctr">
              <a:lnSpc>
                <a:spcPts val="2520"/>
              </a:lnSpc>
            </a:pPr>
            <a:r>
              <a:rPr lang="en-US" sz="1800">
                <a:solidFill>
                  <a:srgbClr val="F8F7F4"/>
                </a:solidFill>
                <a:latin typeface="Open Sans Bold"/>
              </a:rPr>
              <a:t>Panel from the Ara Pacis Augustae (</a:t>
            </a:r>
            <a:r>
              <a:rPr lang="en-US" sz="1800">
                <a:solidFill>
                  <a:srgbClr val="F8F7F4"/>
                </a:solidFill>
                <a:latin typeface="Open Sans Bold Italics"/>
              </a:rPr>
              <a:t>Roman</a:t>
            </a:r>
            <a:r>
              <a:rPr lang="en-US" sz="1800">
                <a:solidFill>
                  <a:srgbClr val="F8F7F4"/>
                </a:solidFill>
                <a:latin typeface="Open Sans Bold"/>
              </a:rPr>
              <a:t>)</a:t>
            </a:r>
            <a:r>
              <a:rPr lang="en-US" sz="1800">
                <a:solidFill>
                  <a:srgbClr val="F8F7F4"/>
                </a:solidFill>
                <a:latin typeface="Open Sans"/>
              </a:rPr>
              <a:t> Plaster Replica</a:t>
            </a:r>
          </a:p>
          <a:p>
            <a:pPr algn="ctr">
              <a:lnSpc>
                <a:spcPts val="2520"/>
              </a:lnSpc>
            </a:pPr>
            <a:r>
              <a:rPr lang="en-US" sz="1800">
                <a:solidFill>
                  <a:srgbClr val="F8F7F4"/>
                </a:solidFill>
                <a:latin typeface="Open Sans"/>
              </a:rPr>
              <a:t>Marble Original (9 BCE)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7F4"/>
        </a:solidFill>
        <a:effectLst/>
      </p:bgPr>
    </p:bg>
    <p:spTree>
      <p:nvGrpSpPr>
        <p:cNvPr id="1" name=""/>
        <p:cNvGrpSpPr/>
        <p:nvPr/>
      </p:nvGrpSpPr>
      <p:grpSpPr>
        <a:xfrm>
          <a:off x="0" y="0"/>
          <a:ext cx="0" cy="0"/>
          <a:chOff x="0" y="0"/>
          <a:chExt cx="0" cy="0"/>
        </a:xfrm>
      </p:grpSpPr>
      <p:sp>
        <p:nvSpPr>
          <p:cNvPr id="2" name="Freeform 2"/>
          <p:cNvSpPr/>
          <p:nvPr/>
        </p:nvSpPr>
        <p:spPr>
          <a:xfrm>
            <a:off x="5911471" y="6616647"/>
            <a:ext cx="6465058" cy="928617"/>
          </a:xfrm>
          <a:custGeom>
            <a:avLst/>
            <a:gdLst/>
            <a:ahLst/>
            <a:cxnLst/>
            <a:rect l="l" t="t" r="r" b="b"/>
            <a:pathLst>
              <a:path w="6465058" h="928617">
                <a:moveTo>
                  <a:pt x="0" y="0"/>
                </a:moveTo>
                <a:lnTo>
                  <a:pt x="6465058" y="0"/>
                </a:lnTo>
                <a:lnTo>
                  <a:pt x="6465058" y="928617"/>
                </a:lnTo>
                <a:lnTo>
                  <a:pt x="0" y="9286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1118492" y="-999804"/>
            <a:ext cx="4294383" cy="4114800"/>
          </a:xfrm>
          <a:custGeom>
            <a:avLst/>
            <a:gdLst/>
            <a:ahLst/>
            <a:cxnLst/>
            <a:rect l="l" t="t" r="r" b="b"/>
            <a:pathLst>
              <a:path w="4294383" h="4114800">
                <a:moveTo>
                  <a:pt x="0" y="0"/>
                </a:moveTo>
                <a:lnTo>
                  <a:pt x="4294384" y="0"/>
                </a:lnTo>
                <a:lnTo>
                  <a:pt x="4294384"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p:cNvSpPr/>
          <p:nvPr/>
        </p:nvSpPr>
        <p:spPr>
          <a:xfrm rot="-10800000">
            <a:off x="15366916" y="7231994"/>
            <a:ext cx="4294383" cy="4114800"/>
          </a:xfrm>
          <a:custGeom>
            <a:avLst/>
            <a:gdLst/>
            <a:ahLst/>
            <a:cxnLst/>
            <a:rect l="l" t="t" r="r" b="b"/>
            <a:pathLst>
              <a:path w="4294383" h="4114800">
                <a:moveTo>
                  <a:pt x="0" y="0"/>
                </a:moveTo>
                <a:lnTo>
                  <a:pt x="4294384" y="0"/>
                </a:lnTo>
                <a:lnTo>
                  <a:pt x="4294384"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441218" y="8965596"/>
            <a:ext cx="3352965" cy="2840876"/>
          </a:xfrm>
          <a:custGeom>
            <a:avLst/>
            <a:gdLst/>
            <a:ahLst/>
            <a:cxnLst/>
            <a:rect l="l" t="t" r="r" b="b"/>
            <a:pathLst>
              <a:path w="3352965" h="2840876">
                <a:moveTo>
                  <a:pt x="0" y="0"/>
                </a:moveTo>
                <a:lnTo>
                  <a:pt x="3352965" y="0"/>
                </a:lnTo>
                <a:lnTo>
                  <a:pt x="3352965" y="2840876"/>
                </a:lnTo>
                <a:lnTo>
                  <a:pt x="0" y="284087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Freeform 6"/>
          <p:cNvSpPr/>
          <p:nvPr/>
        </p:nvSpPr>
        <p:spPr>
          <a:xfrm rot="-10800000">
            <a:off x="14161143" y="-1503017"/>
            <a:ext cx="3352965" cy="2840876"/>
          </a:xfrm>
          <a:custGeom>
            <a:avLst/>
            <a:gdLst/>
            <a:ahLst/>
            <a:cxnLst/>
            <a:rect l="l" t="t" r="r" b="b"/>
            <a:pathLst>
              <a:path w="3352965" h="2840876">
                <a:moveTo>
                  <a:pt x="0" y="0"/>
                </a:moveTo>
                <a:lnTo>
                  <a:pt x="3352965" y="0"/>
                </a:lnTo>
                <a:lnTo>
                  <a:pt x="3352965" y="2840876"/>
                </a:lnTo>
                <a:lnTo>
                  <a:pt x="0" y="284087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7" name="Group 7"/>
          <p:cNvGrpSpPr>
            <a:grpSpLocks noChangeAspect="1"/>
          </p:cNvGrpSpPr>
          <p:nvPr/>
        </p:nvGrpSpPr>
        <p:grpSpPr>
          <a:xfrm>
            <a:off x="14544244" y="7545264"/>
            <a:ext cx="458160" cy="436499"/>
            <a:chOff x="0" y="0"/>
            <a:chExt cx="1772920" cy="1689100"/>
          </a:xfrm>
        </p:grpSpPr>
        <p:sp>
          <p:nvSpPr>
            <p:cNvPr id="8" name="Freeform 8"/>
            <p:cNvSpPr/>
            <p:nvPr/>
          </p:nvSpPr>
          <p:spPr>
            <a:xfrm>
              <a:off x="-8890" y="-5080"/>
              <a:ext cx="1789430" cy="1701800"/>
            </a:xfrm>
            <a:custGeom>
              <a:avLst/>
              <a:gdLst/>
              <a:ahLst/>
              <a:cxnLst/>
              <a:rect l="l" t="t" r="r" b="b"/>
              <a:pathLst>
                <a:path w="1789430" h="1701800">
                  <a:moveTo>
                    <a:pt x="922020" y="21590"/>
                  </a:moveTo>
                  <a:lnTo>
                    <a:pt x="1172210" y="529590"/>
                  </a:lnTo>
                  <a:cubicBezTo>
                    <a:pt x="1176020" y="538480"/>
                    <a:pt x="1184910" y="544830"/>
                    <a:pt x="1195070" y="546100"/>
                  </a:cubicBezTo>
                  <a:lnTo>
                    <a:pt x="1755140" y="627380"/>
                  </a:lnTo>
                  <a:cubicBezTo>
                    <a:pt x="1779270" y="631190"/>
                    <a:pt x="1789430" y="661670"/>
                    <a:pt x="1771650" y="678180"/>
                  </a:cubicBezTo>
                  <a:lnTo>
                    <a:pt x="1366520" y="1073150"/>
                  </a:lnTo>
                  <a:cubicBezTo>
                    <a:pt x="1358900" y="1079500"/>
                    <a:pt x="1356360" y="1089660"/>
                    <a:pt x="1357630" y="1099820"/>
                  </a:cubicBezTo>
                  <a:lnTo>
                    <a:pt x="1452880" y="1658620"/>
                  </a:lnTo>
                  <a:cubicBezTo>
                    <a:pt x="1456690" y="1682750"/>
                    <a:pt x="1431290" y="1701800"/>
                    <a:pt x="1409700" y="1690370"/>
                  </a:cubicBezTo>
                  <a:lnTo>
                    <a:pt x="908050" y="1426210"/>
                  </a:lnTo>
                  <a:cubicBezTo>
                    <a:pt x="899160" y="1421130"/>
                    <a:pt x="889000" y="1421130"/>
                    <a:pt x="880110" y="1426210"/>
                  </a:cubicBezTo>
                  <a:lnTo>
                    <a:pt x="378460" y="1690370"/>
                  </a:lnTo>
                  <a:cubicBezTo>
                    <a:pt x="356870" y="1701800"/>
                    <a:pt x="331470" y="1682750"/>
                    <a:pt x="335280" y="1658620"/>
                  </a:cubicBezTo>
                  <a:lnTo>
                    <a:pt x="430530" y="1099820"/>
                  </a:lnTo>
                  <a:cubicBezTo>
                    <a:pt x="431800" y="1089660"/>
                    <a:pt x="429260" y="1080770"/>
                    <a:pt x="421640" y="1073150"/>
                  </a:cubicBezTo>
                  <a:lnTo>
                    <a:pt x="17780" y="678180"/>
                  </a:lnTo>
                  <a:cubicBezTo>
                    <a:pt x="0" y="660400"/>
                    <a:pt x="10160" y="631190"/>
                    <a:pt x="34290" y="627380"/>
                  </a:cubicBezTo>
                  <a:lnTo>
                    <a:pt x="594360" y="546100"/>
                  </a:lnTo>
                  <a:cubicBezTo>
                    <a:pt x="604520" y="544830"/>
                    <a:pt x="612140" y="538480"/>
                    <a:pt x="617220" y="529590"/>
                  </a:cubicBezTo>
                  <a:lnTo>
                    <a:pt x="867410" y="21590"/>
                  </a:lnTo>
                  <a:cubicBezTo>
                    <a:pt x="878840" y="0"/>
                    <a:pt x="910590" y="0"/>
                    <a:pt x="922020" y="21590"/>
                  </a:cubicBezTo>
                  <a:close/>
                </a:path>
              </a:pathLst>
            </a:custGeom>
            <a:solidFill>
              <a:srgbClr val="A4B792"/>
            </a:solidFill>
          </p:spPr>
        </p:sp>
      </p:grpSp>
      <p:grpSp>
        <p:nvGrpSpPr>
          <p:cNvPr id="9" name="Group 9"/>
          <p:cNvGrpSpPr>
            <a:grpSpLocks noChangeAspect="1"/>
          </p:cNvGrpSpPr>
          <p:nvPr/>
        </p:nvGrpSpPr>
        <p:grpSpPr>
          <a:xfrm>
            <a:off x="2676135" y="5658866"/>
            <a:ext cx="261444" cy="249084"/>
            <a:chOff x="0" y="0"/>
            <a:chExt cx="1772920" cy="1689100"/>
          </a:xfrm>
        </p:grpSpPr>
        <p:sp>
          <p:nvSpPr>
            <p:cNvPr id="10" name="Freeform 10"/>
            <p:cNvSpPr/>
            <p:nvPr/>
          </p:nvSpPr>
          <p:spPr>
            <a:xfrm>
              <a:off x="-8890" y="-5080"/>
              <a:ext cx="1789430" cy="1701800"/>
            </a:xfrm>
            <a:custGeom>
              <a:avLst/>
              <a:gdLst/>
              <a:ahLst/>
              <a:cxnLst/>
              <a:rect l="l" t="t" r="r" b="b"/>
              <a:pathLst>
                <a:path w="1789430" h="1701800">
                  <a:moveTo>
                    <a:pt x="922020" y="21590"/>
                  </a:moveTo>
                  <a:lnTo>
                    <a:pt x="1172210" y="529590"/>
                  </a:lnTo>
                  <a:cubicBezTo>
                    <a:pt x="1176020" y="538480"/>
                    <a:pt x="1184910" y="544830"/>
                    <a:pt x="1195070" y="546100"/>
                  </a:cubicBezTo>
                  <a:lnTo>
                    <a:pt x="1755140" y="627380"/>
                  </a:lnTo>
                  <a:cubicBezTo>
                    <a:pt x="1779270" y="631190"/>
                    <a:pt x="1789430" y="661670"/>
                    <a:pt x="1771650" y="678180"/>
                  </a:cubicBezTo>
                  <a:lnTo>
                    <a:pt x="1366520" y="1073150"/>
                  </a:lnTo>
                  <a:cubicBezTo>
                    <a:pt x="1358900" y="1079500"/>
                    <a:pt x="1356360" y="1089660"/>
                    <a:pt x="1357630" y="1099820"/>
                  </a:cubicBezTo>
                  <a:lnTo>
                    <a:pt x="1452880" y="1658620"/>
                  </a:lnTo>
                  <a:cubicBezTo>
                    <a:pt x="1456690" y="1682750"/>
                    <a:pt x="1431290" y="1701800"/>
                    <a:pt x="1409700" y="1690370"/>
                  </a:cubicBezTo>
                  <a:lnTo>
                    <a:pt x="908050" y="1426210"/>
                  </a:lnTo>
                  <a:cubicBezTo>
                    <a:pt x="899160" y="1421130"/>
                    <a:pt x="889000" y="1421130"/>
                    <a:pt x="880110" y="1426210"/>
                  </a:cubicBezTo>
                  <a:lnTo>
                    <a:pt x="378460" y="1690370"/>
                  </a:lnTo>
                  <a:cubicBezTo>
                    <a:pt x="356870" y="1701800"/>
                    <a:pt x="331470" y="1682750"/>
                    <a:pt x="335280" y="1658620"/>
                  </a:cubicBezTo>
                  <a:lnTo>
                    <a:pt x="430530" y="1099820"/>
                  </a:lnTo>
                  <a:cubicBezTo>
                    <a:pt x="431800" y="1089660"/>
                    <a:pt x="429260" y="1080770"/>
                    <a:pt x="421640" y="1073150"/>
                  </a:cubicBezTo>
                  <a:lnTo>
                    <a:pt x="17780" y="678180"/>
                  </a:lnTo>
                  <a:cubicBezTo>
                    <a:pt x="0" y="660400"/>
                    <a:pt x="10160" y="631190"/>
                    <a:pt x="34290" y="627380"/>
                  </a:cubicBezTo>
                  <a:lnTo>
                    <a:pt x="594360" y="546100"/>
                  </a:lnTo>
                  <a:cubicBezTo>
                    <a:pt x="604520" y="544830"/>
                    <a:pt x="612140" y="538480"/>
                    <a:pt x="617220" y="529590"/>
                  </a:cubicBezTo>
                  <a:lnTo>
                    <a:pt x="867410" y="21590"/>
                  </a:lnTo>
                  <a:cubicBezTo>
                    <a:pt x="878840" y="0"/>
                    <a:pt x="910590" y="0"/>
                    <a:pt x="922020" y="21590"/>
                  </a:cubicBezTo>
                  <a:close/>
                </a:path>
              </a:pathLst>
            </a:custGeom>
            <a:solidFill>
              <a:srgbClr val="3D5919"/>
            </a:solidFill>
          </p:spPr>
        </p:sp>
      </p:grpSp>
      <p:grpSp>
        <p:nvGrpSpPr>
          <p:cNvPr id="11" name="Group 11"/>
          <p:cNvGrpSpPr>
            <a:grpSpLocks noChangeAspect="1"/>
          </p:cNvGrpSpPr>
          <p:nvPr/>
        </p:nvGrpSpPr>
        <p:grpSpPr>
          <a:xfrm>
            <a:off x="16084075" y="1624472"/>
            <a:ext cx="261444" cy="249084"/>
            <a:chOff x="0" y="0"/>
            <a:chExt cx="1772920" cy="1689100"/>
          </a:xfrm>
        </p:grpSpPr>
        <p:sp>
          <p:nvSpPr>
            <p:cNvPr id="12" name="Freeform 12"/>
            <p:cNvSpPr/>
            <p:nvPr/>
          </p:nvSpPr>
          <p:spPr>
            <a:xfrm>
              <a:off x="-8890" y="-5080"/>
              <a:ext cx="1789430" cy="1701800"/>
            </a:xfrm>
            <a:custGeom>
              <a:avLst/>
              <a:gdLst/>
              <a:ahLst/>
              <a:cxnLst/>
              <a:rect l="l" t="t" r="r" b="b"/>
              <a:pathLst>
                <a:path w="1789430" h="1701800">
                  <a:moveTo>
                    <a:pt x="922020" y="21590"/>
                  </a:moveTo>
                  <a:lnTo>
                    <a:pt x="1172210" y="529590"/>
                  </a:lnTo>
                  <a:cubicBezTo>
                    <a:pt x="1176020" y="538480"/>
                    <a:pt x="1184910" y="544830"/>
                    <a:pt x="1195070" y="546100"/>
                  </a:cubicBezTo>
                  <a:lnTo>
                    <a:pt x="1755140" y="627380"/>
                  </a:lnTo>
                  <a:cubicBezTo>
                    <a:pt x="1779270" y="631190"/>
                    <a:pt x="1789430" y="661670"/>
                    <a:pt x="1771650" y="678180"/>
                  </a:cubicBezTo>
                  <a:lnTo>
                    <a:pt x="1366520" y="1073150"/>
                  </a:lnTo>
                  <a:cubicBezTo>
                    <a:pt x="1358900" y="1079500"/>
                    <a:pt x="1356360" y="1089660"/>
                    <a:pt x="1357630" y="1099820"/>
                  </a:cubicBezTo>
                  <a:lnTo>
                    <a:pt x="1452880" y="1658620"/>
                  </a:lnTo>
                  <a:cubicBezTo>
                    <a:pt x="1456690" y="1682750"/>
                    <a:pt x="1431290" y="1701800"/>
                    <a:pt x="1409700" y="1690370"/>
                  </a:cubicBezTo>
                  <a:lnTo>
                    <a:pt x="908050" y="1426210"/>
                  </a:lnTo>
                  <a:cubicBezTo>
                    <a:pt x="899160" y="1421130"/>
                    <a:pt x="889000" y="1421130"/>
                    <a:pt x="880110" y="1426210"/>
                  </a:cubicBezTo>
                  <a:lnTo>
                    <a:pt x="378460" y="1690370"/>
                  </a:lnTo>
                  <a:cubicBezTo>
                    <a:pt x="356870" y="1701800"/>
                    <a:pt x="331470" y="1682750"/>
                    <a:pt x="335280" y="1658620"/>
                  </a:cubicBezTo>
                  <a:lnTo>
                    <a:pt x="430530" y="1099820"/>
                  </a:lnTo>
                  <a:cubicBezTo>
                    <a:pt x="431800" y="1089660"/>
                    <a:pt x="429260" y="1080770"/>
                    <a:pt x="421640" y="1073150"/>
                  </a:cubicBezTo>
                  <a:lnTo>
                    <a:pt x="17780" y="678180"/>
                  </a:lnTo>
                  <a:cubicBezTo>
                    <a:pt x="0" y="660400"/>
                    <a:pt x="10160" y="631190"/>
                    <a:pt x="34290" y="627380"/>
                  </a:cubicBezTo>
                  <a:lnTo>
                    <a:pt x="594360" y="546100"/>
                  </a:lnTo>
                  <a:cubicBezTo>
                    <a:pt x="604520" y="544830"/>
                    <a:pt x="612140" y="538480"/>
                    <a:pt x="617220" y="529590"/>
                  </a:cubicBezTo>
                  <a:lnTo>
                    <a:pt x="867410" y="21590"/>
                  </a:lnTo>
                  <a:cubicBezTo>
                    <a:pt x="878840" y="0"/>
                    <a:pt x="910590" y="0"/>
                    <a:pt x="922020" y="21590"/>
                  </a:cubicBezTo>
                  <a:close/>
                </a:path>
              </a:pathLst>
            </a:custGeom>
            <a:solidFill>
              <a:srgbClr val="3D5919"/>
            </a:solidFill>
          </p:spPr>
        </p:sp>
      </p:grpSp>
      <p:grpSp>
        <p:nvGrpSpPr>
          <p:cNvPr id="13" name="Group 13"/>
          <p:cNvGrpSpPr>
            <a:grpSpLocks noChangeAspect="1"/>
          </p:cNvGrpSpPr>
          <p:nvPr/>
        </p:nvGrpSpPr>
        <p:grpSpPr>
          <a:xfrm>
            <a:off x="5317568" y="6783654"/>
            <a:ext cx="261444" cy="249084"/>
            <a:chOff x="0" y="0"/>
            <a:chExt cx="1772920" cy="1689100"/>
          </a:xfrm>
        </p:grpSpPr>
        <p:sp>
          <p:nvSpPr>
            <p:cNvPr id="14" name="Freeform 14"/>
            <p:cNvSpPr/>
            <p:nvPr/>
          </p:nvSpPr>
          <p:spPr>
            <a:xfrm>
              <a:off x="-8890" y="-5080"/>
              <a:ext cx="1789430" cy="1701800"/>
            </a:xfrm>
            <a:custGeom>
              <a:avLst/>
              <a:gdLst/>
              <a:ahLst/>
              <a:cxnLst/>
              <a:rect l="l" t="t" r="r" b="b"/>
              <a:pathLst>
                <a:path w="1789430" h="1701800">
                  <a:moveTo>
                    <a:pt x="922020" y="21590"/>
                  </a:moveTo>
                  <a:lnTo>
                    <a:pt x="1172210" y="529590"/>
                  </a:lnTo>
                  <a:cubicBezTo>
                    <a:pt x="1176020" y="538480"/>
                    <a:pt x="1184910" y="544830"/>
                    <a:pt x="1195070" y="546100"/>
                  </a:cubicBezTo>
                  <a:lnTo>
                    <a:pt x="1755140" y="627380"/>
                  </a:lnTo>
                  <a:cubicBezTo>
                    <a:pt x="1779270" y="631190"/>
                    <a:pt x="1789430" y="661670"/>
                    <a:pt x="1771650" y="678180"/>
                  </a:cubicBezTo>
                  <a:lnTo>
                    <a:pt x="1366520" y="1073150"/>
                  </a:lnTo>
                  <a:cubicBezTo>
                    <a:pt x="1358900" y="1079500"/>
                    <a:pt x="1356360" y="1089660"/>
                    <a:pt x="1357630" y="1099820"/>
                  </a:cubicBezTo>
                  <a:lnTo>
                    <a:pt x="1452880" y="1658620"/>
                  </a:lnTo>
                  <a:cubicBezTo>
                    <a:pt x="1456690" y="1682750"/>
                    <a:pt x="1431290" y="1701800"/>
                    <a:pt x="1409700" y="1690370"/>
                  </a:cubicBezTo>
                  <a:lnTo>
                    <a:pt x="908050" y="1426210"/>
                  </a:lnTo>
                  <a:cubicBezTo>
                    <a:pt x="899160" y="1421130"/>
                    <a:pt x="889000" y="1421130"/>
                    <a:pt x="880110" y="1426210"/>
                  </a:cubicBezTo>
                  <a:lnTo>
                    <a:pt x="378460" y="1690370"/>
                  </a:lnTo>
                  <a:cubicBezTo>
                    <a:pt x="356870" y="1701800"/>
                    <a:pt x="331470" y="1682750"/>
                    <a:pt x="335280" y="1658620"/>
                  </a:cubicBezTo>
                  <a:lnTo>
                    <a:pt x="430530" y="1099820"/>
                  </a:lnTo>
                  <a:cubicBezTo>
                    <a:pt x="431800" y="1089660"/>
                    <a:pt x="429260" y="1080770"/>
                    <a:pt x="421640" y="1073150"/>
                  </a:cubicBezTo>
                  <a:lnTo>
                    <a:pt x="17780" y="678180"/>
                  </a:lnTo>
                  <a:cubicBezTo>
                    <a:pt x="0" y="660400"/>
                    <a:pt x="10160" y="631190"/>
                    <a:pt x="34290" y="627380"/>
                  </a:cubicBezTo>
                  <a:lnTo>
                    <a:pt x="594360" y="546100"/>
                  </a:lnTo>
                  <a:cubicBezTo>
                    <a:pt x="604520" y="544830"/>
                    <a:pt x="612140" y="538480"/>
                    <a:pt x="617220" y="529590"/>
                  </a:cubicBezTo>
                  <a:lnTo>
                    <a:pt x="867410" y="21590"/>
                  </a:lnTo>
                  <a:cubicBezTo>
                    <a:pt x="878840" y="0"/>
                    <a:pt x="910590" y="0"/>
                    <a:pt x="922020" y="21590"/>
                  </a:cubicBezTo>
                  <a:close/>
                </a:path>
              </a:pathLst>
            </a:custGeom>
            <a:solidFill>
              <a:srgbClr val="3D5919"/>
            </a:solidFill>
          </p:spPr>
        </p:sp>
      </p:grpSp>
      <p:grpSp>
        <p:nvGrpSpPr>
          <p:cNvPr id="15" name="Group 15"/>
          <p:cNvGrpSpPr/>
          <p:nvPr/>
        </p:nvGrpSpPr>
        <p:grpSpPr>
          <a:xfrm>
            <a:off x="-533592" y="4726612"/>
            <a:ext cx="1067183" cy="1067183"/>
            <a:chOff x="0" y="0"/>
            <a:chExt cx="1422911" cy="1422911"/>
          </a:xfrm>
        </p:grpSpPr>
        <p:grpSp>
          <p:nvGrpSpPr>
            <p:cNvPr id="16" name="Group 16"/>
            <p:cNvGrpSpPr/>
            <p:nvPr/>
          </p:nvGrpSpPr>
          <p:grpSpPr>
            <a:xfrm>
              <a:off x="0" y="0"/>
              <a:ext cx="1422911" cy="1422911"/>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D5919"/>
              </a:solidFill>
            </p:spPr>
          </p:sp>
          <p:sp>
            <p:nvSpPr>
              <p:cNvPr id="18" name="TextBox 18"/>
              <p:cNvSpPr txBox="1"/>
              <p:nvPr/>
            </p:nvSpPr>
            <p:spPr>
              <a:xfrm>
                <a:off x="76200" y="47625"/>
                <a:ext cx="660400" cy="688975"/>
              </a:xfrm>
              <a:prstGeom prst="rect">
                <a:avLst/>
              </a:prstGeom>
            </p:spPr>
            <p:txBody>
              <a:bodyPr lIns="50800" tIns="50800" rIns="50800" bIns="50800" rtlCol="0" anchor="ctr"/>
              <a:lstStyle/>
              <a:p>
                <a:pPr algn="ctr">
                  <a:lnSpc>
                    <a:spcPts val="2885"/>
                  </a:lnSpc>
                </a:pPr>
                <a:endParaRPr/>
              </a:p>
            </p:txBody>
          </p:sp>
        </p:grpSp>
        <p:grpSp>
          <p:nvGrpSpPr>
            <p:cNvPr id="19" name="Group 19"/>
            <p:cNvGrpSpPr/>
            <p:nvPr/>
          </p:nvGrpSpPr>
          <p:grpSpPr>
            <a:xfrm>
              <a:off x="152274" y="152274"/>
              <a:ext cx="1118362" cy="1118362"/>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7F4"/>
              </a:solidFill>
            </p:spPr>
          </p:sp>
          <p:sp>
            <p:nvSpPr>
              <p:cNvPr id="21" name="TextBox 21"/>
              <p:cNvSpPr txBox="1"/>
              <p:nvPr/>
            </p:nvSpPr>
            <p:spPr>
              <a:xfrm>
                <a:off x="76200" y="47625"/>
                <a:ext cx="660400" cy="688975"/>
              </a:xfrm>
              <a:prstGeom prst="rect">
                <a:avLst/>
              </a:prstGeom>
            </p:spPr>
            <p:txBody>
              <a:bodyPr lIns="50800" tIns="50800" rIns="50800" bIns="50800" rtlCol="0" anchor="ctr"/>
              <a:lstStyle/>
              <a:p>
                <a:pPr algn="ctr">
                  <a:lnSpc>
                    <a:spcPts val="2885"/>
                  </a:lnSpc>
                </a:pPr>
                <a:endParaRPr/>
              </a:p>
            </p:txBody>
          </p:sp>
        </p:grpSp>
      </p:grpSp>
      <p:grpSp>
        <p:nvGrpSpPr>
          <p:cNvPr id="22" name="Group 22"/>
          <p:cNvGrpSpPr/>
          <p:nvPr/>
        </p:nvGrpSpPr>
        <p:grpSpPr>
          <a:xfrm>
            <a:off x="10609179" y="9850018"/>
            <a:ext cx="1172978" cy="1172978"/>
            <a:chOff x="0" y="0"/>
            <a:chExt cx="1563971" cy="1563971"/>
          </a:xfrm>
        </p:grpSpPr>
        <p:grpSp>
          <p:nvGrpSpPr>
            <p:cNvPr id="23" name="Group 23"/>
            <p:cNvGrpSpPr/>
            <p:nvPr/>
          </p:nvGrpSpPr>
          <p:grpSpPr>
            <a:xfrm>
              <a:off x="0" y="0"/>
              <a:ext cx="1563971" cy="1563971"/>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D5919"/>
              </a:solidFill>
            </p:spPr>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3171"/>
                  </a:lnSpc>
                </a:pPr>
                <a:endParaRPr/>
              </a:p>
            </p:txBody>
          </p:sp>
        </p:grpSp>
        <p:grpSp>
          <p:nvGrpSpPr>
            <p:cNvPr id="26" name="Group 26"/>
            <p:cNvGrpSpPr/>
            <p:nvPr/>
          </p:nvGrpSpPr>
          <p:grpSpPr>
            <a:xfrm>
              <a:off x="167370" y="167370"/>
              <a:ext cx="1229231" cy="1229231"/>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7F4"/>
              </a:solidFill>
            </p:spPr>
          </p:sp>
          <p:sp>
            <p:nvSpPr>
              <p:cNvPr id="28" name="TextBox 28"/>
              <p:cNvSpPr txBox="1"/>
              <p:nvPr/>
            </p:nvSpPr>
            <p:spPr>
              <a:xfrm>
                <a:off x="76200" y="38100"/>
                <a:ext cx="660400" cy="698500"/>
              </a:xfrm>
              <a:prstGeom prst="rect">
                <a:avLst/>
              </a:prstGeom>
            </p:spPr>
            <p:txBody>
              <a:bodyPr lIns="50800" tIns="50800" rIns="50800" bIns="50800" rtlCol="0" anchor="ctr"/>
              <a:lstStyle/>
              <a:p>
                <a:pPr algn="ctr">
                  <a:lnSpc>
                    <a:spcPts val="3171"/>
                  </a:lnSpc>
                </a:pPr>
                <a:endParaRPr/>
              </a:p>
            </p:txBody>
          </p:sp>
        </p:grpSp>
      </p:grpSp>
      <p:grpSp>
        <p:nvGrpSpPr>
          <p:cNvPr id="29" name="Group 29"/>
          <p:cNvGrpSpPr/>
          <p:nvPr/>
        </p:nvGrpSpPr>
        <p:grpSpPr>
          <a:xfrm>
            <a:off x="10038069" y="-528883"/>
            <a:ext cx="1142219" cy="1142219"/>
            <a:chOff x="0" y="0"/>
            <a:chExt cx="1522959" cy="1522959"/>
          </a:xfrm>
        </p:grpSpPr>
        <p:grpSp>
          <p:nvGrpSpPr>
            <p:cNvPr id="30" name="Group 30"/>
            <p:cNvGrpSpPr/>
            <p:nvPr/>
          </p:nvGrpSpPr>
          <p:grpSpPr>
            <a:xfrm>
              <a:off x="0" y="0"/>
              <a:ext cx="1522959" cy="1522959"/>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D5919"/>
              </a:solidFill>
            </p:spPr>
          </p:sp>
          <p:sp>
            <p:nvSpPr>
              <p:cNvPr id="32" name="TextBox 32"/>
              <p:cNvSpPr txBox="1"/>
              <p:nvPr/>
            </p:nvSpPr>
            <p:spPr>
              <a:xfrm>
                <a:off x="76200" y="38100"/>
                <a:ext cx="660400" cy="698500"/>
              </a:xfrm>
              <a:prstGeom prst="rect">
                <a:avLst/>
              </a:prstGeom>
            </p:spPr>
            <p:txBody>
              <a:bodyPr lIns="50800" tIns="50800" rIns="50800" bIns="50800" rtlCol="0" anchor="ctr"/>
              <a:lstStyle/>
              <a:p>
                <a:pPr algn="ctr">
                  <a:lnSpc>
                    <a:spcPts val="3088"/>
                  </a:lnSpc>
                </a:pPr>
                <a:endParaRPr/>
              </a:p>
            </p:txBody>
          </p:sp>
        </p:grpSp>
        <p:grpSp>
          <p:nvGrpSpPr>
            <p:cNvPr id="33" name="Group 33"/>
            <p:cNvGrpSpPr/>
            <p:nvPr/>
          </p:nvGrpSpPr>
          <p:grpSpPr>
            <a:xfrm>
              <a:off x="162981" y="162981"/>
              <a:ext cx="1196997" cy="1196997"/>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7F4"/>
              </a:solidFill>
            </p:spPr>
          </p:sp>
          <p:sp>
            <p:nvSpPr>
              <p:cNvPr id="35" name="TextBox 35"/>
              <p:cNvSpPr txBox="1"/>
              <p:nvPr/>
            </p:nvSpPr>
            <p:spPr>
              <a:xfrm>
                <a:off x="76200" y="38100"/>
                <a:ext cx="660400" cy="698500"/>
              </a:xfrm>
              <a:prstGeom prst="rect">
                <a:avLst/>
              </a:prstGeom>
            </p:spPr>
            <p:txBody>
              <a:bodyPr lIns="50800" tIns="50800" rIns="50800" bIns="50800" rtlCol="0" anchor="ctr"/>
              <a:lstStyle/>
              <a:p>
                <a:pPr algn="ctr">
                  <a:lnSpc>
                    <a:spcPts val="3088"/>
                  </a:lnSpc>
                </a:pPr>
                <a:endParaRPr/>
              </a:p>
            </p:txBody>
          </p:sp>
        </p:grpSp>
      </p:grpSp>
      <p:grpSp>
        <p:nvGrpSpPr>
          <p:cNvPr id="36" name="Group 36"/>
          <p:cNvGrpSpPr/>
          <p:nvPr/>
        </p:nvGrpSpPr>
        <p:grpSpPr>
          <a:xfrm>
            <a:off x="4621164" y="1028700"/>
            <a:ext cx="595772" cy="595772"/>
            <a:chOff x="0" y="0"/>
            <a:chExt cx="794363" cy="794363"/>
          </a:xfrm>
        </p:grpSpPr>
        <p:grpSp>
          <p:nvGrpSpPr>
            <p:cNvPr id="37" name="Group 37"/>
            <p:cNvGrpSpPr/>
            <p:nvPr/>
          </p:nvGrpSpPr>
          <p:grpSpPr>
            <a:xfrm>
              <a:off x="0" y="0"/>
              <a:ext cx="794363" cy="794363"/>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D5919"/>
              </a:solidFill>
            </p:spPr>
          </p:sp>
          <p:sp>
            <p:nvSpPr>
              <p:cNvPr id="39" name="TextBox 39"/>
              <p:cNvSpPr txBox="1"/>
              <p:nvPr/>
            </p:nvSpPr>
            <p:spPr>
              <a:xfrm>
                <a:off x="76200" y="57150"/>
                <a:ext cx="660400" cy="679450"/>
              </a:xfrm>
              <a:prstGeom prst="rect">
                <a:avLst/>
              </a:prstGeom>
            </p:spPr>
            <p:txBody>
              <a:bodyPr lIns="50800" tIns="50800" rIns="50800" bIns="50800" rtlCol="0" anchor="ctr"/>
              <a:lstStyle/>
              <a:p>
                <a:pPr algn="ctr">
                  <a:lnSpc>
                    <a:spcPts val="1610"/>
                  </a:lnSpc>
                </a:pPr>
                <a:endParaRPr/>
              </a:p>
            </p:txBody>
          </p:sp>
        </p:grpSp>
        <p:grpSp>
          <p:nvGrpSpPr>
            <p:cNvPr id="40" name="Group 40"/>
            <p:cNvGrpSpPr/>
            <p:nvPr/>
          </p:nvGrpSpPr>
          <p:grpSpPr>
            <a:xfrm>
              <a:off x="85010" y="85010"/>
              <a:ext cx="624344" cy="624344"/>
              <a:chOff x="0" y="0"/>
              <a:chExt cx="812800" cy="812800"/>
            </a:xfrm>
          </p:grpSpPr>
          <p:sp>
            <p:nvSpPr>
              <p:cNvPr id="41" name="Freeform 4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7F4"/>
              </a:solidFill>
            </p:spPr>
          </p:sp>
          <p:sp>
            <p:nvSpPr>
              <p:cNvPr id="42" name="TextBox 42"/>
              <p:cNvSpPr txBox="1"/>
              <p:nvPr/>
            </p:nvSpPr>
            <p:spPr>
              <a:xfrm>
                <a:off x="76200" y="57150"/>
                <a:ext cx="660400" cy="679450"/>
              </a:xfrm>
              <a:prstGeom prst="rect">
                <a:avLst/>
              </a:prstGeom>
            </p:spPr>
            <p:txBody>
              <a:bodyPr lIns="50800" tIns="50800" rIns="50800" bIns="50800" rtlCol="0" anchor="ctr"/>
              <a:lstStyle/>
              <a:p>
                <a:pPr algn="ctr">
                  <a:lnSpc>
                    <a:spcPts val="1610"/>
                  </a:lnSpc>
                </a:pPr>
                <a:endParaRPr/>
              </a:p>
            </p:txBody>
          </p:sp>
        </p:grpSp>
      </p:grpSp>
      <p:sp>
        <p:nvSpPr>
          <p:cNvPr id="43" name="Freeform 43"/>
          <p:cNvSpPr/>
          <p:nvPr/>
        </p:nvSpPr>
        <p:spPr>
          <a:xfrm>
            <a:off x="7930158" y="1624472"/>
            <a:ext cx="2427683" cy="2421583"/>
          </a:xfrm>
          <a:custGeom>
            <a:avLst/>
            <a:gdLst/>
            <a:ahLst/>
            <a:cxnLst/>
            <a:rect l="l" t="t" r="r" b="b"/>
            <a:pathLst>
              <a:path w="2427683" h="2421583">
                <a:moveTo>
                  <a:pt x="0" y="0"/>
                </a:moveTo>
                <a:lnTo>
                  <a:pt x="2427684" y="0"/>
                </a:lnTo>
                <a:lnTo>
                  <a:pt x="2427684" y="2421584"/>
                </a:lnTo>
                <a:lnTo>
                  <a:pt x="0" y="2421584"/>
                </a:lnTo>
                <a:lnTo>
                  <a:pt x="0" y="0"/>
                </a:lnTo>
                <a:close/>
              </a:path>
            </a:pathLst>
          </a:custGeom>
          <a:blipFill>
            <a:blip r:embed="rId9"/>
            <a:stretch>
              <a:fillRect/>
            </a:stretch>
          </a:blipFill>
        </p:spPr>
      </p:sp>
      <p:sp>
        <p:nvSpPr>
          <p:cNvPr id="44" name="Freeform 44"/>
          <p:cNvSpPr/>
          <p:nvPr/>
        </p:nvSpPr>
        <p:spPr>
          <a:xfrm>
            <a:off x="7162232" y="8368991"/>
            <a:ext cx="3963535" cy="889309"/>
          </a:xfrm>
          <a:custGeom>
            <a:avLst/>
            <a:gdLst/>
            <a:ahLst/>
            <a:cxnLst/>
            <a:rect l="l" t="t" r="r" b="b"/>
            <a:pathLst>
              <a:path w="3963535" h="889309">
                <a:moveTo>
                  <a:pt x="0" y="0"/>
                </a:moveTo>
                <a:lnTo>
                  <a:pt x="3963536" y="0"/>
                </a:lnTo>
                <a:lnTo>
                  <a:pt x="3963536" y="889309"/>
                </a:lnTo>
                <a:lnTo>
                  <a:pt x="0" y="889309"/>
                </a:lnTo>
                <a:lnTo>
                  <a:pt x="0" y="0"/>
                </a:lnTo>
                <a:close/>
              </a:path>
            </a:pathLst>
          </a:custGeom>
          <a:blipFill>
            <a:blip r:embed="rId10"/>
            <a:stretch>
              <a:fillRect/>
            </a:stretch>
          </a:blipFill>
        </p:spPr>
      </p:sp>
      <p:sp>
        <p:nvSpPr>
          <p:cNvPr id="45" name="TextBox 45"/>
          <p:cNvSpPr txBox="1"/>
          <p:nvPr/>
        </p:nvSpPr>
        <p:spPr>
          <a:xfrm>
            <a:off x="2532475" y="4798113"/>
            <a:ext cx="13223051" cy="1227984"/>
          </a:xfrm>
          <a:prstGeom prst="rect">
            <a:avLst/>
          </a:prstGeom>
        </p:spPr>
        <p:txBody>
          <a:bodyPr lIns="0" tIns="0" rIns="0" bIns="0" rtlCol="0" anchor="t">
            <a:spAutoFit/>
          </a:bodyPr>
          <a:lstStyle/>
          <a:p>
            <a:pPr algn="ctr">
              <a:lnSpc>
                <a:spcPts val="10015"/>
              </a:lnSpc>
              <a:spcBef>
                <a:spcPct val="0"/>
              </a:spcBef>
            </a:pPr>
            <a:r>
              <a:rPr lang="en-US" sz="7154">
                <a:solidFill>
                  <a:srgbClr val="2A3B19"/>
                </a:solidFill>
                <a:latin typeface="Cinzel"/>
              </a:rPr>
              <a:t>THANK YOU</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7F4"/>
        </a:solidFill>
        <a:effectLst/>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A3B19"/>
        </a:solidFill>
        <a:effectLst/>
      </p:bgPr>
    </p:bg>
    <p:spTree>
      <p:nvGrpSpPr>
        <p:cNvPr id="1" name=""/>
        <p:cNvGrpSpPr/>
        <p:nvPr/>
      </p:nvGrpSpPr>
      <p:grpSpPr>
        <a:xfrm>
          <a:off x="0" y="0"/>
          <a:ext cx="0" cy="0"/>
          <a:chOff x="0" y="0"/>
          <a:chExt cx="0" cy="0"/>
        </a:xfrm>
      </p:grpSpPr>
      <p:grpSp>
        <p:nvGrpSpPr>
          <p:cNvPr id="2" name="Group 2"/>
          <p:cNvGrpSpPr/>
          <p:nvPr/>
        </p:nvGrpSpPr>
        <p:grpSpPr>
          <a:xfrm>
            <a:off x="1019175" y="1028700"/>
            <a:ext cx="16230600" cy="8229600"/>
            <a:chOff x="0" y="0"/>
            <a:chExt cx="4078113" cy="2067776"/>
          </a:xfrm>
        </p:grpSpPr>
        <p:sp>
          <p:nvSpPr>
            <p:cNvPr id="3" name="Freeform 3"/>
            <p:cNvSpPr/>
            <p:nvPr/>
          </p:nvSpPr>
          <p:spPr>
            <a:xfrm>
              <a:off x="0" y="0"/>
              <a:ext cx="4078113" cy="2067776"/>
            </a:xfrm>
            <a:custGeom>
              <a:avLst/>
              <a:gdLst/>
              <a:ahLst/>
              <a:cxnLst/>
              <a:rect l="l" t="t" r="r" b="b"/>
              <a:pathLst>
                <a:path w="4078113" h="2067776">
                  <a:moveTo>
                    <a:pt x="0" y="0"/>
                  </a:moveTo>
                  <a:lnTo>
                    <a:pt x="4078113" y="0"/>
                  </a:lnTo>
                  <a:lnTo>
                    <a:pt x="4078113" y="2067776"/>
                  </a:lnTo>
                  <a:lnTo>
                    <a:pt x="0" y="2067776"/>
                  </a:lnTo>
                  <a:close/>
                </a:path>
              </a:pathLst>
            </a:custGeom>
            <a:solidFill>
              <a:srgbClr val="E6E7E2"/>
            </a:solidFill>
          </p:spPr>
        </p:sp>
        <p:sp>
          <p:nvSpPr>
            <p:cNvPr id="4" name="TextBox 4"/>
            <p:cNvSpPr txBox="1"/>
            <p:nvPr/>
          </p:nvSpPr>
          <p:spPr>
            <a:xfrm>
              <a:off x="0" y="-38100"/>
              <a:ext cx="4078113" cy="2105876"/>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rot="-4787146">
            <a:off x="-645012" y="6343408"/>
            <a:ext cx="4294383" cy="4114800"/>
          </a:xfrm>
          <a:custGeom>
            <a:avLst/>
            <a:gdLst/>
            <a:ahLst/>
            <a:cxnLst/>
            <a:rect l="l" t="t" r="r" b="b"/>
            <a:pathLst>
              <a:path w="4294383" h="4114800">
                <a:moveTo>
                  <a:pt x="0" y="0"/>
                </a:moveTo>
                <a:lnTo>
                  <a:pt x="4294383" y="0"/>
                </a:lnTo>
                <a:lnTo>
                  <a:pt x="429438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6" name="Group 6"/>
          <p:cNvGrpSpPr/>
          <p:nvPr/>
        </p:nvGrpSpPr>
        <p:grpSpPr>
          <a:xfrm>
            <a:off x="6237930" y="-571110"/>
            <a:ext cx="1142219" cy="1142219"/>
            <a:chOff x="0" y="0"/>
            <a:chExt cx="1522959" cy="1522959"/>
          </a:xfrm>
        </p:grpSpPr>
        <p:grpSp>
          <p:nvGrpSpPr>
            <p:cNvPr id="7" name="Group 7"/>
            <p:cNvGrpSpPr/>
            <p:nvPr/>
          </p:nvGrpSpPr>
          <p:grpSpPr>
            <a:xfrm>
              <a:off x="0" y="0"/>
              <a:ext cx="1522959" cy="1522959"/>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4B792"/>
              </a:solidFill>
            </p:spPr>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3088"/>
                  </a:lnSpc>
                </a:pPr>
                <a:endParaRPr/>
              </a:p>
            </p:txBody>
          </p:sp>
        </p:grpSp>
        <p:grpSp>
          <p:nvGrpSpPr>
            <p:cNvPr id="10" name="Group 10"/>
            <p:cNvGrpSpPr/>
            <p:nvPr/>
          </p:nvGrpSpPr>
          <p:grpSpPr>
            <a:xfrm>
              <a:off x="162981" y="162981"/>
              <a:ext cx="1196997" cy="1196997"/>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7F4"/>
              </a:solidFill>
            </p:spPr>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3088"/>
                  </a:lnSpc>
                </a:pPr>
                <a:endParaRPr/>
              </a:p>
            </p:txBody>
          </p:sp>
        </p:grpSp>
      </p:grpSp>
      <p:sp>
        <p:nvSpPr>
          <p:cNvPr id="13" name="Freeform 13"/>
          <p:cNvSpPr/>
          <p:nvPr/>
        </p:nvSpPr>
        <p:spPr>
          <a:xfrm rot="-10800000">
            <a:off x="15366916" y="7231994"/>
            <a:ext cx="4294383" cy="4114800"/>
          </a:xfrm>
          <a:custGeom>
            <a:avLst/>
            <a:gdLst/>
            <a:ahLst/>
            <a:cxnLst/>
            <a:rect l="l" t="t" r="r" b="b"/>
            <a:pathLst>
              <a:path w="4294383" h="4114800">
                <a:moveTo>
                  <a:pt x="0" y="0"/>
                </a:moveTo>
                <a:lnTo>
                  <a:pt x="4294384" y="0"/>
                </a:lnTo>
                <a:lnTo>
                  <a:pt x="429438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4" name="Freeform 14"/>
          <p:cNvSpPr/>
          <p:nvPr/>
        </p:nvSpPr>
        <p:spPr>
          <a:xfrm>
            <a:off x="5951189" y="1433170"/>
            <a:ext cx="6385623" cy="1487850"/>
          </a:xfrm>
          <a:custGeom>
            <a:avLst/>
            <a:gdLst/>
            <a:ahLst/>
            <a:cxnLst/>
            <a:rect l="l" t="t" r="r" b="b"/>
            <a:pathLst>
              <a:path w="6385623" h="1487850">
                <a:moveTo>
                  <a:pt x="0" y="0"/>
                </a:moveTo>
                <a:lnTo>
                  <a:pt x="6385622" y="0"/>
                </a:lnTo>
                <a:lnTo>
                  <a:pt x="6385622" y="1487850"/>
                </a:lnTo>
                <a:lnTo>
                  <a:pt x="0" y="148785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5" name="TextBox 15"/>
          <p:cNvSpPr txBox="1"/>
          <p:nvPr/>
        </p:nvSpPr>
        <p:spPr>
          <a:xfrm>
            <a:off x="6206136" y="1756902"/>
            <a:ext cx="5875728" cy="964212"/>
          </a:xfrm>
          <a:prstGeom prst="rect">
            <a:avLst/>
          </a:prstGeom>
        </p:spPr>
        <p:txBody>
          <a:bodyPr lIns="0" tIns="0" rIns="0" bIns="0" rtlCol="0" anchor="t">
            <a:spAutoFit/>
          </a:bodyPr>
          <a:lstStyle/>
          <a:p>
            <a:pPr algn="ctr">
              <a:lnSpc>
                <a:spcPts val="7272"/>
              </a:lnSpc>
            </a:pPr>
            <a:r>
              <a:rPr lang="en-US" sz="7200">
                <a:solidFill>
                  <a:srgbClr val="3D5919"/>
                </a:solidFill>
                <a:latin typeface="Cinzel"/>
              </a:rPr>
              <a:t>Outline</a:t>
            </a:r>
          </a:p>
        </p:txBody>
      </p:sp>
      <p:sp>
        <p:nvSpPr>
          <p:cNvPr id="16" name="TextBox 16"/>
          <p:cNvSpPr txBox="1"/>
          <p:nvPr/>
        </p:nvSpPr>
        <p:spPr>
          <a:xfrm>
            <a:off x="3386559" y="3109579"/>
            <a:ext cx="11514881" cy="3894977"/>
          </a:xfrm>
          <a:prstGeom prst="rect">
            <a:avLst/>
          </a:prstGeom>
        </p:spPr>
        <p:txBody>
          <a:bodyPr lIns="0" tIns="0" rIns="0" bIns="0" rtlCol="0" anchor="t">
            <a:spAutoFit/>
          </a:bodyPr>
          <a:lstStyle/>
          <a:p>
            <a:pPr marL="603885" lvl="1" indent="-301625" algn="just">
              <a:lnSpc>
                <a:spcPts val="6999"/>
              </a:lnSpc>
              <a:buFont typeface="Arial"/>
              <a:buChar char="•"/>
            </a:pPr>
            <a:r>
              <a:rPr lang="en-US" sz="2750">
                <a:solidFill>
                  <a:srgbClr val="2A3B19"/>
                </a:solidFill>
                <a:latin typeface="Open Sans"/>
              </a:rPr>
              <a:t>The history of the Museum of Antiquities.</a:t>
            </a:r>
            <a:endParaRPr lang="en-US" sz="2750"/>
          </a:p>
          <a:p>
            <a:pPr marL="603885" lvl="1" indent="-301625" algn="just">
              <a:lnSpc>
                <a:spcPts val="6999"/>
              </a:lnSpc>
              <a:buFont typeface="Arial"/>
              <a:buChar char="•"/>
            </a:pPr>
            <a:r>
              <a:rPr lang="en-US" sz="2750">
                <a:solidFill>
                  <a:srgbClr val="2A3B19"/>
                </a:solidFill>
                <a:latin typeface="Open Sans"/>
              </a:rPr>
              <a:t>Significance and historical importance of replica artifacts.</a:t>
            </a:r>
            <a:endParaRPr lang="en-US" sz="2750">
              <a:solidFill>
                <a:srgbClr val="2A3B19"/>
              </a:solidFill>
              <a:latin typeface="Open Sans"/>
              <a:ea typeface="Open Sans"/>
              <a:cs typeface="Open Sans"/>
            </a:endParaRPr>
          </a:p>
          <a:p>
            <a:pPr marL="603885" lvl="1" indent="-301625" algn="just">
              <a:lnSpc>
                <a:spcPts val="6999"/>
              </a:lnSpc>
              <a:buFont typeface="Arial"/>
              <a:buChar char="•"/>
            </a:pPr>
            <a:r>
              <a:rPr lang="en-US" sz="2750">
                <a:solidFill>
                  <a:srgbClr val="2A3B19"/>
                </a:solidFill>
                <a:latin typeface="Open Sans"/>
              </a:rPr>
              <a:t>Nudity in ancient art.</a:t>
            </a:r>
            <a:endParaRPr lang="en-US" sz="2750">
              <a:solidFill>
                <a:srgbClr val="2A3B19"/>
              </a:solidFill>
              <a:latin typeface="Open Sans"/>
              <a:ea typeface="Open Sans"/>
              <a:cs typeface="Open Sans"/>
            </a:endParaRPr>
          </a:p>
          <a:p>
            <a:pPr marL="603885" lvl="1" indent="-301625" algn="just">
              <a:lnSpc>
                <a:spcPct val="150000"/>
              </a:lnSpc>
              <a:buFont typeface="Arial"/>
              <a:buChar char="•"/>
            </a:pPr>
            <a:r>
              <a:rPr lang="en-US" sz="2750">
                <a:solidFill>
                  <a:srgbClr val="2A3B19"/>
                </a:solidFill>
                <a:latin typeface="Open Sans"/>
              </a:rPr>
              <a:t>How art can be used to represent and understand different cultural worldviews.</a:t>
            </a:r>
            <a:endParaRPr lang="en-US" sz="2750">
              <a:solidFill>
                <a:srgbClr val="2A3B19"/>
              </a:solidFill>
              <a:latin typeface="Open Sans"/>
              <a:ea typeface="Open Sans"/>
              <a:cs typeface="Open Sans"/>
            </a:endParaRPr>
          </a:p>
        </p:txBody>
      </p:sp>
      <p:sp>
        <p:nvSpPr>
          <p:cNvPr id="17" name="Freeform 17"/>
          <p:cNvSpPr/>
          <p:nvPr/>
        </p:nvSpPr>
        <p:spPr>
          <a:xfrm rot="-10800000">
            <a:off x="14705440" y="-1389339"/>
            <a:ext cx="3352965" cy="2840876"/>
          </a:xfrm>
          <a:custGeom>
            <a:avLst/>
            <a:gdLst/>
            <a:ahLst/>
            <a:cxnLst/>
            <a:rect l="l" t="t" r="r" b="b"/>
            <a:pathLst>
              <a:path w="3352965" h="2840876">
                <a:moveTo>
                  <a:pt x="0" y="0"/>
                </a:moveTo>
                <a:lnTo>
                  <a:pt x="3352965" y="0"/>
                </a:lnTo>
                <a:lnTo>
                  <a:pt x="3352965" y="2840876"/>
                </a:lnTo>
                <a:lnTo>
                  <a:pt x="0" y="284087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8" name="Freeform 18"/>
          <p:cNvSpPr/>
          <p:nvPr/>
        </p:nvSpPr>
        <p:spPr>
          <a:xfrm>
            <a:off x="310496" y="8842342"/>
            <a:ext cx="3352965" cy="2840876"/>
          </a:xfrm>
          <a:custGeom>
            <a:avLst/>
            <a:gdLst/>
            <a:ahLst/>
            <a:cxnLst/>
            <a:rect l="l" t="t" r="r" b="b"/>
            <a:pathLst>
              <a:path w="3352965" h="2840876">
                <a:moveTo>
                  <a:pt x="0" y="0"/>
                </a:moveTo>
                <a:lnTo>
                  <a:pt x="3352965" y="0"/>
                </a:lnTo>
                <a:lnTo>
                  <a:pt x="3352965" y="2840876"/>
                </a:lnTo>
                <a:lnTo>
                  <a:pt x="0" y="284087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9" name="Group 19"/>
          <p:cNvGrpSpPr/>
          <p:nvPr/>
        </p:nvGrpSpPr>
        <p:grpSpPr>
          <a:xfrm>
            <a:off x="10609179" y="9850018"/>
            <a:ext cx="1172978" cy="1172978"/>
            <a:chOff x="0" y="0"/>
            <a:chExt cx="1563971" cy="1563971"/>
          </a:xfrm>
        </p:grpSpPr>
        <p:grpSp>
          <p:nvGrpSpPr>
            <p:cNvPr id="20" name="Group 20"/>
            <p:cNvGrpSpPr/>
            <p:nvPr/>
          </p:nvGrpSpPr>
          <p:grpSpPr>
            <a:xfrm>
              <a:off x="0" y="0"/>
              <a:ext cx="1563971" cy="1563971"/>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4B792"/>
              </a:solidFill>
            </p:spPr>
          </p:sp>
          <p:sp>
            <p:nvSpPr>
              <p:cNvPr id="22" name="TextBox 22"/>
              <p:cNvSpPr txBox="1"/>
              <p:nvPr/>
            </p:nvSpPr>
            <p:spPr>
              <a:xfrm>
                <a:off x="76200" y="38100"/>
                <a:ext cx="660400" cy="698500"/>
              </a:xfrm>
              <a:prstGeom prst="rect">
                <a:avLst/>
              </a:prstGeom>
            </p:spPr>
            <p:txBody>
              <a:bodyPr lIns="50800" tIns="50800" rIns="50800" bIns="50800" rtlCol="0" anchor="ctr"/>
              <a:lstStyle/>
              <a:p>
                <a:pPr algn="ctr">
                  <a:lnSpc>
                    <a:spcPts val="3171"/>
                  </a:lnSpc>
                </a:pPr>
                <a:endParaRPr/>
              </a:p>
            </p:txBody>
          </p:sp>
        </p:grpSp>
        <p:grpSp>
          <p:nvGrpSpPr>
            <p:cNvPr id="23" name="Group 23"/>
            <p:cNvGrpSpPr/>
            <p:nvPr/>
          </p:nvGrpSpPr>
          <p:grpSpPr>
            <a:xfrm>
              <a:off x="167370" y="167370"/>
              <a:ext cx="1229231" cy="1229231"/>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7F4"/>
              </a:solidFill>
            </p:spPr>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3171"/>
                  </a:lnSpc>
                </a:pPr>
                <a:endParaRPr/>
              </a:p>
            </p:txBody>
          </p:sp>
        </p:grpSp>
      </p:grpSp>
      <p:grpSp>
        <p:nvGrpSpPr>
          <p:cNvPr id="26" name="Group 26"/>
          <p:cNvGrpSpPr/>
          <p:nvPr/>
        </p:nvGrpSpPr>
        <p:grpSpPr>
          <a:xfrm>
            <a:off x="6237930" y="-571110"/>
            <a:ext cx="1142219" cy="1142219"/>
            <a:chOff x="0" y="0"/>
            <a:chExt cx="1522959" cy="1522959"/>
          </a:xfrm>
        </p:grpSpPr>
        <p:grpSp>
          <p:nvGrpSpPr>
            <p:cNvPr id="27" name="Group 27"/>
            <p:cNvGrpSpPr/>
            <p:nvPr/>
          </p:nvGrpSpPr>
          <p:grpSpPr>
            <a:xfrm>
              <a:off x="0" y="0"/>
              <a:ext cx="1522959" cy="1522959"/>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4B792"/>
              </a:solidFill>
            </p:spPr>
          </p:sp>
          <p:sp>
            <p:nvSpPr>
              <p:cNvPr id="29" name="TextBox 29"/>
              <p:cNvSpPr txBox="1"/>
              <p:nvPr/>
            </p:nvSpPr>
            <p:spPr>
              <a:xfrm>
                <a:off x="76200" y="38100"/>
                <a:ext cx="660400" cy="698500"/>
              </a:xfrm>
              <a:prstGeom prst="rect">
                <a:avLst/>
              </a:prstGeom>
            </p:spPr>
            <p:txBody>
              <a:bodyPr lIns="50800" tIns="50800" rIns="50800" bIns="50800" rtlCol="0" anchor="ctr"/>
              <a:lstStyle/>
              <a:p>
                <a:pPr algn="ctr">
                  <a:lnSpc>
                    <a:spcPts val="3088"/>
                  </a:lnSpc>
                </a:pPr>
                <a:endParaRPr/>
              </a:p>
            </p:txBody>
          </p:sp>
        </p:grpSp>
        <p:grpSp>
          <p:nvGrpSpPr>
            <p:cNvPr id="30" name="Group 30"/>
            <p:cNvGrpSpPr/>
            <p:nvPr/>
          </p:nvGrpSpPr>
          <p:grpSpPr>
            <a:xfrm>
              <a:off x="162981" y="162981"/>
              <a:ext cx="1196997" cy="1196997"/>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7F4"/>
              </a:solidFill>
            </p:spPr>
          </p:sp>
          <p:sp>
            <p:nvSpPr>
              <p:cNvPr id="32" name="TextBox 32"/>
              <p:cNvSpPr txBox="1"/>
              <p:nvPr/>
            </p:nvSpPr>
            <p:spPr>
              <a:xfrm>
                <a:off x="76200" y="38100"/>
                <a:ext cx="660400" cy="698500"/>
              </a:xfrm>
              <a:prstGeom prst="rect">
                <a:avLst/>
              </a:prstGeom>
            </p:spPr>
            <p:txBody>
              <a:bodyPr lIns="50800" tIns="50800" rIns="50800" bIns="50800" rtlCol="0" anchor="ctr"/>
              <a:lstStyle/>
              <a:p>
                <a:pPr algn="ctr">
                  <a:lnSpc>
                    <a:spcPts val="3088"/>
                  </a:lnSpc>
                </a:pPr>
                <a:endParaRPr/>
              </a:p>
            </p:txBody>
          </p:sp>
        </p:grpSp>
      </p:grpSp>
      <p:sp>
        <p:nvSpPr>
          <p:cNvPr id="33" name="Freeform 33"/>
          <p:cNvSpPr/>
          <p:nvPr/>
        </p:nvSpPr>
        <p:spPr>
          <a:xfrm>
            <a:off x="-1118492" y="-999804"/>
            <a:ext cx="4294383" cy="4114800"/>
          </a:xfrm>
          <a:custGeom>
            <a:avLst/>
            <a:gdLst/>
            <a:ahLst/>
            <a:cxnLst/>
            <a:rect l="l" t="t" r="r" b="b"/>
            <a:pathLst>
              <a:path w="4294383" h="4114800">
                <a:moveTo>
                  <a:pt x="0" y="0"/>
                </a:moveTo>
                <a:lnTo>
                  <a:pt x="4294384" y="0"/>
                </a:lnTo>
                <a:lnTo>
                  <a:pt x="4294384"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34" name="Freeform 34"/>
          <p:cNvSpPr/>
          <p:nvPr/>
        </p:nvSpPr>
        <p:spPr>
          <a:xfrm rot="-10800000">
            <a:off x="15366916" y="7231994"/>
            <a:ext cx="4294383" cy="4114800"/>
          </a:xfrm>
          <a:custGeom>
            <a:avLst/>
            <a:gdLst/>
            <a:ahLst/>
            <a:cxnLst/>
            <a:rect l="l" t="t" r="r" b="b"/>
            <a:pathLst>
              <a:path w="4294383" h="4114800">
                <a:moveTo>
                  <a:pt x="0" y="0"/>
                </a:moveTo>
                <a:lnTo>
                  <a:pt x="4294384" y="0"/>
                </a:lnTo>
                <a:lnTo>
                  <a:pt x="4294384"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7F4"/>
        </a:solidFill>
        <a:effectLst/>
      </p:bgPr>
    </p:bg>
    <p:spTree>
      <p:nvGrpSpPr>
        <p:cNvPr id="1" name=""/>
        <p:cNvGrpSpPr/>
        <p:nvPr/>
      </p:nvGrpSpPr>
      <p:grpSpPr>
        <a:xfrm>
          <a:off x="0" y="0"/>
          <a:ext cx="0" cy="0"/>
          <a:chOff x="0" y="0"/>
          <a:chExt cx="0" cy="0"/>
        </a:xfrm>
      </p:grpSpPr>
      <p:sp>
        <p:nvSpPr>
          <p:cNvPr id="2" name="TextBox 2"/>
          <p:cNvSpPr txBox="1"/>
          <p:nvPr/>
        </p:nvSpPr>
        <p:spPr>
          <a:xfrm>
            <a:off x="3812474" y="631139"/>
            <a:ext cx="10660296" cy="1394907"/>
          </a:xfrm>
          <a:prstGeom prst="rect">
            <a:avLst/>
          </a:prstGeom>
        </p:spPr>
        <p:txBody>
          <a:bodyPr lIns="0" tIns="0" rIns="0" bIns="0" rtlCol="0" anchor="t">
            <a:spAutoFit/>
          </a:bodyPr>
          <a:lstStyle/>
          <a:p>
            <a:pPr algn="ctr">
              <a:lnSpc>
                <a:spcPts val="5445"/>
              </a:lnSpc>
            </a:pPr>
            <a:r>
              <a:rPr lang="en-US" sz="5392">
                <a:solidFill>
                  <a:srgbClr val="3D5919"/>
                </a:solidFill>
                <a:latin typeface="Cinzel"/>
              </a:rPr>
              <a:t>History of </a:t>
            </a:r>
          </a:p>
          <a:p>
            <a:pPr algn="ctr">
              <a:lnSpc>
                <a:spcPts val="5445"/>
              </a:lnSpc>
            </a:pPr>
            <a:r>
              <a:rPr lang="en-US" sz="5392">
                <a:solidFill>
                  <a:srgbClr val="3D5919"/>
                </a:solidFill>
                <a:latin typeface="Cinzel"/>
              </a:rPr>
              <a:t>the Museum of Antiquities</a:t>
            </a:r>
          </a:p>
        </p:txBody>
      </p:sp>
      <p:grpSp>
        <p:nvGrpSpPr>
          <p:cNvPr id="3" name="Group 3"/>
          <p:cNvGrpSpPr/>
          <p:nvPr/>
        </p:nvGrpSpPr>
        <p:grpSpPr>
          <a:xfrm>
            <a:off x="1553281" y="2351378"/>
            <a:ext cx="6104205" cy="763618"/>
            <a:chOff x="0" y="0"/>
            <a:chExt cx="8138940" cy="1018157"/>
          </a:xfrm>
        </p:grpSpPr>
        <p:sp>
          <p:nvSpPr>
            <p:cNvPr id="4" name="Freeform 4"/>
            <p:cNvSpPr/>
            <p:nvPr/>
          </p:nvSpPr>
          <p:spPr>
            <a:xfrm>
              <a:off x="0" y="0"/>
              <a:ext cx="8138940" cy="1018157"/>
            </a:xfrm>
            <a:custGeom>
              <a:avLst/>
              <a:gdLst/>
              <a:ahLst/>
              <a:cxnLst/>
              <a:rect l="l" t="t" r="r" b="b"/>
              <a:pathLst>
                <a:path w="8138940" h="1018157">
                  <a:moveTo>
                    <a:pt x="0" y="0"/>
                  </a:moveTo>
                  <a:lnTo>
                    <a:pt x="8138940" y="0"/>
                  </a:lnTo>
                  <a:lnTo>
                    <a:pt x="8138940" y="1018157"/>
                  </a:lnTo>
                  <a:lnTo>
                    <a:pt x="0" y="1018157"/>
                  </a:lnTo>
                  <a:lnTo>
                    <a:pt x="0" y="0"/>
                  </a:lnTo>
                  <a:close/>
                </a:path>
              </a:pathLst>
            </a:custGeom>
            <a:blipFill>
              <a:blip r:embed="rId3">
                <a:extLst>
                  <a:ext uri="{96DAC541-7B7A-43D3-8B79-37D633B846F1}">
                    <asvg:svgBlip xmlns:asvg="http://schemas.microsoft.com/office/drawing/2016/SVG/main" r:embed="rId4"/>
                  </a:ext>
                </a:extLst>
              </a:blip>
              <a:stretch>
                <a:fillRect t="-24941" b="-24941"/>
              </a:stretch>
            </a:blipFill>
          </p:spPr>
        </p:sp>
        <p:sp>
          <p:nvSpPr>
            <p:cNvPr id="5" name="TextBox 5"/>
            <p:cNvSpPr txBox="1"/>
            <p:nvPr/>
          </p:nvSpPr>
          <p:spPr>
            <a:xfrm>
              <a:off x="810483" y="111469"/>
              <a:ext cx="6517974" cy="680656"/>
            </a:xfrm>
            <a:prstGeom prst="rect">
              <a:avLst/>
            </a:prstGeom>
          </p:spPr>
          <p:txBody>
            <a:bodyPr lIns="0" tIns="0" rIns="0" bIns="0" rtlCol="0" anchor="t">
              <a:spAutoFit/>
            </a:bodyPr>
            <a:lstStyle/>
            <a:p>
              <a:pPr algn="ctr">
                <a:lnSpc>
                  <a:spcPts val="4335"/>
                </a:lnSpc>
                <a:spcBef>
                  <a:spcPct val="0"/>
                </a:spcBef>
              </a:pPr>
              <a:r>
                <a:rPr lang="en-US" sz="3097">
                  <a:solidFill>
                    <a:srgbClr val="FFFFFF"/>
                  </a:solidFill>
                  <a:latin typeface="Open Sans"/>
                </a:rPr>
                <a:t>Museum in Murray Library</a:t>
              </a:r>
            </a:p>
          </p:txBody>
        </p:sp>
      </p:grpSp>
      <p:grpSp>
        <p:nvGrpSpPr>
          <p:cNvPr id="6" name="Group 6"/>
          <p:cNvGrpSpPr/>
          <p:nvPr/>
        </p:nvGrpSpPr>
        <p:grpSpPr>
          <a:xfrm>
            <a:off x="10722452" y="2351378"/>
            <a:ext cx="5337211" cy="763618"/>
            <a:chOff x="0" y="0"/>
            <a:chExt cx="7116282" cy="1018157"/>
          </a:xfrm>
        </p:grpSpPr>
        <p:sp>
          <p:nvSpPr>
            <p:cNvPr id="7" name="Freeform 7"/>
            <p:cNvSpPr/>
            <p:nvPr/>
          </p:nvSpPr>
          <p:spPr>
            <a:xfrm>
              <a:off x="0" y="0"/>
              <a:ext cx="7116282" cy="1018157"/>
            </a:xfrm>
            <a:custGeom>
              <a:avLst/>
              <a:gdLst/>
              <a:ahLst/>
              <a:cxnLst/>
              <a:rect l="l" t="t" r="r" b="b"/>
              <a:pathLst>
                <a:path w="7116282" h="1018157">
                  <a:moveTo>
                    <a:pt x="0" y="0"/>
                  </a:moveTo>
                  <a:lnTo>
                    <a:pt x="7116282" y="0"/>
                  </a:lnTo>
                  <a:lnTo>
                    <a:pt x="7116282" y="1018157"/>
                  </a:lnTo>
                  <a:lnTo>
                    <a:pt x="0" y="1018157"/>
                  </a:lnTo>
                  <a:lnTo>
                    <a:pt x="0" y="0"/>
                  </a:lnTo>
                  <a:close/>
                </a:path>
              </a:pathLst>
            </a:custGeom>
            <a:blipFill>
              <a:blip r:embed="rId3">
                <a:extLst>
                  <a:ext uri="{96DAC541-7B7A-43D3-8B79-37D633B846F1}">
                    <asvg:svgBlip xmlns:asvg="http://schemas.microsoft.com/office/drawing/2016/SVG/main" r:embed="rId4"/>
                  </a:ext>
                </a:extLst>
              </a:blip>
              <a:stretch>
                <a:fillRect t="-15525" b="-15525"/>
              </a:stretch>
            </a:blipFill>
          </p:spPr>
        </p:sp>
        <p:sp>
          <p:nvSpPr>
            <p:cNvPr id="8" name="TextBox 8"/>
            <p:cNvSpPr txBox="1"/>
            <p:nvPr/>
          </p:nvSpPr>
          <p:spPr>
            <a:xfrm>
              <a:off x="708646" y="111469"/>
              <a:ext cx="5698990" cy="680656"/>
            </a:xfrm>
            <a:prstGeom prst="rect">
              <a:avLst/>
            </a:prstGeom>
          </p:spPr>
          <p:txBody>
            <a:bodyPr lIns="0" tIns="0" rIns="0" bIns="0" rtlCol="0" anchor="t">
              <a:spAutoFit/>
            </a:bodyPr>
            <a:lstStyle/>
            <a:p>
              <a:pPr algn="ctr">
                <a:lnSpc>
                  <a:spcPts val="4335"/>
                </a:lnSpc>
                <a:spcBef>
                  <a:spcPct val="0"/>
                </a:spcBef>
              </a:pPr>
              <a:r>
                <a:rPr lang="en-US" sz="3097">
                  <a:solidFill>
                    <a:srgbClr val="FFFFFF"/>
                  </a:solidFill>
                  <a:latin typeface="Open Sans"/>
                </a:rPr>
                <a:t>The Museum Today</a:t>
              </a:r>
            </a:p>
          </p:txBody>
        </p:sp>
      </p:grpSp>
      <p:sp>
        <p:nvSpPr>
          <p:cNvPr id="9" name="Freeform 9"/>
          <p:cNvSpPr/>
          <p:nvPr/>
        </p:nvSpPr>
        <p:spPr>
          <a:xfrm>
            <a:off x="10023469" y="3576357"/>
            <a:ext cx="6960752" cy="4347495"/>
          </a:xfrm>
          <a:custGeom>
            <a:avLst/>
            <a:gdLst/>
            <a:ahLst/>
            <a:cxnLst/>
            <a:rect l="l" t="t" r="r" b="b"/>
            <a:pathLst>
              <a:path w="6960752" h="4347495">
                <a:moveTo>
                  <a:pt x="0" y="0"/>
                </a:moveTo>
                <a:lnTo>
                  <a:pt x="6960752" y="0"/>
                </a:lnTo>
                <a:lnTo>
                  <a:pt x="6960752" y="4347495"/>
                </a:lnTo>
                <a:lnTo>
                  <a:pt x="0" y="4347495"/>
                </a:lnTo>
                <a:lnTo>
                  <a:pt x="0" y="0"/>
                </a:lnTo>
                <a:close/>
              </a:path>
            </a:pathLst>
          </a:custGeom>
          <a:blipFill>
            <a:blip r:embed="rId5"/>
            <a:stretch>
              <a:fillRect t="-996" r="-97926" b="-996"/>
            </a:stretch>
          </a:blipFill>
        </p:spPr>
      </p:sp>
      <p:sp>
        <p:nvSpPr>
          <p:cNvPr id="10" name="Freeform 10"/>
          <p:cNvSpPr/>
          <p:nvPr/>
        </p:nvSpPr>
        <p:spPr>
          <a:xfrm rot="-10800000">
            <a:off x="14705440" y="-1389339"/>
            <a:ext cx="3352965" cy="2840876"/>
          </a:xfrm>
          <a:custGeom>
            <a:avLst/>
            <a:gdLst/>
            <a:ahLst/>
            <a:cxnLst/>
            <a:rect l="l" t="t" r="r" b="b"/>
            <a:pathLst>
              <a:path w="3352965" h="2840876">
                <a:moveTo>
                  <a:pt x="0" y="0"/>
                </a:moveTo>
                <a:lnTo>
                  <a:pt x="3352965" y="0"/>
                </a:lnTo>
                <a:lnTo>
                  <a:pt x="3352965" y="2840876"/>
                </a:lnTo>
                <a:lnTo>
                  <a:pt x="0" y="284087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959837" y="9492725"/>
            <a:ext cx="3352965" cy="2840876"/>
          </a:xfrm>
          <a:custGeom>
            <a:avLst/>
            <a:gdLst/>
            <a:ahLst/>
            <a:cxnLst/>
            <a:rect l="l" t="t" r="r" b="b"/>
            <a:pathLst>
              <a:path w="3352965" h="2840876">
                <a:moveTo>
                  <a:pt x="0" y="0"/>
                </a:moveTo>
                <a:lnTo>
                  <a:pt x="3352965" y="0"/>
                </a:lnTo>
                <a:lnTo>
                  <a:pt x="3352965" y="2840876"/>
                </a:lnTo>
                <a:lnTo>
                  <a:pt x="0" y="284087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2" name="Group 12"/>
          <p:cNvGrpSpPr/>
          <p:nvPr/>
        </p:nvGrpSpPr>
        <p:grpSpPr>
          <a:xfrm>
            <a:off x="10609179" y="9850018"/>
            <a:ext cx="1172978" cy="1172978"/>
            <a:chOff x="0" y="0"/>
            <a:chExt cx="1563971" cy="1563971"/>
          </a:xfrm>
        </p:grpSpPr>
        <p:grpSp>
          <p:nvGrpSpPr>
            <p:cNvPr id="13" name="Group 13"/>
            <p:cNvGrpSpPr/>
            <p:nvPr/>
          </p:nvGrpSpPr>
          <p:grpSpPr>
            <a:xfrm>
              <a:off x="0" y="0"/>
              <a:ext cx="1563971" cy="1563971"/>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4B792"/>
              </a:solidFill>
            </p:spPr>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3171"/>
                  </a:lnSpc>
                </a:pPr>
                <a:endParaRPr/>
              </a:p>
            </p:txBody>
          </p:sp>
        </p:grpSp>
        <p:grpSp>
          <p:nvGrpSpPr>
            <p:cNvPr id="16" name="Group 16"/>
            <p:cNvGrpSpPr/>
            <p:nvPr/>
          </p:nvGrpSpPr>
          <p:grpSpPr>
            <a:xfrm>
              <a:off x="167370" y="167370"/>
              <a:ext cx="1229231" cy="1229231"/>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1A68D"/>
              </a:solidFill>
            </p:spPr>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3171"/>
                  </a:lnSpc>
                </a:pPr>
                <a:endParaRPr/>
              </a:p>
            </p:txBody>
          </p:sp>
        </p:grpSp>
      </p:grpSp>
      <p:grpSp>
        <p:nvGrpSpPr>
          <p:cNvPr id="19" name="Group 19"/>
          <p:cNvGrpSpPr/>
          <p:nvPr/>
        </p:nvGrpSpPr>
        <p:grpSpPr>
          <a:xfrm>
            <a:off x="6237930" y="-571110"/>
            <a:ext cx="1142219" cy="1142219"/>
            <a:chOff x="0" y="0"/>
            <a:chExt cx="1522959" cy="1522959"/>
          </a:xfrm>
        </p:grpSpPr>
        <p:grpSp>
          <p:nvGrpSpPr>
            <p:cNvPr id="20" name="Group 20"/>
            <p:cNvGrpSpPr/>
            <p:nvPr/>
          </p:nvGrpSpPr>
          <p:grpSpPr>
            <a:xfrm>
              <a:off x="0" y="0"/>
              <a:ext cx="1522959" cy="1522959"/>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4B792"/>
              </a:solidFill>
            </p:spPr>
          </p:sp>
          <p:sp>
            <p:nvSpPr>
              <p:cNvPr id="22" name="TextBox 22"/>
              <p:cNvSpPr txBox="1"/>
              <p:nvPr/>
            </p:nvSpPr>
            <p:spPr>
              <a:xfrm>
                <a:off x="76200" y="38100"/>
                <a:ext cx="660400" cy="698500"/>
              </a:xfrm>
              <a:prstGeom prst="rect">
                <a:avLst/>
              </a:prstGeom>
            </p:spPr>
            <p:txBody>
              <a:bodyPr lIns="50800" tIns="50800" rIns="50800" bIns="50800" rtlCol="0" anchor="ctr"/>
              <a:lstStyle/>
              <a:p>
                <a:pPr algn="ctr">
                  <a:lnSpc>
                    <a:spcPts val="3088"/>
                  </a:lnSpc>
                </a:pPr>
                <a:endParaRPr/>
              </a:p>
            </p:txBody>
          </p:sp>
        </p:grpSp>
        <p:grpSp>
          <p:nvGrpSpPr>
            <p:cNvPr id="23" name="Group 23"/>
            <p:cNvGrpSpPr/>
            <p:nvPr/>
          </p:nvGrpSpPr>
          <p:grpSpPr>
            <a:xfrm>
              <a:off x="162981" y="162981"/>
              <a:ext cx="1196997" cy="1196997"/>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7F4"/>
              </a:solidFill>
            </p:spPr>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3088"/>
                  </a:lnSpc>
                </a:pPr>
                <a:endParaRPr/>
              </a:p>
            </p:txBody>
          </p:sp>
        </p:grpSp>
      </p:grpSp>
      <p:sp>
        <p:nvSpPr>
          <p:cNvPr id="26" name="Freeform 26"/>
          <p:cNvSpPr/>
          <p:nvPr/>
        </p:nvSpPr>
        <p:spPr>
          <a:xfrm>
            <a:off x="-1118492" y="-999804"/>
            <a:ext cx="4294383" cy="4114800"/>
          </a:xfrm>
          <a:custGeom>
            <a:avLst/>
            <a:gdLst/>
            <a:ahLst/>
            <a:cxnLst/>
            <a:rect l="l" t="t" r="r" b="b"/>
            <a:pathLst>
              <a:path w="4294383" h="4114800">
                <a:moveTo>
                  <a:pt x="0" y="0"/>
                </a:moveTo>
                <a:lnTo>
                  <a:pt x="4294384" y="0"/>
                </a:lnTo>
                <a:lnTo>
                  <a:pt x="4294384"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7" name="Freeform 27"/>
          <p:cNvSpPr/>
          <p:nvPr/>
        </p:nvSpPr>
        <p:spPr>
          <a:xfrm rot="-10800000">
            <a:off x="15366916" y="7231994"/>
            <a:ext cx="4294383" cy="4114800"/>
          </a:xfrm>
          <a:custGeom>
            <a:avLst/>
            <a:gdLst/>
            <a:ahLst/>
            <a:cxnLst/>
            <a:rect l="l" t="t" r="r" b="b"/>
            <a:pathLst>
              <a:path w="4294383" h="4114800">
                <a:moveTo>
                  <a:pt x="0" y="0"/>
                </a:moveTo>
                <a:lnTo>
                  <a:pt x="4294384" y="0"/>
                </a:lnTo>
                <a:lnTo>
                  <a:pt x="4294384"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8" name="Freeform 28"/>
          <p:cNvSpPr/>
          <p:nvPr/>
        </p:nvSpPr>
        <p:spPr>
          <a:xfrm>
            <a:off x="310496" y="3521091"/>
            <a:ext cx="5002190" cy="3826207"/>
          </a:xfrm>
          <a:custGeom>
            <a:avLst/>
            <a:gdLst/>
            <a:ahLst/>
            <a:cxnLst/>
            <a:rect l="l" t="t" r="r" b="b"/>
            <a:pathLst>
              <a:path w="5002190" h="3826207">
                <a:moveTo>
                  <a:pt x="0" y="0"/>
                </a:moveTo>
                <a:lnTo>
                  <a:pt x="5002190" y="0"/>
                </a:lnTo>
                <a:lnTo>
                  <a:pt x="5002190" y="3826206"/>
                </a:lnTo>
                <a:lnTo>
                  <a:pt x="0" y="3826206"/>
                </a:lnTo>
                <a:lnTo>
                  <a:pt x="0" y="0"/>
                </a:lnTo>
                <a:close/>
              </a:path>
            </a:pathLst>
          </a:custGeom>
          <a:blipFill>
            <a:blip r:embed="rId14"/>
            <a:stretch>
              <a:fillRect/>
            </a:stretch>
          </a:blipFill>
        </p:spPr>
      </p:sp>
      <p:sp>
        <p:nvSpPr>
          <p:cNvPr id="29" name="Freeform 29"/>
          <p:cNvSpPr/>
          <p:nvPr/>
        </p:nvSpPr>
        <p:spPr>
          <a:xfrm>
            <a:off x="5508947" y="3521091"/>
            <a:ext cx="3633674" cy="5172490"/>
          </a:xfrm>
          <a:custGeom>
            <a:avLst/>
            <a:gdLst/>
            <a:ahLst/>
            <a:cxnLst/>
            <a:rect l="l" t="t" r="r" b="b"/>
            <a:pathLst>
              <a:path w="3633674" h="5172490">
                <a:moveTo>
                  <a:pt x="0" y="0"/>
                </a:moveTo>
                <a:lnTo>
                  <a:pt x="3633675" y="0"/>
                </a:lnTo>
                <a:lnTo>
                  <a:pt x="3633675" y="5172490"/>
                </a:lnTo>
                <a:lnTo>
                  <a:pt x="0" y="5172490"/>
                </a:lnTo>
                <a:lnTo>
                  <a:pt x="0" y="0"/>
                </a:lnTo>
                <a:close/>
              </a:path>
            </a:pathLst>
          </a:custGeom>
          <a:blipFill>
            <a:blip r:embed="rId15"/>
            <a:stretch>
              <a:fillRect/>
            </a:stretch>
          </a:blipFill>
        </p:spPr>
      </p:sp>
      <p:sp>
        <p:nvSpPr>
          <p:cNvPr id="30" name="TextBox 30"/>
          <p:cNvSpPr txBox="1"/>
          <p:nvPr/>
        </p:nvSpPr>
        <p:spPr>
          <a:xfrm>
            <a:off x="595791" y="7485807"/>
            <a:ext cx="4431600" cy="1562100"/>
          </a:xfrm>
          <a:prstGeom prst="rect">
            <a:avLst/>
          </a:prstGeom>
        </p:spPr>
        <p:txBody>
          <a:bodyPr lIns="0" tIns="0" rIns="0" bIns="0" rtlCol="0" anchor="t">
            <a:spAutoFit/>
          </a:bodyPr>
          <a:lstStyle/>
          <a:p>
            <a:pPr algn="ctr">
              <a:lnSpc>
                <a:spcPts val="2520"/>
              </a:lnSpc>
            </a:pPr>
            <a:r>
              <a:rPr lang="en-US" sz="1800">
                <a:solidFill>
                  <a:srgbClr val="2A3B19"/>
                </a:solidFill>
                <a:latin typeface="Open Sans Bold"/>
              </a:rPr>
              <a:t>Museum of Antiquities (</a:t>
            </a:r>
            <a:r>
              <a:rPr lang="en-US" sz="1800">
                <a:solidFill>
                  <a:srgbClr val="2A3B19"/>
                </a:solidFill>
                <a:latin typeface="Open Sans Bold Italics"/>
              </a:rPr>
              <a:t>Murray Library</a:t>
            </a:r>
            <a:r>
              <a:rPr lang="en-US" sz="1800">
                <a:solidFill>
                  <a:srgbClr val="2A3B19"/>
                </a:solidFill>
                <a:latin typeface="Open Sans Bold"/>
              </a:rPr>
              <a:t>) </a:t>
            </a:r>
          </a:p>
          <a:p>
            <a:pPr algn="ctr">
              <a:lnSpc>
                <a:spcPts val="2520"/>
              </a:lnSpc>
            </a:pPr>
            <a:r>
              <a:rPr lang="en-US" sz="1800">
                <a:solidFill>
                  <a:srgbClr val="2A3B19"/>
                </a:solidFill>
                <a:latin typeface="Open Sans Bold"/>
              </a:rPr>
              <a:t>Michael Swan (left) and Nicholas Gynes (right).</a:t>
            </a:r>
          </a:p>
          <a:p>
            <a:pPr algn="ctr">
              <a:lnSpc>
                <a:spcPts val="1679"/>
              </a:lnSpc>
            </a:pPr>
            <a:r>
              <a:rPr lang="en-US" sz="1200">
                <a:solidFill>
                  <a:srgbClr val="2A3B19"/>
                </a:solidFill>
                <a:latin typeface="Open Sans"/>
              </a:rPr>
              <a:t>University of Saskatchewan, University Archives and Special Collections, Photograph Collection, A-10146, “Museum of Antiquities - Official Opening,” 1981, Photographer: Gibson.</a:t>
            </a:r>
          </a:p>
        </p:txBody>
      </p:sp>
      <p:sp>
        <p:nvSpPr>
          <p:cNvPr id="31" name="TextBox 31"/>
          <p:cNvSpPr txBox="1"/>
          <p:nvPr/>
        </p:nvSpPr>
        <p:spPr>
          <a:xfrm>
            <a:off x="10948026" y="8018145"/>
            <a:ext cx="5111638" cy="925830"/>
          </a:xfrm>
          <a:prstGeom prst="rect">
            <a:avLst/>
          </a:prstGeom>
        </p:spPr>
        <p:txBody>
          <a:bodyPr lIns="0" tIns="0" rIns="0" bIns="0" rtlCol="0" anchor="t">
            <a:spAutoFit/>
          </a:bodyPr>
          <a:lstStyle/>
          <a:p>
            <a:pPr algn="ctr">
              <a:lnSpc>
                <a:spcPts val="2520"/>
              </a:lnSpc>
            </a:pPr>
            <a:r>
              <a:rPr lang="en-US" sz="1800">
                <a:solidFill>
                  <a:srgbClr val="2A3B19"/>
                </a:solidFill>
                <a:latin typeface="Open Sans Bold"/>
              </a:rPr>
              <a:t>Museum of Antiquities (</a:t>
            </a:r>
            <a:r>
              <a:rPr lang="en-US" sz="1800">
                <a:solidFill>
                  <a:srgbClr val="2A3B19"/>
                </a:solidFill>
                <a:latin typeface="Open Sans Bold Italics"/>
              </a:rPr>
              <a:t>Peter MacKinnon Building</a:t>
            </a:r>
            <a:r>
              <a:rPr lang="en-US" sz="1800">
                <a:solidFill>
                  <a:srgbClr val="2A3B19"/>
                </a:solidFill>
                <a:latin typeface="Open Sans Bold"/>
              </a:rPr>
              <a:t>)</a:t>
            </a:r>
          </a:p>
          <a:p>
            <a:pPr algn="ctr">
              <a:lnSpc>
                <a:spcPts val="2520"/>
              </a:lnSpc>
            </a:pPr>
            <a:endParaRPr lang="en-US" sz="1800">
              <a:solidFill>
                <a:srgbClr val="2A3B19"/>
              </a:solidFill>
              <a:latin typeface="Open Sans Bold"/>
            </a:endParaRPr>
          </a:p>
        </p:txBody>
      </p:sp>
      <p:sp>
        <p:nvSpPr>
          <p:cNvPr id="32" name="TextBox 32"/>
          <p:cNvSpPr txBox="1"/>
          <p:nvPr/>
        </p:nvSpPr>
        <p:spPr>
          <a:xfrm>
            <a:off x="5900947" y="8730615"/>
            <a:ext cx="3017455" cy="1245870"/>
          </a:xfrm>
          <a:prstGeom prst="rect">
            <a:avLst/>
          </a:prstGeom>
        </p:spPr>
        <p:txBody>
          <a:bodyPr lIns="0" tIns="0" rIns="0" bIns="0" rtlCol="0" anchor="t">
            <a:spAutoFit/>
          </a:bodyPr>
          <a:lstStyle/>
          <a:p>
            <a:pPr algn="ctr">
              <a:lnSpc>
                <a:spcPts val="1680"/>
              </a:lnSpc>
            </a:pPr>
            <a:r>
              <a:rPr lang="en-US" sz="1200">
                <a:solidFill>
                  <a:srgbClr val="2A3B19"/>
                </a:solidFill>
                <a:latin typeface="Open Sans"/>
              </a:rPr>
              <a:t>University of Saskatchewan, University Archives and Special Collections, Nicolas Gynes Fonds, MG 76 B. University of Saskatchewan, h) [File Name], Photograph of P. Michael Swan and Nicolas Gynes at the Museum of Antiquities opening, 1981.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7F4"/>
        </a:solidFill>
        <a:effectLst/>
      </p:bgPr>
    </p:bg>
    <p:spTree>
      <p:nvGrpSpPr>
        <p:cNvPr id="1" name=""/>
        <p:cNvGrpSpPr/>
        <p:nvPr/>
      </p:nvGrpSpPr>
      <p:grpSpPr>
        <a:xfrm>
          <a:off x="0" y="0"/>
          <a:ext cx="0" cy="0"/>
          <a:chOff x="0" y="0"/>
          <a:chExt cx="0" cy="0"/>
        </a:xfrm>
      </p:grpSpPr>
      <p:sp>
        <p:nvSpPr>
          <p:cNvPr id="2" name="Freeform 2"/>
          <p:cNvSpPr/>
          <p:nvPr/>
        </p:nvSpPr>
        <p:spPr>
          <a:xfrm rot="-10800000">
            <a:off x="14705440" y="-1389339"/>
            <a:ext cx="3352965" cy="2840876"/>
          </a:xfrm>
          <a:custGeom>
            <a:avLst/>
            <a:gdLst/>
            <a:ahLst/>
            <a:cxnLst/>
            <a:rect l="l" t="t" r="r" b="b"/>
            <a:pathLst>
              <a:path w="3352965" h="2840876">
                <a:moveTo>
                  <a:pt x="0" y="0"/>
                </a:moveTo>
                <a:lnTo>
                  <a:pt x="3352965" y="0"/>
                </a:lnTo>
                <a:lnTo>
                  <a:pt x="3352965" y="2840876"/>
                </a:lnTo>
                <a:lnTo>
                  <a:pt x="0" y="284087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310496" y="8842342"/>
            <a:ext cx="3352965" cy="2840876"/>
          </a:xfrm>
          <a:custGeom>
            <a:avLst/>
            <a:gdLst/>
            <a:ahLst/>
            <a:cxnLst/>
            <a:rect l="l" t="t" r="r" b="b"/>
            <a:pathLst>
              <a:path w="3352965" h="2840876">
                <a:moveTo>
                  <a:pt x="0" y="0"/>
                </a:moveTo>
                <a:lnTo>
                  <a:pt x="3352965" y="0"/>
                </a:lnTo>
                <a:lnTo>
                  <a:pt x="3352965" y="2840876"/>
                </a:lnTo>
                <a:lnTo>
                  <a:pt x="0" y="284087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4" name="Group 4"/>
          <p:cNvGrpSpPr/>
          <p:nvPr/>
        </p:nvGrpSpPr>
        <p:grpSpPr>
          <a:xfrm>
            <a:off x="10609179" y="9850018"/>
            <a:ext cx="1172978" cy="1172978"/>
            <a:chOff x="0" y="0"/>
            <a:chExt cx="1563971" cy="1563971"/>
          </a:xfrm>
        </p:grpSpPr>
        <p:grpSp>
          <p:nvGrpSpPr>
            <p:cNvPr id="5" name="Group 5"/>
            <p:cNvGrpSpPr/>
            <p:nvPr/>
          </p:nvGrpSpPr>
          <p:grpSpPr>
            <a:xfrm>
              <a:off x="0" y="0"/>
              <a:ext cx="1563971" cy="1563971"/>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4B792"/>
              </a:solidFill>
            </p:spPr>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3171"/>
                  </a:lnSpc>
                </a:pPr>
                <a:endParaRPr/>
              </a:p>
            </p:txBody>
          </p:sp>
        </p:grpSp>
        <p:grpSp>
          <p:nvGrpSpPr>
            <p:cNvPr id="8" name="Group 8"/>
            <p:cNvGrpSpPr/>
            <p:nvPr/>
          </p:nvGrpSpPr>
          <p:grpSpPr>
            <a:xfrm>
              <a:off x="167370" y="167370"/>
              <a:ext cx="1229231" cy="1229231"/>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7F4"/>
              </a:solidFill>
            </p:spPr>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3171"/>
                  </a:lnSpc>
                </a:pPr>
                <a:endParaRPr/>
              </a:p>
            </p:txBody>
          </p:sp>
        </p:grpSp>
      </p:grpSp>
      <p:grpSp>
        <p:nvGrpSpPr>
          <p:cNvPr id="11" name="Group 11"/>
          <p:cNvGrpSpPr/>
          <p:nvPr/>
        </p:nvGrpSpPr>
        <p:grpSpPr>
          <a:xfrm>
            <a:off x="6237930" y="-571110"/>
            <a:ext cx="1142219" cy="1142219"/>
            <a:chOff x="0" y="0"/>
            <a:chExt cx="1522959" cy="1522959"/>
          </a:xfrm>
        </p:grpSpPr>
        <p:grpSp>
          <p:nvGrpSpPr>
            <p:cNvPr id="12" name="Group 12"/>
            <p:cNvGrpSpPr/>
            <p:nvPr/>
          </p:nvGrpSpPr>
          <p:grpSpPr>
            <a:xfrm>
              <a:off x="0" y="0"/>
              <a:ext cx="1522959" cy="1522959"/>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4B792"/>
              </a:solidFill>
            </p:spPr>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3088"/>
                  </a:lnSpc>
                </a:pPr>
                <a:endParaRPr/>
              </a:p>
            </p:txBody>
          </p:sp>
        </p:grpSp>
        <p:grpSp>
          <p:nvGrpSpPr>
            <p:cNvPr id="15" name="Group 15"/>
            <p:cNvGrpSpPr/>
            <p:nvPr/>
          </p:nvGrpSpPr>
          <p:grpSpPr>
            <a:xfrm>
              <a:off x="162981" y="162981"/>
              <a:ext cx="1196997" cy="1196997"/>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1A68D"/>
              </a:solidFill>
            </p:spPr>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3088"/>
                  </a:lnSpc>
                </a:pPr>
                <a:endParaRPr/>
              </a:p>
            </p:txBody>
          </p:sp>
        </p:grpSp>
      </p:grpSp>
      <p:sp>
        <p:nvSpPr>
          <p:cNvPr id="18" name="Freeform 18"/>
          <p:cNvSpPr/>
          <p:nvPr/>
        </p:nvSpPr>
        <p:spPr>
          <a:xfrm>
            <a:off x="-1118492" y="-999804"/>
            <a:ext cx="4294383" cy="4114800"/>
          </a:xfrm>
          <a:custGeom>
            <a:avLst/>
            <a:gdLst/>
            <a:ahLst/>
            <a:cxnLst/>
            <a:rect l="l" t="t" r="r" b="b"/>
            <a:pathLst>
              <a:path w="4294383" h="4114800">
                <a:moveTo>
                  <a:pt x="0" y="0"/>
                </a:moveTo>
                <a:lnTo>
                  <a:pt x="4294384" y="0"/>
                </a:lnTo>
                <a:lnTo>
                  <a:pt x="4294384"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9" name="Freeform 19"/>
          <p:cNvSpPr/>
          <p:nvPr/>
        </p:nvSpPr>
        <p:spPr>
          <a:xfrm rot="-10800000">
            <a:off x="15366916" y="7231994"/>
            <a:ext cx="4294383" cy="4114800"/>
          </a:xfrm>
          <a:custGeom>
            <a:avLst/>
            <a:gdLst/>
            <a:ahLst/>
            <a:cxnLst/>
            <a:rect l="l" t="t" r="r" b="b"/>
            <a:pathLst>
              <a:path w="4294383" h="4114800">
                <a:moveTo>
                  <a:pt x="0" y="0"/>
                </a:moveTo>
                <a:lnTo>
                  <a:pt x="4294384" y="0"/>
                </a:lnTo>
                <a:lnTo>
                  <a:pt x="4294384"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0" name="Freeform 20"/>
          <p:cNvSpPr/>
          <p:nvPr/>
        </p:nvSpPr>
        <p:spPr>
          <a:xfrm>
            <a:off x="548970" y="2390562"/>
            <a:ext cx="4428318" cy="5505875"/>
          </a:xfrm>
          <a:custGeom>
            <a:avLst/>
            <a:gdLst/>
            <a:ahLst/>
            <a:cxnLst/>
            <a:rect l="l" t="t" r="r" b="b"/>
            <a:pathLst>
              <a:path w="4428318" h="5505875">
                <a:moveTo>
                  <a:pt x="0" y="0"/>
                </a:moveTo>
                <a:lnTo>
                  <a:pt x="4428318" y="0"/>
                </a:lnTo>
                <a:lnTo>
                  <a:pt x="4428318" y="5505876"/>
                </a:lnTo>
                <a:lnTo>
                  <a:pt x="0" y="5505876"/>
                </a:lnTo>
                <a:lnTo>
                  <a:pt x="0" y="0"/>
                </a:lnTo>
                <a:close/>
              </a:path>
            </a:pathLst>
          </a:custGeom>
          <a:blipFill>
            <a:blip r:embed="rId9"/>
            <a:stretch>
              <a:fillRect/>
            </a:stretch>
          </a:blipFill>
        </p:spPr>
      </p:sp>
      <p:sp>
        <p:nvSpPr>
          <p:cNvPr id="21" name="Freeform 21"/>
          <p:cNvSpPr/>
          <p:nvPr/>
        </p:nvSpPr>
        <p:spPr>
          <a:xfrm>
            <a:off x="5660608" y="2951167"/>
            <a:ext cx="2573752" cy="6219901"/>
          </a:xfrm>
          <a:custGeom>
            <a:avLst/>
            <a:gdLst/>
            <a:ahLst/>
            <a:cxnLst/>
            <a:rect l="l" t="t" r="r" b="b"/>
            <a:pathLst>
              <a:path w="2573752" h="6219901">
                <a:moveTo>
                  <a:pt x="0" y="0"/>
                </a:moveTo>
                <a:lnTo>
                  <a:pt x="2573752" y="0"/>
                </a:lnTo>
                <a:lnTo>
                  <a:pt x="2573752" y="6219901"/>
                </a:lnTo>
                <a:lnTo>
                  <a:pt x="0" y="6219901"/>
                </a:lnTo>
                <a:lnTo>
                  <a:pt x="0" y="0"/>
                </a:lnTo>
                <a:close/>
              </a:path>
            </a:pathLst>
          </a:custGeom>
          <a:blipFill>
            <a:blip r:embed="rId10"/>
            <a:stretch>
              <a:fillRect/>
            </a:stretch>
          </a:blipFill>
        </p:spPr>
      </p:sp>
      <p:sp>
        <p:nvSpPr>
          <p:cNvPr id="22" name="Freeform 22"/>
          <p:cNvSpPr/>
          <p:nvPr/>
        </p:nvSpPr>
        <p:spPr>
          <a:xfrm>
            <a:off x="14004751" y="1057596"/>
            <a:ext cx="2894546" cy="6020655"/>
          </a:xfrm>
          <a:custGeom>
            <a:avLst/>
            <a:gdLst/>
            <a:ahLst/>
            <a:cxnLst/>
            <a:rect l="l" t="t" r="r" b="b"/>
            <a:pathLst>
              <a:path w="2894546" h="6020655">
                <a:moveTo>
                  <a:pt x="0" y="0"/>
                </a:moveTo>
                <a:lnTo>
                  <a:pt x="2894546" y="0"/>
                </a:lnTo>
                <a:lnTo>
                  <a:pt x="2894546" y="6020655"/>
                </a:lnTo>
                <a:lnTo>
                  <a:pt x="0" y="6020655"/>
                </a:lnTo>
                <a:lnTo>
                  <a:pt x="0" y="0"/>
                </a:lnTo>
                <a:close/>
              </a:path>
            </a:pathLst>
          </a:custGeom>
          <a:blipFill>
            <a:blip r:embed="rId11"/>
            <a:stretch>
              <a:fillRect/>
            </a:stretch>
          </a:blipFill>
        </p:spPr>
      </p:sp>
      <p:sp>
        <p:nvSpPr>
          <p:cNvPr id="23" name="Freeform 23"/>
          <p:cNvSpPr/>
          <p:nvPr/>
        </p:nvSpPr>
        <p:spPr>
          <a:xfrm>
            <a:off x="8920160" y="3200507"/>
            <a:ext cx="3961287" cy="5103458"/>
          </a:xfrm>
          <a:custGeom>
            <a:avLst/>
            <a:gdLst/>
            <a:ahLst/>
            <a:cxnLst/>
            <a:rect l="l" t="t" r="r" b="b"/>
            <a:pathLst>
              <a:path w="3961287" h="5103458">
                <a:moveTo>
                  <a:pt x="0" y="0"/>
                </a:moveTo>
                <a:lnTo>
                  <a:pt x="3961287" y="0"/>
                </a:lnTo>
                <a:lnTo>
                  <a:pt x="3961287" y="5103458"/>
                </a:lnTo>
                <a:lnTo>
                  <a:pt x="0" y="5103458"/>
                </a:lnTo>
                <a:lnTo>
                  <a:pt x="0" y="0"/>
                </a:lnTo>
                <a:close/>
              </a:path>
            </a:pathLst>
          </a:custGeom>
          <a:blipFill>
            <a:blip r:embed="rId12"/>
            <a:stretch>
              <a:fillRect/>
            </a:stretch>
          </a:blipFill>
        </p:spPr>
      </p:sp>
      <p:sp>
        <p:nvSpPr>
          <p:cNvPr id="24" name="TextBox 24"/>
          <p:cNvSpPr txBox="1"/>
          <p:nvPr/>
        </p:nvSpPr>
        <p:spPr>
          <a:xfrm>
            <a:off x="5935368" y="1096797"/>
            <a:ext cx="6455364" cy="1178095"/>
          </a:xfrm>
          <a:prstGeom prst="rect">
            <a:avLst/>
          </a:prstGeom>
        </p:spPr>
        <p:txBody>
          <a:bodyPr lIns="0" tIns="0" rIns="0" bIns="0" rtlCol="0" anchor="t">
            <a:spAutoFit/>
          </a:bodyPr>
          <a:lstStyle/>
          <a:p>
            <a:pPr algn="ctr">
              <a:lnSpc>
                <a:spcPts val="8833"/>
              </a:lnSpc>
            </a:pPr>
            <a:r>
              <a:rPr lang="en-US" sz="8746">
                <a:solidFill>
                  <a:srgbClr val="2A3B19"/>
                </a:solidFill>
                <a:latin typeface="Cinzel"/>
              </a:rPr>
              <a:t>Replicas</a:t>
            </a:r>
          </a:p>
        </p:txBody>
      </p:sp>
      <p:sp>
        <p:nvSpPr>
          <p:cNvPr id="25" name="TextBox 25"/>
          <p:cNvSpPr txBox="1"/>
          <p:nvPr/>
        </p:nvSpPr>
        <p:spPr>
          <a:xfrm>
            <a:off x="207310" y="8100166"/>
            <a:ext cx="5111638" cy="925830"/>
          </a:xfrm>
          <a:prstGeom prst="rect">
            <a:avLst/>
          </a:prstGeom>
        </p:spPr>
        <p:txBody>
          <a:bodyPr lIns="0" tIns="0" rIns="0" bIns="0" rtlCol="0" anchor="t">
            <a:spAutoFit/>
          </a:bodyPr>
          <a:lstStyle/>
          <a:p>
            <a:pPr algn="ctr">
              <a:lnSpc>
                <a:spcPts val="2520"/>
              </a:lnSpc>
            </a:pPr>
            <a:r>
              <a:rPr lang="en-US" sz="1800">
                <a:solidFill>
                  <a:srgbClr val="2A3B19"/>
                </a:solidFill>
                <a:latin typeface="Open Sans Bold"/>
              </a:rPr>
              <a:t>Rosetta Stone (</a:t>
            </a:r>
            <a:r>
              <a:rPr lang="en-US" sz="1800">
                <a:solidFill>
                  <a:srgbClr val="2A3B19"/>
                </a:solidFill>
                <a:latin typeface="Open Sans Bold Italics"/>
              </a:rPr>
              <a:t>Egyptian (Hellenistic))</a:t>
            </a:r>
          </a:p>
          <a:p>
            <a:pPr algn="ctr">
              <a:lnSpc>
                <a:spcPts val="2520"/>
              </a:lnSpc>
            </a:pPr>
            <a:r>
              <a:rPr lang="en-US" sz="1800">
                <a:solidFill>
                  <a:srgbClr val="2A3B19"/>
                </a:solidFill>
                <a:latin typeface="Open Sans"/>
              </a:rPr>
              <a:t>Black Resin Block Replica</a:t>
            </a:r>
          </a:p>
          <a:p>
            <a:pPr algn="ctr">
              <a:lnSpc>
                <a:spcPts val="2520"/>
              </a:lnSpc>
            </a:pPr>
            <a:r>
              <a:rPr lang="en-US" sz="1800">
                <a:solidFill>
                  <a:srgbClr val="2A3B19"/>
                </a:solidFill>
                <a:latin typeface="Open Sans"/>
              </a:rPr>
              <a:t>Black Basalt Original (196 BCE)</a:t>
            </a:r>
          </a:p>
        </p:txBody>
      </p:sp>
      <p:sp>
        <p:nvSpPr>
          <p:cNvPr id="26" name="TextBox 26"/>
          <p:cNvSpPr txBox="1"/>
          <p:nvPr/>
        </p:nvSpPr>
        <p:spPr>
          <a:xfrm>
            <a:off x="4559434" y="9229725"/>
            <a:ext cx="4776100" cy="925830"/>
          </a:xfrm>
          <a:prstGeom prst="rect">
            <a:avLst/>
          </a:prstGeom>
        </p:spPr>
        <p:txBody>
          <a:bodyPr lIns="0" tIns="0" rIns="0" bIns="0" rtlCol="0" anchor="t">
            <a:spAutoFit/>
          </a:bodyPr>
          <a:lstStyle/>
          <a:p>
            <a:pPr algn="ctr">
              <a:lnSpc>
                <a:spcPts val="2520"/>
              </a:lnSpc>
            </a:pPr>
            <a:r>
              <a:rPr lang="en-US" sz="1800">
                <a:solidFill>
                  <a:srgbClr val="2A3B19"/>
                </a:solidFill>
                <a:latin typeface="Open Sans Bold"/>
              </a:rPr>
              <a:t>Baal (</a:t>
            </a:r>
            <a:r>
              <a:rPr lang="en-US" sz="1800">
                <a:solidFill>
                  <a:srgbClr val="2A3B19"/>
                </a:solidFill>
                <a:latin typeface="Open Sans Bold Italics"/>
              </a:rPr>
              <a:t>Near Eastern</a:t>
            </a:r>
            <a:r>
              <a:rPr lang="en-US" sz="1800">
                <a:solidFill>
                  <a:srgbClr val="2A3B19"/>
                </a:solidFill>
                <a:latin typeface="Open Sans Bold"/>
              </a:rPr>
              <a:t>)</a:t>
            </a:r>
          </a:p>
          <a:p>
            <a:pPr algn="ctr">
              <a:lnSpc>
                <a:spcPts val="2520"/>
              </a:lnSpc>
            </a:pPr>
            <a:r>
              <a:rPr lang="en-US" sz="1800">
                <a:solidFill>
                  <a:srgbClr val="2A3B19"/>
                </a:solidFill>
                <a:latin typeface="Open Sans"/>
              </a:rPr>
              <a:t>Plaster Replica</a:t>
            </a:r>
          </a:p>
          <a:p>
            <a:pPr algn="ctr">
              <a:lnSpc>
                <a:spcPts val="2520"/>
              </a:lnSpc>
            </a:pPr>
            <a:r>
              <a:rPr lang="en-US" sz="1800">
                <a:solidFill>
                  <a:srgbClr val="2A3B19"/>
                </a:solidFill>
                <a:latin typeface="Open Sans"/>
              </a:rPr>
              <a:t>Limestone Original (18th-15th Century BCE)</a:t>
            </a:r>
          </a:p>
        </p:txBody>
      </p:sp>
      <p:sp>
        <p:nvSpPr>
          <p:cNvPr id="27" name="TextBox 27"/>
          <p:cNvSpPr txBox="1"/>
          <p:nvPr/>
        </p:nvSpPr>
        <p:spPr>
          <a:xfrm>
            <a:off x="8862531" y="8693865"/>
            <a:ext cx="4666274" cy="925830"/>
          </a:xfrm>
          <a:prstGeom prst="rect">
            <a:avLst/>
          </a:prstGeom>
        </p:spPr>
        <p:txBody>
          <a:bodyPr lIns="0" tIns="0" rIns="0" bIns="0" rtlCol="0" anchor="t">
            <a:spAutoFit/>
          </a:bodyPr>
          <a:lstStyle/>
          <a:p>
            <a:pPr algn="ctr">
              <a:lnSpc>
                <a:spcPts val="2520"/>
              </a:lnSpc>
            </a:pPr>
            <a:r>
              <a:rPr lang="en-US" sz="1800">
                <a:solidFill>
                  <a:srgbClr val="2A3B19"/>
                </a:solidFill>
                <a:latin typeface="Open Sans Bold"/>
              </a:rPr>
              <a:t>Trajan (</a:t>
            </a:r>
            <a:r>
              <a:rPr lang="en-US" sz="1800">
                <a:solidFill>
                  <a:srgbClr val="2A3B19"/>
                </a:solidFill>
                <a:latin typeface="Open Sans Bold Italics"/>
              </a:rPr>
              <a:t>Roman</a:t>
            </a:r>
            <a:r>
              <a:rPr lang="en-US" sz="1800">
                <a:solidFill>
                  <a:srgbClr val="2A3B19"/>
                </a:solidFill>
                <a:latin typeface="Open Sans Bold"/>
              </a:rPr>
              <a:t>)</a:t>
            </a:r>
          </a:p>
          <a:p>
            <a:pPr algn="ctr">
              <a:lnSpc>
                <a:spcPts val="2520"/>
              </a:lnSpc>
            </a:pPr>
            <a:r>
              <a:rPr lang="en-US" sz="1800">
                <a:solidFill>
                  <a:srgbClr val="2A3B19"/>
                </a:solidFill>
                <a:latin typeface="Open Sans"/>
              </a:rPr>
              <a:t>Plaster Replica</a:t>
            </a:r>
          </a:p>
          <a:p>
            <a:pPr algn="ctr">
              <a:lnSpc>
                <a:spcPts val="2520"/>
              </a:lnSpc>
            </a:pPr>
            <a:r>
              <a:rPr lang="en-US" sz="1800">
                <a:solidFill>
                  <a:srgbClr val="2A3B19"/>
                </a:solidFill>
                <a:latin typeface="Open Sans"/>
              </a:rPr>
              <a:t>Marble Original (98-117 AD)</a:t>
            </a:r>
          </a:p>
        </p:txBody>
      </p:sp>
      <p:sp>
        <p:nvSpPr>
          <p:cNvPr id="28" name="TextBox 28"/>
          <p:cNvSpPr txBox="1"/>
          <p:nvPr/>
        </p:nvSpPr>
        <p:spPr>
          <a:xfrm>
            <a:off x="13059094" y="7203419"/>
            <a:ext cx="4785860" cy="1240155"/>
          </a:xfrm>
          <a:prstGeom prst="rect">
            <a:avLst/>
          </a:prstGeom>
        </p:spPr>
        <p:txBody>
          <a:bodyPr lIns="0" tIns="0" rIns="0" bIns="0" rtlCol="0" anchor="t">
            <a:spAutoFit/>
          </a:bodyPr>
          <a:lstStyle/>
          <a:p>
            <a:pPr algn="ctr">
              <a:lnSpc>
                <a:spcPts val="2520"/>
              </a:lnSpc>
            </a:pPr>
            <a:r>
              <a:rPr lang="en-US" sz="1800">
                <a:solidFill>
                  <a:srgbClr val="2A3B19"/>
                </a:solidFill>
                <a:latin typeface="Open Sans Bold"/>
              </a:rPr>
              <a:t>Hermes with the Infant Dionysus (</a:t>
            </a:r>
            <a:r>
              <a:rPr lang="en-US" sz="1800">
                <a:solidFill>
                  <a:srgbClr val="2A3B19"/>
                </a:solidFill>
                <a:latin typeface="Open Sans Bold Italics"/>
              </a:rPr>
              <a:t>Classical Greek</a:t>
            </a:r>
            <a:r>
              <a:rPr lang="en-US" sz="1800">
                <a:solidFill>
                  <a:srgbClr val="2A3B19"/>
                </a:solidFill>
                <a:latin typeface="Open Sans Bold"/>
              </a:rPr>
              <a:t>)</a:t>
            </a:r>
          </a:p>
          <a:p>
            <a:pPr algn="ctr">
              <a:lnSpc>
                <a:spcPts val="2520"/>
              </a:lnSpc>
            </a:pPr>
            <a:r>
              <a:rPr lang="en-US" sz="1800">
                <a:solidFill>
                  <a:srgbClr val="2A3B19"/>
                </a:solidFill>
                <a:latin typeface="Open Sans"/>
              </a:rPr>
              <a:t>Plaster Replica</a:t>
            </a:r>
          </a:p>
          <a:p>
            <a:pPr algn="ctr">
              <a:lnSpc>
                <a:spcPts val="2520"/>
              </a:lnSpc>
            </a:pPr>
            <a:r>
              <a:rPr lang="en-US" sz="1800">
                <a:solidFill>
                  <a:srgbClr val="2A3B19"/>
                </a:solidFill>
                <a:latin typeface="Open Sans"/>
              </a:rPr>
              <a:t>Parian Marble Original (mid-4th century BCE)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7F4"/>
        </a:solidFill>
        <a:effectLst/>
      </p:bgPr>
    </p:bg>
    <p:spTree>
      <p:nvGrpSpPr>
        <p:cNvPr id="1" name=""/>
        <p:cNvGrpSpPr/>
        <p:nvPr/>
      </p:nvGrpSpPr>
      <p:grpSpPr>
        <a:xfrm>
          <a:off x="0" y="0"/>
          <a:ext cx="0" cy="0"/>
          <a:chOff x="0" y="0"/>
          <a:chExt cx="0" cy="0"/>
        </a:xfrm>
      </p:grpSpPr>
      <p:sp>
        <p:nvSpPr>
          <p:cNvPr id="2" name="Freeform 2"/>
          <p:cNvSpPr/>
          <p:nvPr/>
        </p:nvSpPr>
        <p:spPr>
          <a:xfrm rot="-10800000">
            <a:off x="14705440" y="-1389339"/>
            <a:ext cx="3352965" cy="2840876"/>
          </a:xfrm>
          <a:custGeom>
            <a:avLst/>
            <a:gdLst/>
            <a:ahLst/>
            <a:cxnLst/>
            <a:rect l="l" t="t" r="r" b="b"/>
            <a:pathLst>
              <a:path w="3352965" h="2840876">
                <a:moveTo>
                  <a:pt x="0" y="0"/>
                </a:moveTo>
                <a:lnTo>
                  <a:pt x="3352965" y="0"/>
                </a:lnTo>
                <a:lnTo>
                  <a:pt x="3352965" y="2840876"/>
                </a:lnTo>
                <a:lnTo>
                  <a:pt x="0" y="284087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310496" y="8842342"/>
            <a:ext cx="3352965" cy="2840876"/>
          </a:xfrm>
          <a:custGeom>
            <a:avLst/>
            <a:gdLst/>
            <a:ahLst/>
            <a:cxnLst/>
            <a:rect l="l" t="t" r="r" b="b"/>
            <a:pathLst>
              <a:path w="3352965" h="2840876">
                <a:moveTo>
                  <a:pt x="0" y="0"/>
                </a:moveTo>
                <a:lnTo>
                  <a:pt x="3352965" y="0"/>
                </a:lnTo>
                <a:lnTo>
                  <a:pt x="3352965" y="2840876"/>
                </a:lnTo>
                <a:lnTo>
                  <a:pt x="0" y="284087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4" name="Group 4"/>
          <p:cNvGrpSpPr/>
          <p:nvPr/>
        </p:nvGrpSpPr>
        <p:grpSpPr>
          <a:xfrm>
            <a:off x="10609179" y="9850018"/>
            <a:ext cx="1172978" cy="1172978"/>
            <a:chOff x="0" y="0"/>
            <a:chExt cx="1563971" cy="1563971"/>
          </a:xfrm>
        </p:grpSpPr>
        <p:grpSp>
          <p:nvGrpSpPr>
            <p:cNvPr id="5" name="Group 5"/>
            <p:cNvGrpSpPr/>
            <p:nvPr/>
          </p:nvGrpSpPr>
          <p:grpSpPr>
            <a:xfrm>
              <a:off x="0" y="0"/>
              <a:ext cx="1563971" cy="1563971"/>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4B792"/>
              </a:solidFill>
            </p:spPr>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3171"/>
                  </a:lnSpc>
                </a:pPr>
                <a:endParaRPr/>
              </a:p>
            </p:txBody>
          </p:sp>
        </p:grpSp>
        <p:grpSp>
          <p:nvGrpSpPr>
            <p:cNvPr id="8" name="Group 8"/>
            <p:cNvGrpSpPr/>
            <p:nvPr/>
          </p:nvGrpSpPr>
          <p:grpSpPr>
            <a:xfrm>
              <a:off x="167370" y="167370"/>
              <a:ext cx="1229231" cy="1229231"/>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7F4"/>
              </a:solidFill>
            </p:spPr>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3171"/>
                  </a:lnSpc>
                </a:pPr>
                <a:endParaRPr/>
              </a:p>
            </p:txBody>
          </p:sp>
        </p:grpSp>
      </p:grpSp>
      <p:grpSp>
        <p:nvGrpSpPr>
          <p:cNvPr id="11" name="Group 11"/>
          <p:cNvGrpSpPr/>
          <p:nvPr/>
        </p:nvGrpSpPr>
        <p:grpSpPr>
          <a:xfrm>
            <a:off x="6237930" y="-571110"/>
            <a:ext cx="1142219" cy="1142219"/>
            <a:chOff x="0" y="0"/>
            <a:chExt cx="1522959" cy="1522959"/>
          </a:xfrm>
        </p:grpSpPr>
        <p:grpSp>
          <p:nvGrpSpPr>
            <p:cNvPr id="12" name="Group 12"/>
            <p:cNvGrpSpPr/>
            <p:nvPr/>
          </p:nvGrpSpPr>
          <p:grpSpPr>
            <a:xfrm>
              <a:off x="0" y="0"/>
              <a:ext cx="1522959" cy="1522959"/>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4B792"/>
              </a:solidFill>
            </p:spPr>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3088"/>
                  </a:lnSpc>
                </a:pPr>
                <a:endParaRPr/>
              </a:p>
            </p:txBody>
          </p:sp>
        </p:grpSp>
        <p:grpSp>
          <p:nvGrpSpPr>
            <p:cNvPr id="15" name="Group 15"/>
            <p:cNvGrpSpPr/>
            <p:nvPr/>
          </p:nvGrpSpPr>
          <p:grpSpPr>
            <a:xfrm>
              <a:off x="162981" y="162981"/>
              <a:ext cx="1196997" cy="1196997"/>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E7E2"/>
              </a:solidFill>
            </p:spPr>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3088"/>
                  </a:lnSpc>
                </a:pPr>
                <a:endParaRPr/>
              </a:p>
            </p:txBody>
          </p:sp>
        </p:grpSp>
      </p:grpSp>
      <p:sp>
        <p:nvSpPr>
          <p:cNvPr id="18" name="Freeform 18"/>
          <p:cNvSpPr/>
          <p:nvPr/>
        </p:nvSpPr>
        <p:spPr>
          <a:xfrm>
            <a:off x="-1118492" y="-999804"/>
            <a:ext cx="4294383" cy="4114800"/>
          </a:xfrm>
          <a:custGeom>
            <a:avLst/>
            <a:gdLst/>
            <a:ahLst/>
            <a:cxnLst/>
            <a:rect l="l" t="t" r="r" b="b"/>
            <a:pathLst>
              <a:path w="4294383" h="4114800">
                <a:moveTo>
                  <a:pt x="0" y="0"/>
                </a:moveTo>
                <a:lnTo>
                  <a:pt x="4294384" y="0"/>
                </a:lnTo>
                <a:lnTo>
                  <a:pt x="4294384"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9" name="Freeform 19"/>
          <p:cNvSpPr/>
          <p:nvPr/>
        </p:nvSpPr>
        <p:spPr>
          <a:xfrm rot="-10800000">
            <a:off x="15366916" y="7231994"/>
            <a:ext cx="4294383" cy="4114800"/>
          </a:xfrm>
          <a:custGeom>
            <a:avLst/>
            <a:gdLst/>
            <a:ahLst/>
            <a:cxnLst/>
            <a:rect l="l" t="t" r="r" b="b"/>
            <a:pathLst>
              <a:path w="4294383" h="4114800">
                <a:moveTo>
                  <a:pt x="0" y="0"/>
                </a:moveTo>
                <a:lnTo>
                  <a:pt x="4294384" y="0"/>
                </a:lnTo>
                <a:lnTo>
                  <a:pt x="4294384"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0" name="TextBox 20"/>
          <p:cNvSpPr txBox="1"/>
          <p:nvPr/>
        </p:nvSpPr>
        <p:spPr>
          <a:xfrm>
            <a:off x="3345105" y="723510"/>
            <a:ext cx="11597790" cy="2297543"/>
          </a:xfrm>
          <a:prstGeom prst="rect">
            <a:avLst/>
          </a:prstGeom>
        </p:spPr>
        <p:txBody>
          <a:bodyPr lIns="0" tIns="0" rIns="0" bIns="0" rtlCol="0" anchor="t">
            <a:spAutoFit/>
          </a:bodyPr>
          <a:lstStyle/>
          <a:p>
            <a:pPr algn="ctr">
              <a:lnSpc>
                <a:spcPts val="8833"/>
              </a:lnSpc>
            </a:pPr>
            <a:r>
              <a:rPr lang="en-US" sz="8746">
                <a:solidFill>
                  <a:srgbClr val="2A3B19"/>
                </a:solidFill>
                <a:latin typeface="Cinzel"/>
              </a:rPr>
              <a:t>benefits of copying artifacts</a:t>
            </a:r>
          </a:p>
        </p:txBody>
      </p:sp>
      <p:sp>
        <p:nvSpPr>
          <p:cNvPr id="21" name="TextBox 21"/>
          <p:cNvSpPr txBox="1"/>
          <p:nvPr/>
        </p:nvSpPr>
        <p:spPr>
          <a:xfrm>
            <a:off x="11528143" y="8606582"/>
            <a:ext cx="4666274" cy="925830"/>
          </a:xfrm>
          <a:prstGeom prst="rect">
            <a:avLst/>
          </a:prstGeom>
        </p:spPr>
        <p:txBody>
          <a:bodyPr lIns="0" tIns="0" rIns="0" bIns="0" rtlCol="0" anchor="t">
            <a:spAutoFit/>
          </a:bodyPr>
          <a:lstStyle/>
          <a:p>
            <a:pPr algn="ctr">
              <a:lnSpc>
                <a:spcPts val="2520"/>
              </a:lnSpc>
            </a:pPr>
            <a:r>
              <a:rPr lang="en-US" sz="1800">
                <a:solidFill>
                  <a:srgbClr val="2A3B19"/>
                </a:solidFill>
                <a:latin typeface="Open Sans Bold"/>
              </a:rPr>
              <a:t>Parthenon Frieze Panels (</a:t>
            </a:r>
            <a:r>
              <a:rPr lang="en-US" sz="1800">
                <a:solidFill>
                  <a:srgbClr val="2A3B19"/>
                </a:solidFill>
                <a:latin typeface="Open Sans Bold Italics"/>
              </a:rPr>
              <a:t>Classical Greek</a:t>
            </a:r>
            <a:r>
              <a:rPr lang="en-US" sz="1800">
                <a:solidFill>
                  <a:srgbClr val="2A3B19"/>
                </a:solidFill>
                <a:latin typeface="Open Sans Bold"/>
              </a:rPr>
              <a:t>)</a:t>
            </a:r>
          </a:p>
          <a:p>
            <a:pPr algn="ctr">
              <a:lnSpc>
                <a:spcPts val="2520"/>
              </a:lnSpc>
            </a:pPr>
            <a:r>
              <a:rPr lang="en-US" sz="1800">
                <a:solidFill>
                  <a:srgbClr val="2A3B19"/>
                </a:solidFill>
                <a:latin typeface="Open Sans"/>
              </a:rPr>
              <a:t>Plaster Replica</a:t>
            </a:r>
          </a:p>
          <a:p>
            <a:pPr algn="ctr">
              <a:lnSpc>
                <a:spcPts val="2520"/>
              </a:lnSpc>
            </a:pPr>
            <a:r>
              <a:rPr lang="en-US" sz="1800">
                <a:solidFill>
                  <a:srgbClr val="2A3B19"/>
                </a:solidFill>
                <a:latin typeface="Open Sans"/>
              </a:rPr>
              <a:t>Pentelic Marble Original 442-438 BCE</a:t>
            </a:r>
          </a:p>
        </p:txBody>
      </p:sp>
      <p:sp>
        <p:nvSpPr>
          <p:cNvPr id="22" name="Freeform 22"/>
          <p:cNvSpPr/>
          <p:nvPr/>
        </p:nvSpPr>
        <p:spPr>
          <a:xfrm>
            <a:off x="12039610" y="3114996"/>
            <a:ext cx="3643340" cy="5434648"/>
          </a:xfrm>
          <a:custGeom>
            <a:avLst/>
            <a:gdLst/>
            <a:ahLst/>
            <a:cxnLst/>
            <a:rect l="l" t="t" r="r" b="b"/>
            <a:pathLst>
              <a:path w="3643340" h="5434648">
                <a:moveTo>
                  <a:pt x="0" y="0"/>
                </a:moveTo>
                <a:lnTo>
                  <a:pt x="3643340" y="0"/>
                </a:lnTo>
                <a:lnTo>
                  <a:pt x="3643340" y="5434648"/>
                </a:lnTo>
                <a:lnTo>
                  <a:pt x="0" y="5434648"/>
                </a:lnTo>
                <a:lnTo>
                  <a:pt x="0" y="0"/>
                </a:lnTo>
                <a:close/>
              </a:path>
            </a:pathLst>
          </a:custGeom>
          <a:blipFill>
            <a:blip r:embed="rId11"/>
            <a:stretch>
              <a:fillRect/>
            </a:stretch>
          </a:blipFill>
        </p:spPr>
      </p:sp>
      <p:sp>
        <p:nvSpPr>
          <p:cNvPr id="23" name="TextBox 23"/>
          <p:cNvSpPr txBox="1"/>
          <p:nvPr/>
        </p:nvSpPr>
        <p:spPr>
          <a:xfrm>
            <a:off x="1986978" y="3678905"/>
            <a:ext cx="8937718" cy="4302126"/>
          </a:xfrm>
          <a:prstGeom prst="rect">
            <a:avLst/>
          </a:prstGeom>
        </p:spPr>
        <p:txBody>
          <a:bodyPr lIns="0" tIns="0" rIns="0" bIns="0" rtlCol="0" anchor="t">
            <a:spAutoFit/>
          </a:bodyPr>
          <a:lstStyle/>
          <a:p>
            <a:pPr marL="755638" lvl="1" indent="-377819">
              <a:lnSpc>
                <a:spcPts val="4899"/>
              </a:lnSpc>
              <a:buFont typeface="Arial"/>
              <a:buChar char="•"/>
            </a:pPr>
            <a:r>
              <a:rPr lang="en-US" sz="3499">
                <a:solidFill>
                  <a:srgbClr val="2A3B19"/>
                </a:solidFill>
                <a:latin typeface="Open Sans"/>
              </a:rPr>
              <a:t>Provides access to artifacts that you generally wouldn’t see</a:t>
            </a:r>
          </a:p>
          <a:p>
            <a:pPr marL="755638" lvl="1" indent="-377819">
              <a:lnSpc>
                <a:spcPts val="4899"/>
              </a:lnSpc>
              <a:buFont typeface="Arial"/>
              <a:buChar char="•"/>
            </a:pPr>
            <a:r>
              <a:rPr lang="en-US" sz="3499">
                <a:solidFill>
                  <a:srgbClr val="2A3B19"/>
                </a:solidFill>
                <a:latin typeface="Open Sans"/>
              </a:rPr>
              <a:t>Some originals are not in the best shape and are not on display</a:t>
            </a:r>
          </a:p>
          <a:p>
            <a:pPr marL="755638" lvl="1" indent="-377819">
              <a:lnSpc>
                <a:spcPts val="4899"/>
              </a:lnSpc>
              <a:buFont typeface="Arial"/>
              <a:buChar char="•"/>
            </a:pPr>
            <a:r>
              <a:rPr lang="en-US" sz="3499">
                <a:solidFill>
                  <a:srgbClr val="2A3B19"/>
                </a:solidFill>
                <a:latin typeface="Open Sans"/>
              </a:rPr>
              <a:t>Copied artifacts are sometimes in better condition than the originals</a:t>
            </a:r>
          </a:p>
          <a:p>
            <a:pPr marL="755638" lvl="1" indent="-377819">
              <a:lnSpc>
                <a:spcPts val="4899"/>
              </a:lnSpc>
              <a:buFont typeface="Arial"/>
              <a:buChar char="•"/>
            </a:pPr>
            <a:r>
              <a:rPr lang="en-US" sz="3499">
                <a:solidFill>
                  <a:srgbClr val="2A3B19"/>
                </a:solidFill>
                <a:latin typeface="Open Sans"/>
              </a:rPr>
              <a:t>Roman copies of Greek originals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6E7E2"/>
        </a:solidFill>
        <a:effectLst/>
      </p:bgPr>
    </p:bg>
    <p:spTree>
      <p:nvGrpSpPr>
        <p:cNvPr id="1" name=""/>
        <p:cNvGrpSpPr/>
        <p:nvPr/>
      </p:nvGrpSpPr>
      <p:grpSpPr>
        <a:xfrm>
          <a:off x="0" y="0"/>
          <a:ext cx="0" cy="0"/>
          <a:chOff x="0" y="0"/>
          <a:chExt cx="0" cy="0"/>
        </a:xfrm>
      </p:grpSpPr>
      <p:grpSp>
        <p:nvGrpSpPr>
          <p:cNvPr id="2" name="Group 2"/>
          <p:cNvGrpSpPr/>
          <p:nvPr/>
        </p:nvGrpSpPr>
        <p:grpSpPr>
          <a:xfrm>
            <a:off x="545045" y="1211452"/>
            <a:ext cx="6835105" cy="7864095"/>
            <a:chOff x="0" y="0"/>
            <a:chExt cx="1737657" cy="1999252"/>
          </a:xfrm>
        </p:grpSpPr>
        <p:sp>
          <p:nvSpPr>
            <p:cNvPr id="3" name="Freeform 3"/>
            <p:cNvSpPr/>
            <p:nvPr/>
          </p:nvSpPr>
          <p:spPr>
            <a:xfrm>
              <a:off x="0" y="0"/>
              <a:ext cx="1737657" cy="1999252"/>
            </a:xfrm>
            <a:custGeom>
              <a:avLst/>
              <a:gdLst/>
              <a:ahLst/>
              <a:cxnLst/>
              <a:rect l="l" t="t" r="r" b="b"/>
              <a:pathLst>
                <a:path w="1737657" h="1999252">
                  <a:moveTo>
                    <a:pt x="0" y="0"/>
                  </a:moveTo>
                  <a:lnTo>
                    <a:pt x="1737657" y="0"/>
                  </a:lnTo>
                  <a:lnTo>
                    <a:pt x="1737657" y="1999252"/>
                  </a:lnTo>
                  <a:lnTo>
                    <a:pt x="0" y="1999252"/>
                  </a:lnTo>
                  <a:close/>
                </a:path>
              </a:pathLst>
            </a:custGeom>
            <a:solidFill>
              <a:srgbClr val="F8F7F4"/>
            </a:solidFill>
            <a:ln cap="sq">
              <a:noFill/>
              <a:prstDash val="solid"/>
              <a:miter/>
            </a:ln>
          </p:spPr>
        </p:sp>
        <p:sp>
          <p:nvSpPr>
            <p:cNvPr id="4" name="TextBox 4"/>
            <p:cNvSpPr txBox="1"/>
            <p:nvPr/>
          </p:nvSpPr>
          <p:spPr>
            <a:xfrm>
              <a:off x="0" y="-38100"/>
              <a:ext cx="1737657" cy="2037352"/>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7820602" y="854805"/>
            <a:ext cx="9785475" cy="8705883"/>
            <a:chOff x="0" y="0"/>
            <a:chExt cx="2577244" cy="2292907"/>
          </a:xfrm>
        </p:grpSpPr>
        <p:sp>
          <p:nvSpPr>
            <p:cNvPr id="6" name="Freeform 6"/>
            <p:cNvSpPr/>
            <p:nvPr/>
          </p:nvSpPr>
          <p:spPr>
            <a:xfrm>
              <a:off x="0" y="0"/>
              <a:ext cx="2577244" cy="2292908"/>
            </a:xfrm>
            <a:custGeom>
              <a:avLst/>
              <a:gdLst/>
              <a:ahLst/>
              <a:cxnLst/>
              <a:rect l="l" t="t" r="r" b="b"/>
              <a:pathLst>
                <a:path w="2577244" h="2292908">
                  <a:moveTo>
                    <a:pt x="0" y="0"/>
                  </a:moveTo>
                  <a:lnTo>
                    <a:pt x="2577244" y="0"/>
                  </a:lnTo>
                  <a:lnTo>
                    <a:pt x="2577244" y="2292908"/>
                  </a:lnTo>
                  <a:lnTo>
                    <a:pt x="0" y="2292908"/>
                  </a:lnTo>
                  <a:close/>
                </a:path>
              </a:pathLst>
            </a:custGeom>
            <a:solidFill>
              <a:srgbClr val="A4B792"/>
            </a:solidFill>
          </p:spPr>
        </p:sp>
        <p:sp>
          <p:nvSpPr>
            <p:cNvPr id="7" name="TextBox 7"/>
            <p:cNvSpPr txBox="1"/>
            <p:nvPr/>
          </p:nvSpPr>
          <p:spPr>
            <a:xfrm>
              <a:off x="0" y="-38100"/>
              <a:ext cx="2577244" cy="2331007"/>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8956343" y="1190946"/>
            <a:ext cx="7279214" cy="1764283"/>
          </a:xfrm>
          <a:prstGeom prst="rect">
            <a:avLst/>
          </a:prstGeom>
        </p:spPr>
        <p:txBody>
          <a:bodyPr lIns="0" tIns="0" rIns="0" bIns="0" rtlCol="0" anchor="t">
            <a:spAutoFit/>
          </a:bodyPr>
          <a:lstStyle/>
          <a:p>
            <a:pPr algn="ctr">
              <a:lnSpc>
                <a:spcPts val="6867"/>
              </a:lnSpc>
            </a:pPr>
            <a:r>
              <a:rPr lang="en-US" sz="6799">
                <a:solidFill>
                  <a:srgbClr val="3D5919"/>
                </a:solidFill>
                <a:latin typeface="Cinzel"/>
              </a:rPr>
              <a:t>Nudity in Ancient Art</a:t>
            </a:r>
          </a:p>
        </p:txBody>
      </p:sp>
      <p:sp>
        <p:nvSpPr>
          <p:cNvPr id="9" name="Freeform 9"/>
          <p:cNvSpPr/>
          <p:nvPr/>
        </p:nvSpPr>
        <p:spPr>
          <a:xfrm rot="-10800000">
            <a:off x="14705440" y="-1389339"/>
            <a:ext cx="3352965" cy="2840876"/>
          </a:xfrm>
          <a:custGeom>
            <a:avLst/>
            <a:gdLst/>
            <a:ahLst/>
            <a:cxnLst/>
            <a:rect l="l" t="t" r="r" b="b"/>
            <a:pathLst>
              <a:path w="3352965" h="2840876">
                <a:moveTo>
                  <a:pt x="0" y="0"/>
                </a:moveTo>
                <a:lnTo>
                  <a:pt x="3352965" y="0"/>
                </a:lnTo>
                <a:lnTo>
                  <a:pt x="3352965" y="2840876"/>
                </a:lnTo>
                <a:lnTo>
                  <a:pt x="0" y="284087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Freeform 10"/>
          <p:cNvSpPr/>
          <p:nvPr/>
        </p:nvSpPr>
        <p:spPr>
          <a:xfrm>
            <a:off x="310496" y="8842342"/>
            <a:ext cx="3352965" cy="2840876"/>
          </a:xfrm>
          <a:custGeom>
            <a:avLst/>
            <a:gdLst/>
            <a:ahLst/>
            <a:cxnLst/>
            <a:rect l="l" t="t" r="r" b="b"/>
            <a:pathLst>
              <a:path w="3352965" h="2840876">
                <a:moveTo>
                  <a:pt x="0" y="0"/>
                </a:moveTo>
                <a:lnTo>
                  <a:pt x="3352965" y="0"/>
                </a:lnTo>
                <a:lnTo>
                  <a:pt x="3352965" y="2840876"/>
                </a:lnTo>
                <a:lnTo>
                  <a:pt x="0" y="284087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1" name="Group 11"/>
          <p:cNvGrpSpPr/>
          <p:nvPr/>
        </p:nvGrpSpPr>
        <p:grpSpPr>
          <a:xfrm>
            <a:off x="10609179" y="9850018"/>
            <a:ext cx="1172978" cy="1172978"/>
            <a:chOff x="0" y="0"/>
            <a:chExt cx="1563971" cy="1563971"/>
          </a:xfrm>
        </p:grpSpPr>
        <p:grpSp>
          <p:nvGrpSpPr>
            <p:cNvPr id="12" name="Group 12"/>
            <p:cNvGrpSpPr/>
            <p:nvPr/>
          </p:nvGrpSpPr>
          <p:grpSpPr>
            <a:xfrm>
              <a:off x="0" y="0"/>
              <a:ext cx="1563971" cy="1563971"/>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D5919"/>
              </a:solidFill>
            </p:spPr>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3171"/>
                  </a:lnSpc>
                </a:pPr>
                <a:endParaRPr/>
              </a:p>
            </p:txBody>
          </p:sp>
        </p:grpSp>
        <p:grpSp>
          <p:nvGrpSpPr>
            <p:cNvPr id="15" name="Group 15"/>
            <p:cNvGrpSpPr/>
            <p:nvPr/>
          </p:nvGrpSpPr>
          <p:grpSpPr>
            <a:xfrm>
              <a:off x="167370" y="167370"/>
              <a:ext cx="1229231" cy="1229231"/>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3171"/>
                  </a:lnSpc>
                </a:pPr>
                <a:endParaRPr/>
              </a:p>
            </p:txBody>
          </p:sp>
        </p:grpSp>
      </p:grpSp>
      <p:grpSp>
        <p:nvGrpSpPr>
          <p:cNvPr id="18" name="Group 18"/>
          <p:cNvGrpSpPr/>
          <p:nvPr/>
        </p:nvGrpSpPr>
        <p:grpSpPr>
          <a:xfrm>
            <a:off x="6237930" y="-571110"/>
            <a:ext cx="1142219" cy="1142219"/>
            <a:chOff x="0" y="0"/>
            <a:chExt cx="1522959" cy="1522959"/>
          </a:xfrm>
        </p:grpSpPr>
        <p:grpSp>
          <p:nvGrpSpPr>
            <p:cNvPr id="19" name="Group 19"/>
            <p:cNvGrpSpPr/>
            <p:nvPr/>
          </p:nvGrpSpPr>
          <p:grpSpPr>
            <a:xfrm>
              <a:off x="0" y="0"/>
              <a:ext cx="1522959" cy="1522959"/>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D5919"/>
              </a:solidFill>
            </p:spPr>
          </p:sp>
          <p:sp>
            <p:nvSpPr>
              <p:cNvPr id="21" name="TextBox 21"/>
              <p:cNvSpPr txBox="1"/>
              <p:nvPr/>
            </p:nvSpPr>
            <p:spPr>
              <a:xfrm>
                <a:off x="76200" y="38100"/>
                <a:ext cx="660400" cy="698500"/>
              </a:xfrm>
              <a:prstGeom prst="rect">
                <a:avLst/>
              </a:prstGeom>
            </p:spPr>
            <p:txBody>
              <a:bodyPr lIns="50800" tIns="50800" rIns="50800" bIns="50800" rtlCol="0" anchor="ctr"/>
              <a:lstStyle/>
              <a:p>
                <a:pPr algn="ctr">
                  <a:lnSpc>
                    <a:spcPts val="3088"/>
                  </a:lnSpc>
                </a:pPr>
                <a:endParaRPr/>
              </a:p>
            </p:txBody>
          </p:sp>
        </p:grpSp>
        <p:grpSp>
          <p:nvGrpSpPr>
            <p:cNvPr id="22" name="Group 22"/>
            <p:cNvGrpSpPr/>
            <p:nvPr/>
          </p:nvGrpSpPr>
          <p:grpSpPr>
            <a:xfrm>
              <a:off x="162981" y="162981"/>
              <a:ext cx="1196997" cy="1196997"/>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24" name="TextBox 24"/>
              <p:cNvSpPr txBox="1"/>
              <p:nvPr/>
            </p:nvSpPr>
            <p:spPr>
              <a:xfrm>
                <a:off x="76200" y="38100"/>
                <a:ext cx="660400" cy="698500"/>
              </a:xfrm>
              <a:prstGeom prst="rect">
                <a:avLst/>
              </a:prstGeom>
            </p:spPr>
            <p:txBody>
              <a:bodyPr lIns="50800" tIns="50800" rIns="50800" bIns="50800" rtlCol="0" anchor="ctr"/>
              <a:lstStyle/>
              <a:p>
                <a:pPr algn="ctr">
                  <a:lnSpc>
                    <a:spcPts val="3088"/>
                  </a:lnSpc>
                </a:pPr>
                <a:endParaRPr/>
              </a:p>
            </p:txBody>
          </p:sp>
        </p:grpSp>
      </p:grpSp>
      <p:sp>
        <p:nvSpPr>
          <p:cNvPr id="25" name="Freeform 25"/>
          <p:cNvSpPr/>
          <p:nvPr/>
        </p:nvSpPr>
        <p:spPr>
          <a:xfrm>
            <a:off x="-1118492" y="-999804"/>
            <a:ext cx="4294383" cy="4114800"/>
          </a:xfrm>
          <a:custGeom>
            <a:avLst/>
            <a:gdLst/>
            <a:ahLst/>
            <a:cxnLst/>
            <a:rect l="l" t="t" r="r" b="b"/>
            <a:pathLst>
              <a:path w="4294383" h="4114800">
                <a:moveTo>
                  <a:pt x="0" y="0"/>
                </a:moveTo>
                <a:lnTo>
                  <a:pt x="4294384" y="0"/>
                </a:lnTo>
                <a:lnTo>
                  <a:pt x="4294384"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6" name="Freeform 26"/>
          <p:cNvSpPr/>
          <p:nvPr/>
        </p:nvSpPr>
        <p:spPr>
          <a:xfrm rot="-10800000">
            <a:off x="15366916" y="7231994"/>
            <a:ext cx="4294383" cy="4114800"/>
          </a:xfrm>
          <a:custGeom>
            <a:avLst/>
            <a:gdLst/>
            <a:ahLst/>
            <a:cxnLst/>
            <a:rect l="l" t="t" r="r" b="b"/>
            <a:pathLst>
              <a:path w="4294383" h="4114800">
                <a:moveTo>
                  <a:pt x="0" y="0"/>
                </a:moveTo>
                <a:lnTo>
                  <a:pt x="4294384" y="0"/>
                </a:lnTo>
                <a:lnTo>
                  <a:pt x="4294384"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7" name="Freeform 27"/>
          <p:cNvSpPr/>
          <p:nvPr/>
        </p:nvSpPr>
        <p:spPr>
          <a:xfrm>
            <a:off x="765992" y="3342157"/>
            <a:ext cx="1920775" cy="4168082"/>
          </a:xfrm>
          <a:custGeom>
            <a:avLst/>
            <a:gdLst/>
            <a:ahLst/>
            <a:cxnLst/>
            <a:rect l="l" t="t" r="r" b="b"/>
            <a:pathLst>
              <a:path w="1920775" h="4168082">
                <a:moveTo>
                  <a:pt x="0" y="0"/>
                </a:moveTo>
                <a:lnTo>
                  <a:pt x="1920775" y="0"/>
                </a:lnTo>
                <a:lnTo>
                  <a:pt x="1920775" y="4168082"/>
                </a:lnTo>
                <a:lnTo>
                  <a:pt x="0" y="4168082"/>
                </a:lnTo>
                <a:lnTo>
                  <a:pt x="0" y="0"/>
                </a:lnTo>
                <a:close/>
              </a:path>
            </a:pathLst>
          </a:custGeom>
          <a:blipFill>
            <a:blip r:embed="rId9"/>
            <a:stretch>
              <a:fillRect/>
            </a:stretch>
          </a:blipFill>
        </p:spPr>
      </p:sp>
      <p:sp>
        <p:nvSpPr>
          <p:cNvPr id="28" name="Freeform 28"/>
          <p:cNvSpPr/>
          <p:nvPr/>
        </p:nvSpPr>
        <p:spPr>
          <a:xfrm>
            <a:off x="2295742" y="571110"/>
            <a:ext cx="2729598" cy="6032411"/>
          </a:xfrm>
          <a:custGeom>
            <a:avLst/>
            <a:gdLst/>
            <a:ahLst/>
            <a:cxnLst/>
            <a:rect l="l" t="t" r="r" b="b"/>
            <a:pathLst>
              <a:path w="2729598" h="6032411">
                <a:moveTo>
                  <a:pt x="0" y="0"/>
                </a:moveTo>
                <a:lnTo>
                  <a:pt x="2729597" y="0"/>
                </a:lnTo>
                <a:lnTo>
                  <a:pt x="2729597" y="6032410"/>
                </a:lnTo>
                <a:lnTo>
                  <a:pt x="0" y="6032410"/>
                </a:lnTo>
                <a:lnTo>
                  <a:pt x="0" y="0"/>
                </a:lnTo>
                <a:close/>
              </a:path>
            </a:pathLst>
          </a:custGeom>
          <a:blipFill>
            <a:blip r:embed="rId10"/>
            <a:stretch>
              <a:fillRect/>
            </a:stretch>
          </a:blipFill>
        </p:spPr>
      </p:sp>
      <p:sp>
        <p:nvSpPr>
          <p:cNvPr id="29" name="Freeform 29"/>
          <p:cNvSpPr/>
          <p:nvPr/>
        </p:nvSpPr>
        <p:spPr>
          <a:xfrm>
            <a:off x="4547961" y="2382252"/>
            <a:ext cx="3144085" cy="7744929"/>
          </a:xfrm>
          <a:custGeom>
            <a:avLst/>
            <a:gdLst/>
            <a:ahLst/>
            <a:cxnLst/>
            <a:rect l="l" t="t" r="r" b="b"/>
            <a:pathLst>
              <a:path w="3144085" h="7744929">
                <a:moveTo>
                  <a:pt x="0" y="0"/>
                </a:moveTo>
                <a:lnTo>
                  <a:pt x="3144084" y="0"/>
                </a:lnTo>
                <a:lnTo>
                  <a:pt x="3144084" y="7744929"/>
                </a:lnTo>
                <a:lnTo>
                  <a:pt x="0" y="7744929"/>
                </a:lnTo>
                <a:lnTo>
                  <a:pt x="0" y="0"/>
                </a:lnTo>
                <a:close/>
              </a:path>
            </a:pathLst>
          </a:custGeom>
          <a:blipFill>
            <a:blip r:embed="rId11"/>
            <a:stretch>
              <a:fillRect/>
            </a:stretch>
          </a:blipFill>
        </p:spPr>
      </p:sp>
      <p:sp>
        <p:nvSpPr>
          <p:cNvPr id="30" name="TextBox 30"/>
          <p:cNvSpPr txBox="1"/>
          <p:nvPr/>
        </p:nvSpPr>
        <p:spPr>
          <a:xfrm>
            <a:off x="567675" y="7718350"/>
            <a:ext cx="2317408" cy="1036178"/>
          </a:xfrm>
          <a:prstGeom prst="rect">
            <a:avLst/>
          </a:prstGeom>
        </p:spPr>
        <p:txBody>
          <a:bodyPr lIns="0" tIns="0" rIns="0" bIns="0" rtlCol="0" anchor="t">
            <a:spAutoFit/>
          </a:bodyPr>
          <a:lstStyle/>
          <a:p>
            <a:pPr algn="ctr">
              <a:lnSpc>
                <a:spcPts val="1687"/>
              </a:lnSpc>
            </a:pPr>
            <a:r>
              <a:rPr lang="en-US" sz="1205">
                <a:solidFill>
                  <a:srgbClr val="2A3B19"/>
                </a:solidFill>
                <a:latin typeface="Open Sans Bold"/>
              </a:rPr>
              <a:t>Kouros of Paros (</a:t>
            </a:r>
            <a:r>
              <a:rPr lang="en-US" sz="1205">
                <a:solidFill>
                  <a:srgbClr val="2A3B19"/>
                </a:solidFill>
                <a:latin typeface="Open Sans Bold Italics"/>
              </a:rPr>
              <a:t>Archaic Greek</a:t>
            </a:r>
            <a:r>
              <a:rPr lang="en-US" sz="1205">
                <a:solidFill>
                  <a:srgbClr val="2A3B19"/>
                </a:solidFill>
                <a:latin typeface="Open Sans Bold"/>
              </a:rPr>
              <a:t>)</a:t>
            </a:r>
          </a:p>
          <a:p>
            <a:pPr algn="ctr">
              <a:lnSpc>
                <a:spcPts val="1687"/>
              </a:lnSpc>
            </a:pPr>
            <a:r>
              <a:rPr lang="en-US" sz="1205">
                <a:solidFill>
                  <a:srgbClr val="2A3B19"/>
                </a:solidFill>
                <a:latin typeface="Open Sans"/>
              </a:rPr>
              <a:t> Plaster Replica</a:t>
            </a:r>
          </a:p>
          <a:p>
            <a:pPr algn="ctr">
              <a:lnSpc>
                <a:spcPts val="1687"/>
              </a:lnSpc>
            </a:pPr>
            <a:r>
              <a:rPr lang="en-US" sz="1205">
                <a:solidFill>
                  <a:srgbClr val="2A3B19"/>
                </a:solidFill>
                <a:latin typeface="Open Sans"/>
              </a:rPr>
              <a:t>Pentelic Marble Original 442-438 BCE</a:t>
            </a:r>
          </a:p>
        </p:txBody>
      </p:sp>
      <p:sp>
        <p:nvSpPr>
          <p:cNvPr id="31" name="TextBox 31"/>
          <p:cNvSpPr txBox="1"/>
          <p:nvPr/>
        </p:nvSpPr>
        <p:spPr>
          <a:xfrm>
            <a:off x="2845502" y="6698581"/>
            <a:ext cx="2079035" cy="826628"/>
          </a:xfrm>
          <a:prstGeom prst="rect">
            <a:avLst/>
          </a:prstGeom>
        </p:spPr>
        <p:txBody>
          <a:bodyPr lIns="0" tIns="0" rIns="0" bIns="0" rtlCol="0" anchor="t">
            <a:spAutoFit/>
          </a:bodyPr>
          <a:lstStyle/>
          <a:p>
            <a:pPr algn="ctr">
              <a:lnSpc>
                <a:spcPts val="1687"/>
              </a:lnSpc>
            </a:pPr>
            <a:r>
              <a:rPr lang="en-US" sz="1205">
                <a:solidFill>
                  <a:srgbClr val="2A3B19"/>
                </a:solidFill>
                <a:latin typeface="Open Sans Bold"/>
              </a:rPr>
              <a:t>Apollo Lykeios (</a:t>
            </a:r>
            <a:r>
              <a:rPr lang="en-US" sz="1205">
                <a:solidFill>
                  <a:srgbClr val="2A3B19"/>
                </a:solidFill>
                <a:latin typeface="Open Sans Bold Italics"/>
              </a:rPr>
              <a:t>Classical Greek</a:t>
            </a:r>
            <a:r>
              <a:rPr lang="en-US" sz="1205">
                <a:solidFill>
                  <a:srgbClr val="2A3B19"/>
                </a:solidFill>
                <a:latin typeface="Open Sans Bold"/>
              </a:rPr>
              <a:t>)</a:t>
            </a:r>
          </a:p>
          <a:p>
            <a:pPr algn="ctr">
              <a:lnSpc>
                <a:spcPts val="1687"/>
              </a:lnSpc>
            </a:pPr>
            <a:r>
              <a:rPr lang="en-US" sz="1205">
                <a:solidFill>
                  <a:srgbClr val="2A3B19"/>
                </a:solidFill>
                <a:latin typeface="Open Sans"/>
              </a:rPr>
              <a:t> Plaster Replica</a:t>
            </a:r>
          </a:p>
          <a:p>
            <a:pPr algn="ctr">
              <a:lnSpc>
                <a:spcPts val="1687"/>
              </a:lnSpc>
            </a:pPr>
            <a:r>
              <a:rPr lang="en-US" sz="1205">
                <a:solidFill>
                  <a:srgbClr val="2A3B19"/>
                </a:solidFill>
                <a:latin typeface="Open Sans"/>
              </a:rPr>
              <a:t>Marble Original 442-438 BCE</a:t>
            </a:r>
          </a:p>
        </p:txBody>
      </p:sp>
      <p:sp>
        <p:nvSpPr>
          <p:cNvPr id="32" name="TextBox 32"/>
          <p:cNvSpPr txBox="1"/>
          <p:nvPr/>
        </p:nvSpPr>
        <p:spPr>
          <a:xfrm>
            <a:off x="4730004" y="1367222"/>
            <a:ext cx="2079035" cy="1036178"/>
          </a:xfrm>
          <a:prstGeom prst="rect">
            <a:avLst/>
          </a:prstGeom>
        </p:spPr>
        <p:txBody>
          <a:bodyPr lIns="0" tIns="0" rIns="0" bIns="0" rtlCol="0" anchor="t">
            <a:spAutoFit/>
          </a:bodyPr>
          <a:lstStyle/>
          <a:p>
            <a:pPr algn="ctr">
              <a:lnSpc>
                <a:spcPts val="1687"/>
              </a:lnSpc>
            </a:pPr>
            <a:r>
              <a:rPr lang="en-US" sz="1205">
                <a:solidFill>
                  <a:srgbClr val="2A3B19"/>
                </a:solidFill>
                <a:latin typeface="Open Sans Bold"/>
              </a:rPr>
              <a:t>Aphrodite of Melos (</a:t>
            </a:r>
            <a:r>
              <a:rPr lang="en-US" sz="1205">
                <a:solidFill>
                  <a:srgbClr val="2A3B19"/>
                </a:solidFill>
                <a:latin typeface="Open Sans Bold Italics"/>
              </a:rPr>
              <a:t>Hellenistic Greek</a:t>
            </a:r>
            <a:r>
              <a:rPr lang="en-US" sz="1205">
                <a:solidFill>
                  <a:srgbClr val="2A3B19"/>
                </a:solidFill>
                <a:latin typeface="Open Sans Bold"/>
              </a:rPr>
              <a:t>)</a:t>
            </a:r>
          </a:p>
          <a:p>
            <a:pPr algn="ctr">
              <a:lnSpc>
                <a:spcPts val="1687"/>
              </a:lnSpc>
            </a:pPr>
            <a:r>
              <a:rPr lang="en-US" sz="1205">
                <a:solidFill>
                  <a:srgbClr val="2A3B19"/>
                </a:solidFill>
                <a:latin typeface="Open Sans"/>
              </a:rPr>
              <a:t> Plaster Replica</a:t>
            </a:r>
          </a:p>
          <a:p>
            <a:pPr algn="ctr">
              <a:lnSpc>
                <a:spcPts val="1687"/>
              </a:lnSpc>
            </a:pPr>
            <a:r>
              <a:rPr lang="en-US" sz="1205">
                <a:solidFill>
                  <a:srgbClr val="2A3B19"/>
                </a:solidFill>
                <a:latin typeface="Open Sans"/>
              </a:rPr>
              <a:t>Parian Marble Original 2nd Century BCE</a:t>
            </a:r>
          </a:p>
        </p:txBody>
      </p:sp>
      <p:sp>
        <p:nvSpPr>
          <p:cNvPr id="33" name="TextBox 33"/>
          <p:cNvSpPr txBox="1"/>
          <p:nvPr/>
        </p:nvSpPr>
        <p:spPr>
          <a:xfrm>
            <a:off x="8516879" y="3275482"/>
            <a:ext cx="7615828" cy="3166110"/>
          </a:xfrm>
          <a:prstGeom prst="rect">
            <a:avLst/>
          </a:prstGeom>
        </p:spPr>
        <p:txBody>
          <a:bodyPr lIns="0" tIns="0" rIns="0" bIns="0" rtlCol="0" anchor="t">
            <a:spAutoFit/>
          </a:bodyPr>
          <a:lstStyle/>
          <a:p>
            <a:pPr marL="776605" lvl="1" indent="-387985">
              <a:lnSpc>
                <a:spcPts val="5039"/>
              </a:lnSpc>
              <a:buFont typeface="Arial"/>
              <a:buChar char="•"/>
            </a:pPr>
            <a:r>
              <a:rPr lang="en-US" sz="3550">
                <a:solidFill>
                  <a:srgbClr val="2A3B19"/>
                </a:solidFill>
                <a:latin typeface="Open Sans"/>
              </a:rPr>
              <a:t>The ancient Greeks admired the human form and beauty</a:t>
            </a:r>
            <a:endParaRPr lang="en-US" sz="3550"/>
          </a:p>
          <a:p>
            <a:pPr marL="776605" lvl="1" indent="-387985">
              <a:lnSpc>
                <a:spcPts val="5039"/>
              </a:lnSpc>
              <a:buFont typeface="Arial"/>
              <a:buChar char="•"/>
            </a:pPr>
            <a:r>
              <a:rPr lang="en-US" sz="3550">
                <a:solidFill>
                  <a:srgbClr val="2A3B19"/>
                </a:solidFill>
                <a:latin typeface="Open Sans"/>
              </a:rPr>
              <a:t>Athletes were models</a:t>
            </a:r>
            <a:endParaRPr lang="en-US" sz="3550">
              <a:solidFill>
                <a:srgbClr val="2A3B19"/>
              </a:solidFill>
              <a:latin typeface="Open Sans"/>
              <a:ea typeface="Open Sans"/>
              <a:cs typeface="Open Sans"/>
            </a:endParaRPr>
          </a:p>
          <a:p>
            <a:pPr marL="776605" lvl="1" indent="-387985">
              <a:lnSpc>
                <a:spcPts val="5039"/>
              </a:lnSpc>
              <a:buFont typeface="Arial"/>
              <a:buChar char="•"/>
            </a:pPr>
            <a:r>
              <a:rPr lang="en-US" sz="3550">
                <a:solidFill>
                  <a:srgbClr val="2A3B19"/>
                </a:solidFill>
                <a:latin typeface="Open Sans"/>
              </a:rPr>
              <a:t>Very hot climate</a:t>
            </a:r>
            <a:endParaRPr lang="en-US" sz="3550">
              <a:solidFill>
                <a:srgbClr val="2A3B19"/>
              </a:solidFill>
              <a:latin typeface="Open Sans"/>
              <a:ea typeface="Open Sans"/>
              <a:cs typeface="Open Sans"/>
            </a:endParaRPr>
          </a:p>
          <a:p>
            <a:pPr marL="776605" lvl="1" indent="-387985">
              <a:lnSpc>
                <a:spcPts val="5039"/>
              </a:lnSpc>
              <a:buFont typeface="Arial"/>
              <a:buChar char="•"/>
            </a:pPr>
            <a:r>
              <a:rPr lang="en-US" sz="3550">
                <a:solidFill>
                  <a:srgbClr val="2A3B19"/>
                </a:solidFill>
                <a:latin typeface="Open Sans"/>
              </a:rPr>
              <a:t>Male vs. female nudity</a:t>
            </a:r>
            <a:endParaRPr lang="en-US" sz="3550">
              <a:solidFill>
                <a:srgbClr val="2A3B19"/>
              </a:solidFill>
              <a:latin typeface="Open Sans"/>
              <a:ea typeface="Open Sans"/>
              <a:cs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7F4"/>
        </a:solidFill>
        <a:effectLst/>
      </p:bgPr>
    </p:bg>
    <p:spTree>
      <p:nvGrpSpPr>
        <p:cNvPr id="1" name=""/>
        <p:cNvGrpSpPr/>
        <p:nvPr/>
      </p:nvGrpSpPr>
      <p:grpSpPr>
        <a:xfrm>
          <a:off x="0" y="0"/>
          <a:ext cx="0" cy="0"/>
          <a:chOff x="0" y="0"/>
          <a:chExt cx="0" cy="0"/>
        </a:xfrm>
      </p:grpSpPr>
      <p:sp>
        <p:nvSpPr>
          <p:cNvPr id="2" name="TextBox 2"/>
          <p:cNvSpPr txBox="1"/>
          <p:nvPr/>
        </p:nvSpPr>
        <p:spPr>
          <a:xfrm>
            <a:off x="3201769" y="371791"/>
            <a:ext cx="11884463" cy="1480676"/>
          </a:xfrm>
          <a:prstGeom prst="rect">
            <a:avLst/>
          </a:prstGeom>
        </p:spPr>
        <p:txBody>
          <a:bodyPr lIns="0" tIns="0" rIns="0" bIns="0" rtlCol="0" anchor="t">
            <a:spAutoFit/>
          </a:bodyPr>
          <a:lstStyle/>
          <a:p>
            <a:pPr algn="ctr">
              <a:lnSpc>
                <a:spcPts val="5761"/>
              </a:lnSpc>
            </a:pPr>
            <a:r>
              <a:rPr lang="en-US" sz="5704">
                <a:solidFill>
                  <a:srgbClr val="3D5919"/>
                </a:solidFill>
                <a:latin typeface="Cinzel"/>
              </a:rPr>
              <a:t>Ancient Cultures at the Museum</a:t>
            </a:r>
          </a:p>
        </p:txBody>
      </p:sp>
      <p:sp>
        <p:nvSpPr>
          <p:cNvPr id="3" name="AutoShape 3"/>
          <p:cNvSpPr/>
          <p:nvPr/>
        </p:nvSpPr>
        <p:spPr>
          <a:xfrm>
            <a:off x="3472258" y="1900092"/>
            <a:ext cx="11687245" cy="0"/>
          </a:xfrm>
          <a:prstGeom prst="line">
            <a:avLst/>
          </a:prstGeom>
          <a:ln w="95250" cap="flat">
            <a:solidFill>
              <a:srgbClr val="E6E7E2"/>
            </a:solidFill>
            <a:prstDash val="solid"/>
            <a:headEnd type="none" w="sm" len="sm"/>
            <a:tailEnd type="none" w="sm" len="sm"/>
          </a:ln>
        </p:spPr>
      </p:sp>
      <p:grpSp>
        <p:nvGrpSpPr>
          <p:cNvPr id="4" name="Group 4"/>
          <p:cNvGrpSpPr/>
          <p:nvPr/>
        </p:nvGrpSpPr>
        <p:grpSpPr>
          <a:xfrm>
            <a:off x="1963165" y="2955593"/>
            <a:ext cx="3205499" cy="1016126"/>
            <a:chOff x="0" y="0"/>
            <a:chExt cx="769731" cy="244001"/>
          </a:xfrm>
        </p:grpSpPr>
        <p:sp>
          <p:nvSpPr>
            <p:cNvPr id="5" name="Freeform 5"/>
            <p:cNvSpPr/>
            <p:nvPr/>
          </p:nvSpPr>
          <p:spPr>
            <a:xfrm>
              <a:off x="0" y="0"/>
              <a:ext cx="769731" cy="244001"/>
            </a:xfrm>
            <a:custGeom>
              <a:avLst/>
              <a:gdLst/>
              <a:ahLst/>
              <a:cxnLst/>
              <a:rect l="l" t="t" r="r" b="b"/>
              <a:pathLst>
                <a:path w="769731" h="244001">
                  <a:moveTo>
                    <a:pt x="48304" y="0"/>
                  </a:moveTo>
                  <a:lnTo>
                    <a:pt x="721427" y="0"/>
                  </a:lnTo>
                  <a:cubicBezTo>
                    <a:pt x="748105" y="0"/>
                    <a:pt x="769731" y="21626"/>
                    <a:pt x="769731" y="48304"/>
                  </a:cubicBezTo>
                  <a:lnTo>
                    <a:pt x="769731" y="195697"/>
                  </a:lnTo>
                  <a:cubicBezTo>
                    <a:pt x="769731" y="222374"/>
                    <a:pt x="748105" y="244001"/>
                    <a:pt x="721427" y="244001"/>
                  </a:cubicBezTo>
                  <a:lnTo>
                    <a:pt x="48304" y="244001"/>
                  </a:lnTo>
                  <a:cubicBezTo>
                    <a:pt x="35493" y="244001"/>
                    <a:pt x="23207" y="238912"/>
                    <a:pt x="14148" y="229853"/>
                  </a:cubicBezTo>
                  <a:cubicBezTo>
                    <a:pt x="5089" y="220794"/>
                    <a:pt x="0" y="208508"/>
                    <a:pt x="0" y="195697"/>
                  </a:cubicBezTo>
                  <a:lnTo>
                    <a:pt x="0" y="48304"/>
                  </a:lnTo>
                  <a:cubicBezTo>
                    <a:pt x="0" y="21626"/>
                    <a:pt x="21626" y="0"/>
                    <a:pt x="48304" y="0"/>
                  </a:cubicBezTo>
                  <a:close/>
                </a:path>
              </a:pathLst>
            </a:custGeom>
            <a:solidFill>
              <a:srgbClr val="000000">
                <a:alpha val="0"/>
              </a:srgbClr>
            </a:solidFill>
            <a:ln w="19050" cap="sq">
              <a:solidFill>
                <a:srgbClr val="A4B792"/>
              </a:solidFill>
              <a:prstDash val="solid"/>
              <a:miter/>
            </a:ln>
          </p:spPr>
        </p:sp>
        <p:sp>
          <p:nvSpPr>
            <p:cNvPr id="6" name="TextBox 6"/>
            <p:cNvSpPr txBox="1"/>
            <p:nvPr/>
          </p:nvSpPr>
          <p:spPr>
            <a:xfrm>
              <a:off x="0" y="-38100"/>
              <a:ext cx="769731" cy="282101"/>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1743806" y="3030121"/>
            <a:ext cx="3644217" cy="838200"/>
          </a:xfrm>
          <a:prstGeom prst="rect">
            <a:avLst/>
          </a:prstGeom>
        </p:spPr>
        <p:txBody>
          <a:bodyPr lIns="0" tIns="0" rIns="0" bIns="0" rtlCol="0" anchor="t">
            <a:spAutoFit/>
          </a:bodyPr>
          <a:lstStyle/>
          <a:p>
            <a:pPr algn="ctr">
              <a:lnSpc>
                <a:spcPts val="3359"/>
              </a:lnSpc>
            </a:pPr>
            <a:r>
              <a:rPr lang="en-US" sz="2799">
                <a:solidFill>
                  <a:srgbClr val="3D5919"/>
                </a:solidFill>
                <a:latin typeface="Open Sans"/>
              </a:rPr>
              <a:t>Near East</a:t>
            </a:r>
          </a:p>
          <a:p>
            <a:pPr algn="ctr">
              <a:lnSpc>
                <a:spcPts val="3359"/>
              </a:lnSpc>
            </a:pPr>
            <a:r>
              <a:rPr lang="en-US" sz="2799">
                <a:solidFill>
                  <a:srgbClr val="3D5919"/>
                </a:solidFill>
                <a:latin typeface="Open Sans"/>
              </a:rPr>
              <a:t>(c. 4000 -  330 BCE)</a:t>
            </a:r>
          </a:p>
        </p:txBody>
      </p:sp>
      <p:sp>
        <p:nvSpPr>
          <p:cNvPr id="8" name="AutoShape 8"/>
          <p:cNvSpPr/>
          <p:nvPr/>
        </p:nvSpPr>
        <p:spPr>
          <a:xfrm>
            <a:off x="3519883" y="1852467"/>
            <a:ext cx="0" cy="715839"/>
          </a:xfrm>
          <a:prstGeom prst="line">
            <a:avLst/>
          </a:prstGeom>
          <a:ln w="95250" cap="flat">
            <a:solidFill>
              <a:srgbClr val="E6E7E2"/>
            </a:solidFill>
            <a:prstDash val="solid"/>
            <a:headEnd type="none" w="sm" len="sm"/>
            <a:tailEnd type="triangle" w="lg" len="med"/>
          </a:ln>
        </p:spPr>
      </p:sp>
      <p:sp>
        <p:nvSpPr>
          <p:cNvPr id="9" name="AutoShape 9"/>
          <p:cNvSpPr/>
          <p:nvPr/>
        </p:nvSpPr>
        <p:spPr>
          <a:xfrm>
            <a:off x="7779990" y="1947717"/>
            <a:ext cx="0" cy="715839"/>
          </a:xfrm>
          <a:prstGeom prst="line">
            <a:avLst/>
          </a:prstGeom>
          <a:ln w="95250" cap="flat">
            <a:solidFill>
              <a:srgbClr val="E6E7E2"/>
            </a:solidFill>
            <a:prstDash val="solid"/>
            <a:headEnd type="none" w="sm" len="sm"/>
            <a:tailEnd type="triangle" w="lg" len="med"/>
          </a:ln>
        </p:spPr>
      </p:sp>
      <p:sp>
        <p:nvSpPr>
          <p:cNvPr id="10" name="AutoShape 10"/>
          <p:cNvSpPr/>
          <p:nvPr/>
        </p:nvSpPr>
        <p:spPr>
          <a:xfrm>
            <a:off x="15111878" y="1900092"/>
            <a:ext cx="0" cy="715839"/>
          </a:xfrm>
          <a:prstGeom prst="line">
            <a:avLst/>
          </a:prstGeom>
          <a:ln w="95250" cap="flat">
            <a:solidFill>
              <a:srgbClr val="E6E7E2"/>
            </a:solidFill>
            <a:prstDash val="solid"/>
            <a:headEnd type="none" w="sm" len="sm"/>
            <a:tailEnd type="triangle" w="lg" len="med"/>
          </a:ln>
        </p:spPr>
      </p:sp>
      <p:grpSp>
        <p:nvGrpSpPr>
          <p:cNvPr id="11" name="Group 11"/>
          <p:cNvGrpSpPr/>
          <p:nvPr/>
        </p:nvGrpSpPr>
        <p:grpSpPr>
          <a:xfrm>
            <a:off x="6397673" y="2973911"/>
            <a:ext cx="2617771" cy="1016126"/>
            <a:chOff x="0" y="0"/>
            <a:chExt cx="628601" cy="244001"/>
          </a:xfrm>
        </p:grpSpPr>
        <p:sp>
          <p:nvSpPr>
            <p:cNvPr id="12" name="Freeform 12"/>
            <p:cNvSpPr/>
            <p:nvPr/>
          </p:nvSpPr>
          <p:spPr>
            <a:xfrm>
              <a:off x="0" y="0"/>
              <a:ext cx="628601" cy="244001"/>
            </a:xfrm>
            <a:custGeom>
              <a:avLst/>
              <a:gdLst/>
              <a:ahLst/>
              <a:cxnLst/>
              <a:rect l="l" t="t" r="r" b="b"/>
              <a:pathLst>
                <a:path w="628601" h="244001">
                  <a:moveTo>
                    <a:pt x="59149" y="0"/>
                  </a:moveTo>
                  <a:lnTo>
                    <a:pt x="569452" y="0"/>
                  </a:lnTo>
                  <a:cubicBezTo>
                    <a:pt x="585139" y="0"/>
                    <a:pt x="600184" y="6232"/>
                    <a:pt x="611277" y="17324"/>
                  </a:cubicBezTo>
                  <a:cubicBezTo>
                    <a:pt x="622369" y="28417"/>
                    <a:pt x="628601" y="43462"/>
                    <a:pt x="628601" y="59149"/>
                  </a:cubicBezTo>
                  <a:lnTo>
                    <a:pt x="628601" y="184852"/>
                  </a:lnTo>
                  <a:cubicBezTo>
                    <a:pt x="628601" y="217519"/>
                    <a:pt x="602119" y="244001"/>
                    <a:pt x="569452" y="244001"/>
                  </a:cubicBezTo>
                  <a:lnTo>
                    <a:pt x="59149" y="244001"/>
                  </a:lnTo>
                  <a:cubicBezTo>
                    <a:pt x="26482" y="244001"/>
                    <a:pt x="0" y="217519"/>
                    <a:pt x="0" y="184852"/>
                  </a:cubicBezTo>
                  <a:lnTo>
                    <a:pt x="0" y="59149"/>
                  </a:lnTo>
                  <a:cubicBezTo>
                    <a:pt x="0" y="26482"/>
                    <a:pt x="26482" y="0"/>
                    <a:pt x="59149" y="0"/>
                  </a:cubicBezTo>
                  <a:close/>
                </a:path>
              </a:pathLst>
            </a:custGeom>
            <a:solidFill>
              <a:srgbClr val="000000">
                <a:alpha val="0"/>
              </a:srgbClr>
            </a:solidFill>
            <a:ln w="19050" cap="sq">
              <a:solidFill>
                <a:srgbClr val="A4B792"/>
              </a:solidFill>
              <a:prstDash val="solid"/>
              <a:miter/>
            </a:ln>
          </p:spPr>
        </p:sp>
        <p:sp>
          <p:nvSpPr>
            <p:cNvPr id="13" name="TextBox 13"/>
            <p:cNvSpPr txBox="1"/>
            <p:nvPr/>
          </p:nvSpPr>
          <p:spPr>
            <a:xfrm>
              <a:off x="0" y="-38100"/>
              <a:ext cx="628601" cy="282101"/>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14" name="TextBox 14"/>
          <p:cNvSpPr txBox="1"/>
          <p:nvPr/>
        </p:nvSpPr>
        <p:spPr>
          <a:xfrm>
            <a:off x="6397673" y="3044556"/>
            <a:ext cx="2617771" cy="838200"/>
          </a:xfrm>
          <a:prstGeom prst="rect">
            <a:avLst/>
          </a:prstGeom>
        </p:spPr>
        <p:txBody>
          <a:bodyPr lIns="0" tIns="0" rIns="0" bIns="0" rtlCol="0" anchor="t">
            <a:spAutoFit/>
          </a:bodyPr>
          <a:lstStyle/>
          <a:p>
            <a:pPr algn="ctr">
              <a:lnSpc>
                <a:spcPts val="3359"/>
              </a:lnSpc>
            </a:pPr>
            <a:r>
              <a:rPr lang="en-US" sz="2799">
                <a:solidFill>
                  <a:srgbClr val="3D5919"/>
                </a:solidFill>
                <a:latin typeface="Open Sans"/>
              </a:rPr>
              <a:t>Egypt</a:t>
            </a:r>
          </a:p>
          <a:p>
            <a:pPr marL="0" lvl="0" indent="0" algn="ctr">
              <a:lnSpc>
                <a:spcPts val="3359"/>
              </a:lnSpc>
              <a:spcBef>
                <a:spcPct val="0"/>
              </a:spcBef>
            </a:pPr>
            <a:r>
              <a:rPr lang="en-US" sz="2799">
                <a:solidFill>
                  <a:srgbClr val="3D5919"/>
                </a:solidFill>
                <a:latin typeface="Open Sans"/>
              </a:rPr>
              <a:t>(3150 - 30 BCE)</a:t>
            </a:r>
          </a:p>
        </p:txBody>
      </p:sp>
      <p:sp>
        <p:nvSpPr>
          <p:cNvPr id="15" name="AutoShape 15"/>
          <p:cNvSpPr/>
          <p:nvPr/>
        </p:nvSpPr>
        <p:spPr>
          <a:xfrm>
            <a:off x="11444409" y="1852467"/>
            <a:ext cx="0" cy="715839"/>
          </a:xfrm>
          <a:prstGeom prst="line">
            <a:avLst/>
          </a:prstGeom>
          <a:ln w="95250" cap="flat">
            <a:solidFill>
              <a:srgbClr val="E6E7E2"/>
            </a:solidFill>
            <a:prstDash val="solid"/>
            <a:headEnd type="none" w="sm" len="sm"/>
            <a:tailEnd type="triangle" w="lg" len="med"/>
          </a:ln>
        </p:spPr>
      </p:sp>
      <p:grpSp>
        <p:nvGrpSpPr>
          <p:cNvPr id="16" name="Group 16"/>
          <p:cNvGrpSpPr/>
          <p:nvPr/>
        </p:nvGrpSpPr>
        <p:grpSpPr>
          <a:xfrm>
            <a:off x="10171957" y="2973911"/>
            <a:ext cx="2449654" cy="1016126"/>
            <a:chOff x="0" y="0"/>
            <a:chExt cx="588231" cy="244001"/>
          </a:xfrm>
        </p:grpSpPr>
        <p:sp>
          <p:nvSpPr>
            <p:cNvPr id="17" name="Freeform 17"/>
            <p:cNvSpPr/>
            <p:nvPr/>
          </p:nvSpPr>
          <p:spPr>
            <a:xfrm>
              <a:off x="0" y="0"/>
              <a:ext cx="588231" cy="244001"/>
            </a:xfrm>
            <a:custGeom>
              <a:avLst/>
              <a:gdLst/>
              <a:ahLst/>
              <a:cxnLst/>
              <a:rect l="l" t="t" r="r" b="b"/>
              <a:pathLst>
                <a:path w="588231" h="244001">
                  <a:moveTo>
                    <a:pt x="63208" y="0"/>
                  </a:moveTo>
                  <a:lnTo>
                    <a:pt x="525023" y="0"/>
                  </a:lnTo>
                  <a:cubicBezTo>
                    <a:pt x="559932" y="0"/>
                    <a:pt x="588231" y="28299"/>
                    <a:pt x="588231" y="63208"/>
                  </a:cubicBezTo>
                  <a:lnTo>
                    <a:pt x="588231" y="180792"/>
                  </a:lnTo>
                  <a:cubicBezTo>
                    <a:pt x="588231" y="215701"/>
                    <a:pt x="559932" y="244001"/>
                    <a:pt x="525023" y="244001"/>
                  </a:cubicBezTo>
                  <a:lnTo>
                    <a:pt x="63208" y="244001"/>
                  </a:lnTo>
                  <a:cubicBezTo>
                    <a:pt x="28299" y="244001"/>
                    <a:pt x="0" y="215701"/>
                    <a:pt x="0" y="180792"/>
                  </a:cubicBezTo>
                  <a:lnTo>
                    <a:pt x="0" y="63208"/>
                  </a:lnTo>
                  <a:cubicBezTo>
                    <a:pt x="0" y="28299"/>
                    <a:pt x="28299" y="0"/>
                    <a:pt x="63208" y="0"/>
                  </a:cubicBezTo>
                  <a:close/>
                </a:path>
              </a:pathLst>
            </a:custGeom>
            <a:solidFill>
              <a:srgbClr val="000000">
                <a:alpha val="0"/>
              </a:srgbClr>
            </a:solidFill>
            <a:ln w="19050" cap="sq">
              <a:solidFill>
                <a:srgbClr val="A4B792"/>
              </a:solidFill>
              <a:prstDash val="solid"/>
              <a:miter/>
            </a:ln>
          </p:spPr>
        </p:sp>
        <p:sp>
          <p:nvSpPr>
            <p:cNvPr id="18" name="TextBox 18"/>
            <p:cNvSpPr txBox="1"/>
            <p:nvPr/>
          </p:nvSpPr>
          <p:spPr>
            <a:xfrm>
              <a:off x="0" y="-38100"/>
              <a:ext cx="588231" cy="282101"/>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19" name="TextBox 19"/>
          <p:cNvSpPr txBox="1"/>
          <p:nvPr/>
        </p:nvSpPr>
        <p:spPr>
          <a:xfrm>
            <a:off x="10171957" y="3030121"/>
            <a:ext cx="2449654" cy="838200"/>
          </a:xfrm>
          <a:prstGeom prst="rect">
            <a:avLst/>
          </a:prstGeom>
        </p:spPr>
        <p:txBody>
          <a:bodyPr lIns="0" tIns="0" rIns="0" bIns="0" rtlCol="0" anchor="t">
            <a:spAutoFit/>
          </a:bodyPr>
          <a:lstStyle/>
          <a:p>
            <a:pPr algn="ctr">
              <a:lnSpc>
                <a:spcPts val="3359"/>
              </a:lnSpc>
            </a:pPr>
            <a:r>
              <a:rPr lang="en-US" sz="2799">
                <a:solidFill>
                  <a:srgbClr val="3D5919"/>
                </a:solidFill>
                <a:latin typeface="Open Sans"/>
              </a:rPr>
              <a:t>Greece</a:t>
            </a:r>
          </a:p>
          <a:p>
            <a:pPr marL="0" lvl="0" indent="0" algn="ctr">
              <a:lnSpc>
                <a:spcPts val="3359"/>
              </a:lnSpc>
              <a:spcBef>
                <a:spcPct val="0"/>
              </a:spcBef>
            </a:pPr>
            <a:r>
              <a:rPr lang="en-US" sz="2799">
                <a:solidFill>
                  <a:srgbClr val="3D5919"/>
                </a:solidFill>
                <a:latin typeface="Open Sans"/>
              </a:rPr>
              <a:t>(750 -146 BCE)</a:t>
            </a:r>
          </a:p>
        </p:txBody>
      </p:sp>
      <p:grpSp>
        <p:nvGrpSpPr>
          <p:cNvPr id="20" name="Group 20"/>
          <p:cNvGrpSpPr/>
          <p:nvPr/>
        </p:nvGrpSpPr>
        <p:grpSpPr>
          <a:xfrm>
            <a:off x="13633530" y="2941157"/>
            <a:ext cx="3075327" cy="1016126"/>
            <a:chOff x="0" y="0"/>
            <a:chExt cx="738473" cy="244001"/>
          </a:xfrm>
        </p:grpSpPr>
        <p:sp>
          <p:nvSpPr>
            <p:cNvPr id="21" name="Freeform 21"/>
            <p:cNvSpPr/>
            <p:nvPr/>
          </p:nvSpPr>
          <p:spPr>
            <a:xfrm>
              <a:off x="0" y="0"/>
              <a:ext cx="738473" cy="244001"/>
            </a:xfrm>
            <a:custGeom>
              <a:avLst/>
              <a:gdLst/>
              <a:ahLst/>
              <a:cxnLst/>
              <a:rect l="l" t="t" r="r" b="b"/>
              <a:pathLst>
                <a:path w="738473" h="244001">
                  <a:moveTo>
                    <a:pt x="50349" y="0"/>
                  </a:moveTo>
                  <a:lnTo>
                    <a:pt x="688124" y="0"/>
                  </a:lnTo>
                  <a:cubicBezTo>
                    <a:pt x="715931" y="0"/>
                    <a:pt x="738473" y="22542"/>
                    <a:pt x="738473" y="50349"/>
                  </a:cubicBezTo>
                  <a:lnTo>
                    <a:pt x="738473" y="193652"/>
                  </a:lnTo>
                  <a:cubicBezTo>
                    <a:pt x="738473" y="221459"/>
                    <a:pt x="715931" y="244001"/>
                    <a:pt x="688124" y="244001"/>
                  </a:cubicBezTo>
                  <a:lnTo>
                    <a:pt x="50349" y="244001"/>
                  </a:lnTo>
                  <a:cubicBezTo>
                    <a:pt x="22542" y="244001"/>
                    <a:pt x="0" y="221459"/>
                    <a:pt x="0" y="193652"/>
                  </a:cubicBezTo>
                  <a:lnTo>
                    <a:pt x="0" y="50349"/>
                  </a:lnTo>
                  <a:cubicBezTo>
                    <a:pt x="0" y="22542"/>
                    <a:pt x="22542" y="0"/>
                    <a:pt x="50349" y="0"/>
                  </a:cubicBezTo>
                  <a:close/>
                </a:path>
              </a:pathLst>
            </a:custGeom>
            <a:solidFill>
              <a:srgbClr val="000000">
                <a:alpha val="0"/>
              </a:srgbClr>
            </a:solidFill>
            <a:ln w="19050" cap="sq">
              <a:solidFill>
                <a:srgbClr val="A4B792"/>
              </a:solidFill>
              <a:prstDash val="solid"/>
              <a:miter/>
            </a:ln>
          </p:spPr>
        </p:sp>
        <p:sp>
          <p:nvSpPr>
            <p:cNvPr id="22" name="TextBox 22"/>
            <p:cNvSpPr txBox="1"/>
            <p:nvPr/>
          </p:nvSpPr>
          <p:spPr>
            <a:xfrm>
              <a:off x="0" y="-38100"/>
              <a:ext cx="738473" cy="282101"/>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23" name="TextBox 23"/>
          <p:cNvSpPr txBox="1"/>
          <p:nvPr/>
        </p:nvSpPr>
        <p:spPr>
          <a:xfrm>
            <a:off x="13477787" y="3006456"/>
            <a:ext cx="3363431" cy="838200"/>
          </a:xfrm>
          <a:prstGeom prst="rect">
            <a:avLst/>
          </a:prstGeom>
        </p:spPr>
        <p:txBody>
          <a:bodyPr lIns="0" tIns="0" rIns="0" bIns="0" rtlCol="0" anchor="t">
            <a:spAutoFit/>
          </a:bodyPr>
          <a:lstStyle/>
          <a:p>
            <a:pPr algn="ctr">
              <a:lnSpc>
                <a:spcPts val="3359"/>
              </a:lnSpc>
            </a:pPr>
            <a:r>
              <a:rPr lang="en-US" sz="2799">
                <a:solidFill>
                  <a:srgbClr val="3D5919"/>
                </a:solidFill>
                <a:latin typeface="Open Sans"/>
              </a:rPr>
              <a:t>Rome</a:t>
            </a:r>
          </a:p>
          <a:p>
            <a:pPr marL="0" lvl="0" indent="0" algn="ctr">
              <a:lnSpc>
                <a:spcPts val="3359"/>
              </a:lnSpc>
              <a:spcBef>
                <a:spcPct val="0"/>
              </a:spcBef>
            </a:pPr>
            <a:r>
              <a:rPr lang="en-US" sz="2799">
                <a:solidFill>
                  <a:srgbClr val="3D5919"/>
                </a:solidFill>
                <a:latin typeface="Open Sans"/>
              </a:rPr>
              <a:t>(750 BCE - 476 CE)</a:t>
            </a:r>
          </a:p>
        </p:txBody>
      </p:sp>
      <p:sp>
        <p:nvSpPr>
          <p:cNvPr id="24" name="Freeform 24"/>
          <p:cNvSpPr/>
          <p:nvPr/>
        </p:nvSpPr>
        <p:spPr>
          <a:xfrm rot="-10800000">
            <a:off x="14705440" y="-1389339"/>
            <a:ext cx="3352965" cy="2840876"/>
          </a:xfrm>
          <a:custGeom>
            <a:avLst/>
            <a:gdLst/>
            <a:ahLst/>
            <a:cxnLst/>
            <a:rect l="l" t="t" r="r" b="b"/>
            <a:pathLst>
              <a:path w="3352965" h="2840876">
                <a:moveTo>
                  <a:pt x="0" y="0"/>
                </a:moveTo>
                <a:lnTo>
                  <a:pt x="3352965" y="0"/>
                </a:lnTo>
                <a:lnTo>
                  <a:pt x="3352965" y="2840876"/>
                </a:lnTo>
                <a:lnTo>
                  <a:pt x="0" y="284087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5" name="Freeform 25"/>
          <p:cNvSpPr/>
          <p:nvPr/>
        </p:nvSpPr>
        <p:spPr>
          <a:xfrm>
            <a:off x="310496" y="8842342"/>
            <a:ext cx="3352965" cy="2840876"/>
          </a:xfrm>
          <a:custGeom>
            <a:avLst/>
            <a:gdLst/>
            <a:ahLst/>
            <a:cxnLst/>
            <a:rect l="l" t="t" r="r" b="b"/>
            <a:pathLst>
              <a:path w="3352965" h="2840876">
                <a:moveTo>
                  <a:pt x="0" y="0"/>
                </a:moveTo>
                <a:lnTo>
                  <a:pt x="3352965" y="0"/>
                </a:lnTo>
                <a:lnTo>
                  <a:pt x="3352965" y="2840876"/>
                </a:lnTo>
                <a:lnTo>
                  <a:pt x="0" y="284087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26" name="Group 26"/>
          <p:cNvGrpSpPr/>
          <p:nvPr/>
        </p:nvGrpSpPr>
        <p:grpSpPr>
          <a:xfrm>
            <a:off x="10609179" y="9850018"/>
            <a:ext cx="1172978" cy="1172978"/>
            <a:chOff x="0" y="0"/>
            <a:chExt cx="1563971" cy="1563971"/>
          </a:xfrm>
        </p:grpSpPr>
        <p:grpSp>
          <p:nvGrpSpPr>
            <p:cNvPr id="27" name="Group 27"/>
            <p:cNvGrpSpPr/>
            <p:nvPr/>
          </p:nvGrpSpPr>
          <p:grpSpPr>
            <a:xfrm>
              <a:off x="0" y="0"/>
              <a:ext cx="1563971" cy="1563971"/>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E7E2"/>
              </a:solidFill>
            </p:spPr>
          </p:sp>
          <p:sp>
            <p:nvSpPr>
              <p:cNvPr id="29" name="TextBox 29"/>
              <p:cNvSpPr txBox="1"/>
              <p:nvPr/>
            </p:nvSpPr>
            <p:spPr>
              <a:xfrm>
                <a:off x="76200" y="38100"/>
                <a:ext cx="660400" cy="698500"/>
              </a:xfrm>
              <a:prstGeom prst="rect">
                <a:avLst/>
              </a:prstGeom>
            </p:spPr>
            <p:txBody>
              <a:bodyPr lIns="50800" tIns="50800" rIns="50800" bIns="50800" rtlCol="0" anchor="ctr"/>
              <a:lstStyle/>
              <a:p>
                <a:pPr algn="ctr">
                  <a:lnSpc>
                    <a:spcPts val="3171"/>
                  </a:lnSpc>
                </a:pPr>
                <a:endParaRPr/>
              </a:p>
            </p:txBody>
          </p:sp>
        </p:grpSp>
        <p:grpSp>
          <p:nvGrpSpPr>
            <p:cNvPr id="30" name="Group 30"/>
            <p:cNvGrpSpPr/>
            <p:nvPr/>
          </p:nvGrpSpPr>
          <p:grpSpPr>
            <a:xfrm>
              <a:off x="167370" y="167370"/>
              <a:ext cx="1229231" cy="1229231"/>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7F4"/>
              </a:solidFill>
            </p:spPr>
          </p:sp>
          <p:sp>
            <p:nvSpPr>
              <p:cNvPr id="32" name="TextBox 32"/>
              <p:cNvSpPr txBox="1"/>
              <p:nvPr/>
            </p:nvSpPr>
            <p:spPr>
              <a:xfrm>
                <a:off x="76200" y="38100"/>
                <a:ext cx="660400" cy="698500"/>
              </a:xfrm>
              <a:prstGeom prst="rect">
                <a:avLst/>
              </a:prstGeom>
            </p:spPr>
            <p:txBody>
              <a:bodyPr lIns="50800" tIns="50800" rIns="50800" bIns="50800" rtlCol="0" anchor="ctr"/>
              <a:lstStyle/>
              <a:p>
                <a:pPr algn="ctr">
                  <a:lnSpc>
                    <a:spcPts val="3171"/>
                  </a:lnSpc>
                </a:pPr>
                <a:endParaRPr/>
              </a:p>
            </p:txBody>
          </p:sp>
        </p:grpSp>
      </p:grpSp>
      <p:sp>
        <p:nvSpPr>
          <p:cNvPr id="33" name="Freeform 33"/>
          <p:cNvSpPr/>
          <p:nvPr/>
        </p:nvSpPr>
        <p:spPr>
          <a:xfrm>
            <a:off x="-1118492" y="-999804"/>
            <a:ext cx="4294383" cy="4114800"/>
          </a:xfrm>
          <a:custGeom>
            <a:avLst/>
            <a:gdLst/>
            <a:ahLst/>
            <a:cxnLst/>
            <a:rect l="l" t="t" r="r" b="b"/>
            <a:pathLst>
              <a:path w="4294383" h="4114800">
                <a:moveTo>
                  <a:pt x="0" y="0"/>
                </a:moveTo>
                <a:lnTo>
                  <a:pt x="4294384" y="0"/>
                </a:lnTo>
                <a:lnTo>
                  <a:pt x="4294384"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34" name="Freeform 34"/>
          <p:cNvSpPr/>
          <p:nvPr/>
        </p:nvSpPr>
        <p:spPr>
          <a:xfrm rot="-10800000">
            <a:off x="15366916" y="7231994"/>
            <a:ext cx="4294383" cy="4114800"/>
          </a:xfrm>
          <a:custGeom>
            <a:avLst/>
            <a:gdLst/>
            <a:ahLst/>
            <a:cxnLst/>
            <a:rect l="l" t="t" r="r" b="b"/>
            <a:pathLst>
              <a:path w="4294383" h="4114800">
                <a:moveTo>
                  <a:pt x="0" y="0"/>
                </a:moveTo>
                <a:lnTo>
                  <a:pt x="4294384" y="0"/>
                </a:lnTo>
                <a:lnTo>
                  <a:pt x="4294384"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35" name="Group 35"/>
          <p:cNvGrpSpPr/>
          <p:nvPr/>
        </p:nvGrpSpPr>
        <p:grpSpPr>
          <a:xfrm>
            <a:off x="5293154" y="4146503"/>
            <a:ext cx="7701693" cy="6170981"/>
            <a:chOff x="0" y="0"/>
            <a:chExt cx="10268923" cy="8227975"/>
          </a:xfrm>
        </p:grpSpPr>
        <p:sp>
          <p:nvSpPr>
            <p:cNvPr id="36" name="Freeform 36"/>
            <p:cNvSpPr/>
            <p:nvPr/>
          </p:nvSpPr>
          <p:spPr>
            <a:xfrm>
              <a:off x="0" y="0"/>
              <a:ext cx="10268923" cy="8227975"/>
            </a:xfrm>
            <a:custGeom>
              <a:avLst/>
              <a:gdLst/>
              <a:ahLst/>
              <a:cxnLst/>
              <a:rect l="l" t="t" r="r" b="b"/>
              <a:pathLst>
                <a:path w="10268923" h="8227975">
                  <a:moveTo>
                    <a:pt x="0" y="0"/>
                  </a:moveTo>
                  <a:lnTo>
                    <a:pt x="10268923" y="0"/>
                  </a:lnTo>
                  <a:lnTo>
                    <a:pt x="10268923" y="8227975"/>
                  </a:lnTo>
                  <a:lnTo>
                    <a:pt x="0" y="8227975"/>
                  </a:lnTo>
                  <a:lnTo>
                    <a:pt x="0" y="0"/>
                  </a:lnTo>
                  <a:close/>
                </a:path>
              </a:pathLst>
            </a:custGeom>
            <a:blipFill>
              <a:blip r:embed="rId7"/>
              <a:stretch>
                <a:fillRect/>
              </a:stretch>
            </a:blipFill>
          </p:spPr>
        </p:sp>
        <p:sp>
          <p:nvSpPr>
            <p:cNvPr id="37" name="Freeform 37"/>
            <p:cNvSpPr/>
            <p:nvPr/>
          </p:nvSpPr>
          <p:spPr>
            <a:xfrm>
              <a:off x="5687057" y="1915281"/>
              <a:ext cx="1643852" cy="1610975"/>
            </a:xfrm>
            <a:custGeom>
              <a:avLst/>
              <a:gdLst/>
              <a:ahLst/>
              <a:cxnLst/>
              <a:rect l="l" t="t" r="r" b="b"/>
              <a:pathLst>
                <a:path w="1643852" h="1610975">
                  <a:moveTo>
                    <a:pt x="0" y="0"/>
                  </a:moveTo>
                  <a:lnTo>
                    <a:pt x="1643851" y="0"/>
                  </a:lnTo>
                  <a:lnTo>
                    <a:pt x="1643851" y="1610974"/>
                  </a:lnTo>
                  <a:lnTo>
                    <a:pt x="0" y="161097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7F4"/>
        </a:solidFill>
        <a:effectLst/>
      </p:bgPr>
    </p:bg>
    <p:spTree>
      <p:nvGrpSpPr>
        <p:cNvPr id="1" name=""/>
        <p:cNvGrpSpPr/>
        <p:nvPr/>
      </p:nvGrpSpPr>
      <p:grpSpPr>
        <a:xfrm>
          <a:off x="0" y="0"/>
          <a:ext cx="0" cy="0"/>
          <a:chOff x="0" y="0"/>
          <a:chExt cx="0" cy="0"/>
        </a:xfrm>
      </p:grpSpPr>
      <p:grpSp>
        <p:nvGrpSpPr>
          <p:cNvPr id="2" name="Group 2"/>
          <p:cNvGrpSpPr/>
          <p:nvPr/>
        </p:nvGrpSpPr>
        <p:grpSpPr>
          <a:xfrm>
            <a:off x="10256601" y="1261487"/>
            <a:ext cx="6546493" cy="8588531"/>
            <a:chOff x="0" y="0"/>
            <a:chExt cx="1636740" cy="2147286"/>
          </a:xfrm>
        </p:grpSpPr>
        <p:sp>
          <p:nvSpPr>
            <p:cNvPr id="3" name="Freeform 3"/>
            <p:cNvSpPr/>
            <p:nvPr/>
          </p:nvSpPr>
          <p:spPr>
            <a:xfrm>
              <a:off x="0" y="0"/>
              <a:ext cx="1636740" cy="2147286"/>
            </a:xfrm>
            <a:custGeom>
              <a:avLst/>
              <a:gdLst/>
              <a:ahLst/>
              <a:cxnLst/>
              <a:rect l="l" t="t" r="r" b="b"/>
              <a:pathLst>
                <a:path w="1636740" h="2147286">
                  <a:moveTo>
                    <a:pt x="0" y="0"/>
                  </a:moveTo>
                  <a:lnTo>
                    <a:pt x="1636740" y="0"/>
                  </a:lnTo>
                  <a:lnTo>
                    <a:pt x="1636740" y="2147286"/>
                  </a:lnTo>
                  <a:lnTo>
                    <a:pt x="0" y="2147286"/>
                  </a:lnTo>
                  <a:close/>
                </a:path>
              </a:pathLst>
            </a:custGeom>
            <a:solidFill>
              <a:srgbClr val="3D5919"/>
            </a:solidFill>
          </p:spPr>
        </p:sp>
        <p:sp>
          <p:nvSpPr>
            <p:cNvPr id="4" name="TextBox 4"/>
            <p:cNvSpPr txBox="1"/>
            <p:nvPr/>
          </p:nvSpPr>
          <p:spPr>
            <a:xfrm>
              <a:off x="0" y="-38100"/>
              <a:ext cx="1636740" cy="2185386"/>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rot="-5400000">
            <a:off x="16547049" y="74430"/>
            <a:ext cx="3352965" cy="2840876"/>
          </a:xfrm>
          <a:custGeom>
            <a:avLst/>
            <a:gdLst/>
            <a:ahLst/>
            <a:cxnLst/>
            <a:rect l="l" t="t" r="r" b="b"/>
            <a:pathLst>
              <a:path w="3352965" h="2840876">
                <a:moveTo>
                  <a:pt x="0" y="0"/>
                </a:moveTo>
                <a:lnTo>
                  <a:pt x="3352965" y="0"/>
                </a:lnTo>
                <a:lnTo>
                  <a:pt x="3352965" y="2840875"/>
                </a:lnTo>
                <a:lnTo>
                  <a:pt x="0" y="28408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310496" y="8842342"/>
            <a:ext cx="3352965" cy="2840876"/>
          </a:xfrm>
          <a:custGeom>
            <a:avLst/>
            <a:gdLst/>
            <a:ahLst/>
            <a:cxnLst/>
            <a:rect l="l" t="t" r="r" b="b"/>
            <a:pathLst>
              <a:path w="3352965" h="2840876">
                <a:moveTo>
                  <a:pt x="0" y="0"/>
                </a:moveTo>
                <a:lnTo>
                  <a:pt x="3352965" y="0"/>
                </a:lnTo>
                <a:lnTo>
                  <a:pt x="3352965" y="2840876"/>
                </a:lnTo>
                <a:lnTo>
                  <a:pt x="0" y="284087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7" name="Group 7"/>
          <p:cNvGrpSpPr/>
          <p:nvPr/>
        </p:nvGrpSpPr>
        <p:grpSpPr>
          <a:xfrm>
            <a:off x="10609179" y="9850018"/>
            <a:ext cx="1172978" cy="1172978"/>
            <a:chOff x="0" y="0"/>
            <a:chExt cx="1563971" cy="1563971"/>
          </a:xfrm>
        </p:grpSpPr>
        <p:grpSp>
          <p:nvGrpSpPr>
            <p:cNvPr id="8" name="Group 8"/>
            <p:cNvGrpSpPr/>
            <p:nvPr/>
          </p:nvGrpSpPr>
          <p:grpSpPr>
            <a:xfrm>
              <a:off x="0" y="0"/>
              <a:ext cx="1563971" cy="1563971"/>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D5919"/>
              </a:solidFill>
            </p:spPr>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3171"/>
                  </a:lnSpc>
                </a:pPr>
                <a:endParaRPr/>
              </a:p>
            </p:txBody>
          </p:sp>
        </p:grpSp>
        <p:grpSp>
          <p:nvGrpSpPr>
            <p:cNvPr id="11" name="Group 11"/>
            <p:cNvGrpSpPr/>
            <p:nvPr/>
          </p:nvGrpSpPr>
          <p:grpSpPr>
            <a:xfrm>
              <a:off x="167370" y="167370"/>
              <a:ext cx="1229231" cy="1229231"/>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7F4"/>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3171"/>
                  </a:lnSpc>
                </a:pPr>
                <a:endParaRPr/>
              </a:p>
            </p:txBody>
          </p:sp>
        </p:grpSp>
      </p:grpSp>
      <p:grpSp>
        <p:nvGrpSpPr>
          <p:cNvPr id="14" name="Group 14"/>
          <p:cNvGrpSpPr/>
          <p:nvPr/>
        </p:nvGrpSpPr>
        <p:grpSpPr>
          <a:xfrm>
            <a:off x="5465392" y="-571110"/>
            <a:ext cx="1142219" cy="1142219"/>
            <a:chOff x="0" y="0"/>
            <a:chExt cx="1522959" cy="1522959"/>
          </a:xfrm>
        </p:grpSpPr>
        <p:grpSp>
          <p:nvGrpSpPr>
            <p:cNvPr id="15" name="Group 15"/>
            <p:cNvGrpSpPr/>
            <p:nvPr/>
          </p:nvGrpSpPr>
          <p:grpSpPr>
            <a:xfrm>
              <a:off x="0" y="0"/>
              <a:ext cx="1522959" cy="1522959"/>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D5919"/>
              </a:solidFill>
            </p:spPr>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3088"/>
                  </a:lnSpc>
                </a:pPr>
                <a:endParaRPr/>
              </a:p>
            </p:txBody>
          </p:sp>
        </p:grpSp>
        <p:grpSp>
          <p:nvGrpSpPr>
            <p:cNvPr id="18" name="Group 18"/>
            <p:cNvGrpSpPr/>
            <p:nvPr/>
          </p:nvGrpSpPr>
          <p:grpSpPr>
            <a:xfrm>
              <a:off x="162981" y="162981"/>
              <a:ext cx="1196997" cy="1196997"/>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7F4"/>
              </a:solidFill>
            </p:spPr>
          </p:sp>
          <p:sp>
            <p:nvSpPr>
              <p:cNvPr id="20" name="TextBox 20"/>
              <p:cNvSpPr txBox="1"/>
              <p:nvPr/>
            </p:nvSpPr>
            <p:spPr>
              <a:xfrm>
                <a:off x="76200" y="38100"/>
                <a:ext cx="660400" cy="698500"/>
              </a:xfrm>
              <a:prstGeom prst="rect">
                <a:avLst/>
              </a:prstGeom>
            </p:spPr>
            <p:txBody>
              <a:bodyPr lIns="50800" tIns="50800" rIns="50800" bIns="50800" rtlCol="0" anchor="ctr"/>
              <a:lstStyle/>
              <a:p>
                <a:pPr algn="ctr">
                  <a:lnSpc>
                    <a:spcPts val="3088"/>
                  </a:lnSpc>
                </a:pPr>
                <a:endParaRPr/>
              </a:p>
            </p:txBody>
          </p:sp>
        </p:grpSp>
      </p:grpSp>
      <p:sp>
        <p:nvSpPr>
          <p:cNvPr id="21" name="Freeform 21"/>
          <p:cNvSpPr/>
          <p:nvPr/>
        </p:nvSpPr>
        <p:spPr>
          <a:xfrm>
            <a:off x="-1118492" y="-1999779"/>
            <a:ext cx="4294383" cy="4114800"/>
          </a:xfrm>
          <a:custGeom>
            <a:avLst/>
            <a:gdLst/>
            <a:ahLst/>
            <a:cxnLst/>
            <a:rect l="l" t="t" r="r" b="b"/>
            <a:pathLst>
              <a:path w="4294383" h="4114800">
                <a:moveTo>
                  <a:pt x="0" y="0"/>
                </a:moveTo>
                <a:lnTo>
                  <a:pt x="4294384" y="0"/>
                </a:lnTo>
                <a:lnTo>
                  <a:pt x="4294384"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2" name="Freeform 22"/>
          <p:cNvSpPr/>
          <p:nvPr/>
        </p:nvSpPr>
        <p:spPr>
          <a:xfrm rot="-10800000">
            <a:off x="15366916" y="7231994"/>
            <a:ext cx="4294383" cy="4114800"/>
          </a:xfrm>
          <a:custGeom>
            <a:avLst/>
            <a:gdLst/>
            <a:ahLst/>
            <a:cxnLst/>
            <a:rect l="l" t="t" r="r" b="b"/>
            <a:pathLst>
              <a:path w="4294383" h="4114800">
                <a:moveTo>
                  <a:pt x="0" y="0"/>
                </a:moveTo>
                <a:lnTo>
                  <a:pt x="4294384" y="0"/>
                </a:lnTo>
                <a:lnTo>
                  <a:pt x="4294384"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3" name="Freeform 23"/>
          <p:cNvSpPr/>
          <p:nvPr/>
        </p:nvSpPr>
        <p:spPr>
          <a:xfrm>
            <a:off x="11820088" y="57621"/>
            <a:ext cx="3546828" cy="8571501"/>
          </a:xfrm>
          <a:custGeom>
            <a:avLst/>
            <a:gdLst/>
            <a:ahLst/>
            <a:cxnLst/>
            <a:rect l="l" t="t" r="r" b="b"/>
            <a:pathLst>
              <a:path w="3546828" h="8571501">
                <a:moveTo>
                  <a:pt x="0" y="0"/>
                </a:moveTo>
                <a:lnTo>
                  <a:pt x="3546828" y="0"/>
                </a:lnTo>
                <a:lnTo>
                  <a:pt x="3546828" y="8571501"/>
                </a:lnTo>
                <a:lnTo>
                  <a:pt x="0" y="8571501"/>
                </a:lnTo>
                <a:lnTo>
                  <a:pt x="0" y="0"/>
                </a:lnTo>
                <a:close/>
              </a:path>
            </a:pathLst>
          </a:custGeom>
          <a:blipFill>
            <a:blip r:embed="rId9"/>
            <a:stretch>
              <a:fillRect/>
            </a:stretch>
          </a:blipFill>
        </p:spPr>
      </p:sp>
      <p:sp>
        <p:nvSpPr>
          <p:cNvPr id="24" name="TextBox 24"/>
          <p:cNvSpPr txBox="1"/>
          <p:nvPr/>
        </p:nvSpPr>
        <p:spPr>
          <a:xfrm>
            <a:off x="1028700" y="4259209"/>
            <a:ext cx="8070378" cy="2507362"/>
          </a:xfrm>
          <a:prstGeom prst="rect">
            <a:avLst/>
          </a:prstGeom>
        </p:spPr>
        <p:txBody>
          <a:bodyPr lIns="0" tIns="0" rIns="0" bIns="0" rtlCol="0" anchor="t">
            <a:spAutoFit/>
          </a:bodyPr>
          <a:lstStyle/>
          <a:p>
            <a:pPr algn="ctr">
              <a:lnSpc>
                <a:spcPts val="10011"/>
              </a:lnSpc>
            </a:pPr>
            <a:r>
              <a:rPr lang="en-US" sz="7700">
                <a:solidFill>
                  <a:srgbClr val="2A3B19"/>
                </a:solidFill>
                <a:latin typeface="Cinzel"/>
              </a:rPr>
              <a:t>The Ancient Near East</a:t>
            </a:r>
          </a:p>
        </p:txBody>
      </p:sp>
      <p:sp>
        <p:nvSpPr>
          <p:cNvPr id="25" name="TextBox 25"/>
          <p:cNvSpPr txBox="1"/>
          <p:nvPr/>
        </p:nvSpPr>
        <p:spPr>
          <a:xfrm>
            <a:off x="11195668" y="8689933"/>
            <a:ext cx="4776100" cy="925830"/>
          </a:xfrm>
          <a:prstGeom prst="rect">
            <a:avLst/>
          </a:prstGeom>
        </p:spPr>
        <p:txBody>
          <a:bodyPr lIns="0" tIns="0" rIns="0" bIns="0" rtlCol="0" anchor="t">
            <a:spAutoFit/>
          </a:bodyPr>
          <a:lstStyle/>
          <a:p>
            <a:pPr algn="ctr">
              <a:lnSpc>
                <a:spcPts val="2520"/>
              </a:lnSpc>
            </a:pPr>
            <a:r>
              <a:rPr lang="en-US" sz="1800">
                <a:solidFill>
                  <a:srgbClr val="E6E7E2"/>
                </a:solidFill>
                <a:latin typeface="Open Sans Bold"/>
              </a:rPr>
              <a:t>Baal (</a:t>
            </a:r>
            <a:r>
              <a:rPr lang="en-US" sz="1800">
                <a:solidFill>
                  <a:srgbClr val="E6E7E2"/>
                </a:solidFill>
                <a:latin typeface="Open Sans Bold Italics"/>
              </a:rPr>
              <a:t>Near Eastern</a:t>
            </a:r>
            <a:r>
              <a:rPr lang="en-US" sz="1800">
                <a:solidFill>
                  <a:srgbClr val="E6E7E2"/>
                </a:solidFill>
                <a:latin typeface="Open Sans Bold"/>
              </a:rPr>
              <a:t>)</a:t>
            </a:r>
          </a:p>
          <a:p>
            <a:pPr algn="ctr">
              <a:lnSpc>
                <a:spcPts val="2520"/>
              </a:lnSpc>
            </a:pPr>
            <a:r>
              <a:rPr lang="en-US" sz="1800">
                <a:solidFill>
                  <a:srgbClr val="E6E7E2"/>
                </a:solidFill>
                <a:latin typeface="Open Sans"/>
              </a:rPr>
              <a:t>Plaster Replica</a:t>
            </a:r>
          </a:p>
          <a:p>
            <a:pPr algn="ctr">
              <a:lnSpc>
                <a:spcPts val="2520"/>
              </a:lnSpc>
            </a:pPr>
            <a:r>
              <a:rPr lang="en-US" sz="1800">
                <a:solidFill>
                  <a:srgbClr val="E6E7E2"/>
                </a:solidFill>
                <a:latin typeface="Open Sans"/>
              </a:rPr>
              <a:t>Limestone Original (18th-15th Century BCE)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7F4"/>
        </a:solidFill>
        <a:effectLst/>
      </p:bgPr>
    </p:bg>
    <p:spTree>
      <p:nvGrpSpPr>
        <p:cNvPr id="1" name=""/>
        <p:cNvGrpSpPr/>
        <p:nvPr/>
      </p:nvGrpSpPr>
      <p:grpSpPr>
        <a:xfrm>
          <a:off x="0" y="0"/>
          <a:ext cx="0" cy="0"/>
          <a:chOff x="0" y="0"/>
          <a:chExt cx="0" cy="0"/>
        </a:xfrm>
      </p:grpSpPr>
      <p:grpSp>
        <p:nvGrpSpPr>
          <p:cNvPr id="2" name="Group 2"/>
          <p:cNvGrpSpPr/>
          <p:nvPr/>
        </p:nvGrpSpPr>
        <p:grpSpPr>
          <a:xfrm>
            <a:off x="6870291" y="1674249"/>
            <a:ext cx="11417709" cy="8588531"/>
            <a:chOff x="0" y="0"/>
            <a:chExt cx="2854632" cy="2147286"/>
          </a:xfrm>
        </p:grpSpPr>
        <p:sp>
          <p:nvSpPr>
            <p:cNvPr id="3" name="Freeform 3"/>
            <p:cNvSpPr/>
            <p:nvPr/>
          </p:nvSpPr>
          <p:spPr>
            <a:xfrm>
              <a:off x="0" y="0"/>
              <a:ext cx="2854632" cy="2147286"/>
            </a:xfrm>
            <a:custGeom>
              <a:avLst/>
              <a:gdLst/>
              <a:ahLst/>
              <a:cxnLst/>
              <a:rect l="l" t="t" r="r" b="b"/>
              <a:pathLst>
                <a:path w="2854632" h="2147286">
                  <a:moveTo>
                    <a:pt x="0" y="0"/>
                  </a:moveTo>
                  <a:lnTo>
                    <a:pt x="2854632" y="0"/>
                  </a:lnTo>
                  <a:lnTo>
                    <a:pt x="2854632" y="2147286"/>
                  </a:lnTo>
                  <a:lnTo>
                    <a:pt x="0" y="2147286"/>
                  </a:lnTo>
                  <a:close/>
                </a:path>
              </a:pathLst>
            </a:custGeom>
            <a:solidFill>
              <a:srgbClr val="3D5919"/>
            </a:solidFill>
          </p:spPr>
        </p:sp>
        <p:sp>
          <p:nvSpPr>
            <p:cNvPr id="4" name="TextBox 4"/>
            <p:cNvSpPr txBox="1"/>
            <p:nvPr/>
          </p:nvSpPr>
          <p:spPr>
            <a:xfrm>
              <a:off x="0" y="-38100"/>
              <a:ext cx="2854632" cy="2185386"/>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rot="-10800000">
            <a:off x="14534555" y="-975870"/>
            <a:ext cx="3352965" cy="2840876"/>
          </a:xfrm>
          <a:custGeom>
            <a:avLst/>
            <a:gdLst/>
            <a:ahLst/>
            <a:cxnLst/>
            <a:rect l="l" t="t" r="r" b="b"/>
            <a:pathLst>
              <a:path w="3352965" h="2840876">
                <a:moveTo>
                  <a:pt x="0" y="0"/>
                </a:moveTo>
                <a:lnTo>
                  <a:pt x="3352964" y="0"/>
                </a:lnTo>
                <a:lnTo>
                  <a:pt x="3352964" y="2840876"/>
                </a:lnTo>
                <a:lnTo>
                  <a:pt x="0" y="284087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310496" y="8842342"/>
            <a:ext cx="3352965" cy="2840876"/>
          </a:xfrm>
          <a:custGeom>
            <a:avLst/>
            <a:gdLst/>
            <a:ahLst/>
            <a:cxnLst/>
            <a:rect l="l" t="t" r="r" b="b"/>
            <a:pathLst>
              <a:path w="3352965" h="2840876">
                <a:moveTo>
                  <a:pt x="0" y="0"/>
                </a:moveTo>
                <a:lnTo>
                  <a:pt x="3352965" y="0"/>
                </a:lnTo>
                <a:lnTo>
                  <a:pt x="3352965" y="2840876"/>
                </a:lnTo>
                <a:lnTo>
                  <a:pt x="0" y="284087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7" name="Group 7"/>
          <p:cNvGrpSpPr/>
          <p:nvPr/>
        </p:nvGrpSpPr>
        <p:grpSpPr>
          <a:xfrm>
            <a:off x="10609179" y="9850018"/>
            <a:ext cx="1172978" cy="1172978"/>
            <a:chOff x="0" y="0"/>
            <a:chExt cx="1563971" cy="1563971"/>
          </a:xfrm>
        </p:grpSpPr>
        <p:grpSp>
          <p:nvGrpSpPr>
            <p:cNvPr id="8" name="Group 8"/>
            <p:cNvGrpSpPr/>
            <p:nvPr/>
          </p:nvGrpSpPr>
          <p:grpSpPr>
            <a:xfrm>
              <a:off x="0" y="0"/>
              <a:ext cx="1563971" cy="1563971"/>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D5919"/>
              </a:solidFill>
            </p:spPr>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3171"/>
                  </a:lnSpc>
                </a:pPr>
                <a:endParaRPr/>
              </a:p>
            </p:txBody>
          </p:sp>
        </p:grpSp>
        <p:grpSp>
          <p:nvGrpSpPr>
            <p:cNvPr id="11" name="Group 11"/>
            <p:cNvGrpSpPr/>
            <p:nvPr/>
          </p:nvGrpSpPr>
          <p:grpSpPr>
            <a:xfrm>
              <a:off x="167370" y="167370"/>
              <a:ext cx="1229231" cy="1229231"/>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7F4"/>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3171"/>
                  </a:lnSpc>
                </a:pPr>
                <a:endParaRPr/>
              </a:p>
            </p:txBody>
          </p:sp>
        </p:grpSp>
      </p:grpSp>
      <p:grpSp>
        <p:nvGrpSpPr>
          <p:cNvPr id="14" name="Group 14"/>
          <p:cNvGrpSpPr/>
          <p:nvPr/>
        </p:nvGrpSpPr>
        <p:grpSpPr>
          <a:xfrm>
            <a:off x="5465392" y="-571110"/>
            <a:ext cx="1142219" cy="1142219"/>
            <a:chOff x="0" y="0"/>
            <a:chExt cx="1522959" cy="1522959"/>
          </a:xfrm>
        </p:grpSpPr>
        <p:grpSp>
          <p:nvGrpSpPr>
            <p:cNvPr id="15" name="Group 15"/>
            <p:cNvGrpSpPr/>
            <p:nvPr/>
          </p:nvGrpSpPr>
          <p:grpSpPr>
            <a:xfrm>
              <a:off x="0" y="0"/>
              <a:ext cx="1522959" cy="1522959"/>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D5919"/>
              </a:solidFill>
            </p:spPr>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3088"/>
                  </a:lnSpc>
                </a:pPr>
                <a:endParaRPr/>
              </a:p>
            </p:txBody>
          </p:sp>
        </p:grpSp>
        <p:grpSp>
          <p:nvGrpSpPr>
            <p:cNvPr id="18" name="Group 18"/>
            <p:cNvGrpSpPr/>
            <p:nvPr/>
          </p:nvGrpSpPr>
          <p:grpSpPr>
            <a:xfrm>
              <a:off x="162981" y="162981"/>
              <a:ext cx="1196997" cy="1196997"/>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7F4"/>
              </a:solidFill>
            </p:spPr>
          </p:sp>
          <p:sp>
            <p:nvSpPr>
              <p:cNvPr id="20" name="TextBox 20"/>
              <p:cNvSpPr txBox="1"/>
              <p:nvPr/>
            </p:nvSpPr>
            <p:spPr>
              <a:xfrm>
                <a:off x="76200" y="38100"/>
                <a:ext cx="660400" cy="698500"/>
              </a:xfrm>
              <a:prstGeom prst="rect">
                <a:avLst/>
              </a:prstGeom>
            </p:spPr>
            <p:txBody>
              <a:bodyPr lIns="50800" tIns="50800" rIns="50800" bIns="50800" rtlCol="0" anchor="ctr"/>
              <a:lstStyle/>
              <a:p>
                <a:pPr algn="ctr">
                  <a:lnSpc>
                    <a:spcPts val="3088"/>
                  </a:lnSpc>
                </a:pPr>
                <a:endParaRPr/>
              </a:p>
            </p:txBody>
          </p:sp>
        </p:grpSp>
      </p:grpSp>
      <p:sp>
        <p:nvSpPr>
          <p:cNvPr id="21" name="Freeform 21"/>
          <p:cNvSpPr/>
          <p:nvPr/>
        </p:nvSpPr>
        <p:spPr>
          <a:xfrm>
            <a:off x="-1118492" y="-1999779"/>
            <a:ext cx="4294383" cy="4114800"/>
          </a:xfrm>
          <a:custGeom>
            <a:avLst/>
            <a:gdLst/>
            <a:ahLst/>
            <a:cxnLst/>
            <a:rect l="l" t="t" r="r" b="b"/>
            <a:pathLst>
              <a:path w="4294383" h="4114800">
                <a:moveTo>
                  <a:pt x="0" y="0"/>
                </a:moveTo>
                <a:lnTo>
                  <a:pt x="4294384" y="0"/>
                </a:lnTo>
                <a:lnTo>
                  <a:pt x="4294384"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2" name="Freeform 22"/>
          <p:cNvSpPr/>
          <p:nvPr/>
        </p:nvSpPr>
        <p:spPr>
          <a:xfrm>
            <a:off x="12853312" y="3288819"/>
            <a:ext cx="5034207" cy="3767265"/>
          </a:xfrm>
          <a:custGeom>
            <a:avLst/>
            <a:gdLst/>
            <a:ahLst/>
            <a:cxnLst/>
            <a:rect l="l" t="t" r="r" b="b"/>
            <a:pathLst>
              <a:path w="5034207" h="3767265">
                <a:moveTo>
                  <a:pt x="0" y="0"/>
                </a:moveTo>
                <a:lnTo>
                  <a:pt x="5034207" y="0"/>
                </a:lnTo>
                <a:lnTo>
                  <a:pt x="5034207" y="3767265"/>
                </a:lnTo>
                <a:lnTo>
                  <a:pt x="0" y="3767265"/>
                </a:lnTo>
                <a:lnTo>
                  <a:pt x="0" y="0"/>
                </a:lnTo>
                <a:close/>
              </a:path>
            </a:pathLst>
          </a:custGeom>
          <a:blipFill>
            <a:blip r:embed="rId7"/>
            <a:stretch>
              <a:fillRect/>
            </a:stretch>
          </a:blipFill>
        </p:spPr>
      </p:sp>
      <p:sp>
        <p:nvSpPr>
          <p:cNvPr id="23" name="Freeform 23"/>
          <p:cNvSpPr/>
          <p:nvPr/>
        </p:nvSpPr>
        <p:spPr>
          <a:xfrm rot="-10800000">
            <a:off x="15330699" y="7487025"/>
            <a:ext cx="4294383" cy="4114800"/>
          </a:xfrm>
          <a:custGeom>
            <a:avLst/>
            <a:gdLst/>
            <a:ahLst/>
            <a:cxnLst/>
            <a:rect l="l" t="t" r="r" b="b"/>
            <a:pathLst>
              <a:path w="4294383" h="4114800">
                <a:moveTo>
                  <a:pt x="0" y="0"/>
                </a:moveTo>
                <a:lnTo>
                  <a:pt x="4294383" y="0"/>
                </a:lnTo>
                <a:lnTo>
                  <a:pt x="4294383"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4" name="Freeform 24"/>
          <p:cNvSpPr/>
          <p:nvPr/>
        </p:nvSpPr>
        <p:spPr>
          <a:xfrm>
            <a:off x="7214458" y="571110"/>
            <a:ext cx="2889895" cy="9382527"/>
          </a:xfrm>
          <a:custGeom>
            <a:avLst/>
            <a:gdLst/>
            <a:ahLst/>
            <a:cxnLst/>
            <a:rect l="l" t="t" r="r" b="b"/>
            <a:pathLst>
              <a:path w="2889895" h="9382527">
                <a:moveTo>
                  <a:pt x="0" y="0"/>
                </a:moveTo>
                <a:lnTo>
                  <a:pt x="2889896" y="0"/>
                </a:lnTo>
                <a:lnTo>
                  <a:pt x="2889896" y="9382527"/>
                </a:lnTo>
                <a:lnTo>
                  <a:pt x="0" y="9382527"/>
                </a:lnTo>
                <a:lnTo>
                  <a:pt x="0" y="0"/>
                </a:lnTo>
                <a:close/>
              </a:path>
            </a:pathLst>
          </a:custGeom>
          <a:blipFill>
            <a:blip r:embed="rId10"/>
            <a:stretch>
              <a:fillRect/>
            </a:stretch>
          </a:blipFill>
        </p:spPr>
      </p:sp>
      <p:sp>
        <p:nvSpPr>
          <p:cNvPr id="25" name="Freeform 25"/>
          <p:cNvSpPr/>
          <p:nvPr/>
        </p:nvSpPr>
        <p:spPr>
          <a:xfrm>
            <a:off x="9660218" y="6391682"/>
            <a:ext cx="3659512" cy="2866618"/>
          </a:xfrm>
          <a:custGeom>
            <a:avLst/>
            <a:gdLst/>
            <a:ahLst/>
            <a:cxnLst/>
            <a:rect l="l" t="t" r="r" b="b"/>
            <a:pathLst>
              <a:path w="3659512" h="2866618">
                <a:moveTo>
                  <a:pt x="0" y="0"/>
                </a:moveTo>
                <a:lnTo>
                  <a:pt x="3659512" y="0"/>
                </a:lnTo>
                <a:lnTo>
                  <a:pt x="3659512" y="2866618"/>
                </a:lnTo>
                <a:lnTo>
                  <a:pt x="0" y="2866618"/>
                </a:lnTo>
                <a:lnTo>
                  <a:pt x="0" y="0"/>
                </a:lnTo>
                <a:close/>
              </a:path>
            </a:pathLst>
          </a:custGeom>
          <a:blipFill>
            <a:blip r:embed="rId11"/>
            <a:stretch>
              <a:fillRect/>
            </a:stretch>
          </a:blipFill>
        </p:spPr>
      </p:sp>
      <p:sp>
        <p:nvSpPr>
          <p:cNvPr id="26" name="TextBox 26"/>
          <p:cNvSpPr txBox="1"/>
          <p:nvPr/>
        </p:nvSpPr>
        <p:spPr>
          <a:xfrm>
            <a:off x="-391851" y="3505503"/>
            <a:ext cx="7606309" cy="3180744"/>
          </a:xfrm>
          <a:prstGeom prst="rect">
            <a:avLst/>
          </a:prstGeom>
        </p:spPr>
        <p:txBody>
          <a:bodyPr lIns="0" tIns="0" rIns="0" bIns="0" rtlCol="0" anchor="t">
            <a:spAutoFit/>
          </a:bodyPr>
          <a:lstStyle/>
          <a:p>
            <a:pPr algn="ctr">
              <a:lnSpc>
                <a:spcPts val="12755"/>
              </a:lnSpc>
            </a:pPr>
            <a:r>
              <a:rPr lang="en-US" sz="9811">
                <a:solidFill>
                  <a:srgbClr val="2A3B19"/>
                </a:solidFill>
                <a:latin typeface="Cinzel"/>
              </a:rPr>
              <a:t>Ancient Egypt</a:t>
            </a:r>
          </a:p>
        </p:txBody>
      </p:sp>
      <p:sp>
        <p:nvSpPr>
          <p:cNvPr id="27" name="TextBox 27"/>
          <p:cNvSpPr txBox="1"/>
          <p:nvPr/>
        </p:nvSpPr>
        <p:spPr>
          <a:xfrm>
            <a:off x="9660218" y="2362989"/>
            <a:ext cx="4776100" cy="925830"/>
          </a:xfrm>
          <a:prstGeom prst="rect">
            <a:avLst/>
          </a:prstGeom>
        </p:spPr>
        <p:txBody>
          <a:bodyPr lIns="0" tIns="0" rIns="0" bIns="0" rtlCol="0" anchor="t">
            <a:spAutoFit/>
          </a:bodyPr>
          <a:lstStyle/>
          <a:p>
            <a:pPr algn="ctr">
              <a:lnSpc>
                <a:spcPts val="2520"/>
              </a:lnSpc>
            </a:pPr>
            <a:r>
              <a:rPr lang="en-US" sz="1800">
                <a:solidFill>
                  <a:srgbClr val="E6E7E2"/>
                </a:solidFill>
                <a:latin typeface="Open Sans Bold"/>
              </a:rPr>
              <a:t>Pharaoh Psammeticus II (</a:t>
            </a:r>
            <a:r>
              <a:rPr lang="en-US" sz="1800">
                <a:solidFill>
                  <a:srgbClr val="E6E7E2"/>
                </a:solidFill>
                <a:latin typeface="Open Sans Bold Italics"/>
              </a:rPr>
              <a:t>Egypt</a:t>
            </a:r>
            <a:r>
              <a:rPr lang="en-US" sz="1800">
                <a:solidFill>
                  <a:srgbClr val="E6E7E2"/>
                </a:solidFill>
                <a:latin typeface="Open Sans Bold"/>
              </a:rPr>
              <a:t>)</a:t>
            </a:r>
          </a:p>
          <a:p>
            <a:pPr algn="ctr">
              <a:lnSpc>
                <a:spcPts val="2520"/>
              </a:lnSpc>
            </a:pPr>
            <a:r>
              <a:rPr lang="en-US" sz="1800">
                <a:solidFill>
                  <a:srgbClr val="E6E7E2"/>
                </a:solidFill>
                <a:latin typeface="Open Sans"/>
              </a:rPr>
              <a:t>Plaster Replica</a:t>
            </a:r>
          </a:p>
          <a:p>
            <a:pPr algn="ctr">
              <a:lnSpc>
                <a:spcPts val="2520"/>
              </a:lnSpc>
            </a:pPr>
            <a:r>
              <a:rPr lang="en-US" sz="1800">
                <a:solidFill>
                  <a:srgbClr val="E6E7E2"/>
                </a:solidFill>
                <a:latin typeface="Open Sans"/>
              </a:rPr>
              <a:t>Limestone Original (4th-3rd century BCE)</a:t>
            </a:r>
          </a:p>
        </p:txBody>
      </p:sp>
      <p:sp>
        <p:nvSpPr>
          <p:cNvPr id="28" name="TextBox 28"/>
          <p:cNvSpPr txBox="1"/>
          <p:nvPr/>
        </p:nvSpPr>
        <p:spPr>
          <a:xfrm>
            <a:off x="13693943" y="7008132"/>
            <a:ext cx="3273513" cy="690973"/>
          </a:xfrm>
          <a:prstGeom prst="rect">
            <a:avLst/>
          </a:prstGeom>
        </p:spPr>
        <p:txBody>
          <a:bodyPr lIns="0" tIns="0" rIns="0" bIns="0" rtlCol="0" anchor="t">
            <a:spAutoFit/>
          </a:bodyPr>
          <a:lstStyle/>
          <a:p>
            <a:pPr algn="ctr">
              <a:lnSpc>
                <a:spcPts val="1833"/>
              </a:lnSpc>
            </a:pPr>
            <a:r>
              <a:rPr lang="en-US" sz="1309">
                <a:solidFill>
                  <a:srgbClr val="E6E7E2"/>
                </a:solidFill>
                <a:latin typeface="Open Sans Bold"/>
              </a:rPr>
              <a:t>False Door from the Tomb of a Priestess of Hathor, Irti (</a:t>
            </a:r>
            <a:r>
              <a:rPr lang="en-US" sz="1309">
                <a:solidFill>
                  <a:srgbClr val="E6E7E2"/>
                </a:solidFill>
                <a:latin typeface="Open Sans Bold Italics"/>
              </a:rPr>
              <a:t>Egypt</a:t>
            </a:r>
            <a:r>
              <a:rPr lang="en-US" sz="1309">
                <a:solidFill>
                  <a:srgbClr val="E6E7E2"/>
                </a:solidFill>
                <a:latin typeface="Open Sans Bold"/>
              </a:rPr>
              <a:t>)</a:t>
            </a:r>
          </a:p>
          <a:p>
            <a:pPr algn="ctr">
              <a:lnSpc>
                <a:spcPts val="1833"/>
              </a:lnSpc>
            </a:pPr>
            <a:r>
              <a:rPr lang="en-US" sz="1309">
                <a:solidFill>
                  <a:srgbClr val="E6E7E2"/>
                </a:solidFill>
                <a:latin typeface="Open Sans"/>
              </a:rPr>
              <a:t>Limestone Original (c. 2200  BCE)</a:t>
            </a:r>
          </a:p>
        </p:txBody>
      </p:sp>
      <p:sp>
        <p:nvSpPr>
          <p:cNvPr id="29" name="TextBox 29"/>
          <p:cNvSpPr txBox="1"/>
          <p:nvPr/>
        </p:nvSpPr>
        <p:spPr>
          <a:xfrm>
            <a:off x="11261041" y="8804242"/>
            <a:ext cx="3273513" cy="462260"/>
          </a:xfrm>
          <a:prstGeom prst="rect">
            <a:avLst/>
          </a:prstGeom>
        </p:spPr>
        <p:txBody>
          <a:bodyPr lIns="0" tIns="0" rIns="0" bIns="0" rtlCol="0" anchor="t">
            <a:spAutoFit/>
          </a:bodyPr>
          <a:lstStyle/>
          <a:p>
            <a:pPr algn="ctr">
              <a:lnSpc>
                <a:spcPts val="1833"/>
              </a:lnSpc>
            </a:pPr>
            <a:r>
              <a:rPr lang="en-US" sz="1309">
                <a:solidFill>
                  <a:srgbClr val="E6E7E2"/>
                </a:solidFill>
                <a:latin typeface="Open Sans Bold"/>
              </a:rPr>
              <a:t>Scorpion Amulet (</a:t>
            </a:r>
            <a:r>
              <a:rPr lang="en-US" sz="1309">
                <a:solidFill>
                  <a:srgbClr val="E6E7E2"/>
                </a:solidFill>
                <a:latin typeface="Open Sans Bold Italics"/>
              </a:rPr>
              <a:t>Egypt</a:t>
            </a:r>
            <a:r>
              <a:rPr lang="en-US" sz="1309">
                <a:solidFill>
                  <a:srgbClr val="E6E7E2"/>
                </a:solidFill>
                <a:latin typeface="Open Sans Bold"/>
              </a:rPr>
              <a:t>)</a:t>
            </a:r>
          </a:p>
          <a:p>
            <a:pPr algn="ctr">
              <a:lnSpc>
                <a:spcPts val="1833"/>
              </a:lnSpc>
            </a:pPr>
            <a:r>
              <a:rPr lang="en-US" sz="1309">
                <a:solidFill>
                  <a:srgbClr val="E6E7E2"/>
                </a:solidFill>
                <a:latin typeface="Open Sans"/>
              </a:rPr>
              <a:t>Bronze Original (date unknown).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13</Slides>
  <Notes>11</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K-12: General Tour REVISED</dc:title>
  <cp:revision>1</cp:revision>
  <dcterms:created xsi:type="dcterms:W3CDTF">2006-08-16T00:00:00Z</dcterms:created>
  <dcterms:modified xsi:type="dcterms:W3CDTF">2025-08-18T18:47:06Z</dcterms:modified>
  <dc:identifier>DAFyd5dE7us</dc:identifier>
</cp:coreProperties>
</file>