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The Seasons" charset="1" panose="00000000000000000000"/>
      <p:regular r:id="rId22"/>
    </p:embeddedFont>
    <p:embeddedFont>
      <p:font typeface="Times New Roman MT" charset="1" panose="02030502070405020303"/>
      <p:regular r:id="rId24"/>
    </p:embeddedFont>
    <p:embeddedFont>
      <p:font typeface="Merriweather Italics" charset="1" panose="00000500000000000000"/>
      <p:regular r:id="rId29"/>
    </p:embeddedFont>
    <p:embeddedFont>
      <p:font typeface="The Seasons Bold" charset="1" panose="00000000000000000000"/>
      <p:regular r:id="rId31"/>
    </p:embeddedFont>
    <p:embeddedFont>
      <p:font typeface="Barlow Bold" charset="1" panose="00000800000000000000"/>
      <p:regular r:id="rId36"/>
    </p:embeddedFont>
    <p:embeddedFont>
      <p:font typeface="Barlow Bold Italics" charset="1" panose="0000080000000000000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notesMasters/notesMaster1.xml" Type="http://schemas.openxmlformats.org/officeDocument/2006/relationships/notesMaster"/><Relationship Id="rId2" Target="presProps.xml" Type="http://schemas.openxmlformats.org/officeDocument/2006/relationships/presProps"/><Relationship Id="rId20" Target="theme/theme2.xml" Type="http://schemas.openxmlformats.org/officeDocument/2006/relationships/theme"/><Relationship Id="rId21" Target="notesSlides/notesSlide1.xml" Type="http://schemas.openxmlformats.org/officeDocument/2006/relationships/notesSlide"/><Relationship Id="rId22" Target="fonts/font22.fntdata" Type="http://schemas.openxmlformats.org/officeDocument/2006/relationships/font"/><Relationship Id="rId23" Target="notesSlides/notesSlide2.xml" Type="http://schemas.openxmlformats.org/officeDocument/2006/relationships/notesSlide"/><Relationship Id="rId24" Target="fonts/font24.fntdata" Type="http://schemas.openxmlformats.org/officeDocument/2006/relationships/font"/><Relationship Id="rId25" Target="notesSlides/notesSlide3.xml" Type="http://schemas.openxmlformats.org/officeDocument/2006/relationships/notesSlide"/><Relationship Id="rId26" Target="notesSlides/notesSlide4.xml" Type="http://schemas.openxmlformats.org/officeDocument/2006/relationships/notesSlide"/><Relationship Id="rId27" Target="notesSlides/notesSlide5.xml" Type="http://schemas.openxmlformats.org/officeDocument/2006/relationships/notesSlide"/><Relationship Id="rId28" Target="notesSlides/notesSlide6.xml" Type="http://schemas.openxmlformats.org/officeDocument/2006/relationships/notesSlide"/><Relationship Id="rId29" Target="fonts/font29.fntdata" Type="http://schemas.openxmlformats.org/officeDocument/2006/relationships/font"/><Relationship Id="rId3" Target="viewProps.xml" Type="http://schemas.openxmlformats.org/officeDocument/2006/relationships/viewProps"/><Relationship Id="rId30" Target="notesSlides/notesSlide7.xml" Type="http://schemas.openxmlformats.org/officeDocument/2006/relationships/notesSlide"/><Relationship Id="rId31" Target="fonts/font31.fntdata" Type="http://schemas.openxmlformats.org/officeDocument/2006/relationships/font"/><Relationship Id="rId32" Target="notesSlides/notesSlide8.xml" Type="http://schemas.openxmlformats.org/officeDocument/2006/relationships/notesSlide"/><Relationship Id="rId33" Target="notesSlides/notesSlide9.xml" Type="http://schemas.openxmlformats.org/officeDocument/2006/relationships/notesSlide"/><Relationship Id="rId34" Target="notesSlides/notesSlide10.xml" Type="http://schemas.openxmlformats.org/officeDocument/2006/relationships/notesSlide"/><Relationship Id="rId35" Target="notesSlides/notesSlide11.xml" Type="http://schemas.openxmlformats.org/officeDocument/2006/relationships/notesSlide"/><Relationship Id="rId36" Target="fonts/font36.fntdata" Type="http://schemas.openxmlformats.org/officeDocument/2006/relationships/font"/><Relationship Id="rId37" Target="fonts/font37.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https://youtu.be/VeTeK9kvxyo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**Possible Answers**</a:t>
            </a:r>
          </a:p>
          <a:p>
            <a:r>
              <a:rPr lang="en-US"/>
              <a:t/>
            </a:r>
          </a:p>
          <a:p>
            <a:r>
              <a:rPr lang="en-US"/>
              <a:t>- The chorus: similar to what we see in musical theatre today</a:t>
            </a:r>
          </a:p>
          <a:p>
            <a:r>
              <a:rPr lang="en-US"/>
              <a:t/>
            </a:r>
          </a:p>
          <a:p>
            <a:r>
              <a:rPr lang="en-US"/>
              <a:t>- ancient Greek theatre had the seating arranged in a semicircular formation around the stage, similar to modern theatres!</a:t>
            </a:r>
          </a:p>
          <a:p>
            <a:r>
              <a:rPr lang="en-US"/>
              <a:t/>
            </a:r>
          </a:p>
          <a:p>
            <a:r>
              <a:rPr lang="en-US"/>
              <a:t>- ancient comedy influenced modern day satire, ancient tragedy influenced modern day drama</a:t>
            </a:r>
          </a:p>
          <a:p>
            <a:r>
              <a:rPr lang="en-US"/>
              <a:t/>
            </a:r>
          </a:p>
          <a:p>
            <a:r>
              <a:rPr lang="en-US"/>
              <a:t>- In medieval times, it was still only men who could perform on stage. Men would play the parts of both women and men, just like in ancient Greek theatre.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Dionysus was the Greek god of wine, ritual madness, fertility, ecstasy, and of course, theatre!</a:t>
            </a:r>
          </a:p>
          <a:p>
            <a:r>
              <a:rPr lang="en-US"/>
              <a:t/>
            </a:r>
          </a:p>
          <a:p>
            <a:r>
              <a:rPr lang="en-US"/>
              <a:t>Theatre was not simply a form of entertainment in ancient Greece. It also had strong religious, political, and social connotations. </a:t>
            </a:r>
          </a:p>
          <a:p>
            <a:r>
              <a:rPr lang="en-US"/>
              <a:t/>
            </a:r>
          </a:p>
          <a:p>
            <a:r>
              <a:rPr lang="en-US"/>
              <a:t>Theatrical performances and competitions were held at the City Dionysia to honour Dionysus as part of religious ritual, so it was important for the community to be involved.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theatre in Athens is considered the first example of a Greek theatre and the birthplace of Greek drama. The theatrical performances at the City Dionysia were performed here.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Greek plays featured very few actors, and oftentimes each actor would be required to play multiple characters. The different characters would be differentiated through theatre masks, which we will talk about more in a moment. </a:t>
            </a:r>
          </a:p>
          <a:p>
            <a:r>
              <a:rPr lang="en-US"/>
              <a:t/>
            </a:r>
          </a:p>
          <a:p>
            <a:r>
              <a:rPr lang="en-US"/>
              <a:t>A large part of the story would be told through the chorus, who would sing, dance, and act throughout the play as a unit. They would often help provide information and context to the audience, and either fight against or help the main characters. In comedies, the chorus would often wear funny costumes, like wasps or birds. In tragedy, the often represented a community or group of people from a single city.</a:t>
            </a:r>
          </a:p>
          <a:p>
            <a:r>
              <a:rPr lang="en-US"/>
              <a:t/>
            </a:r>
          </a:p>
          <a:p>
            <a:r>
              <a:rPr lang="en-US"/>
              <a:t>- Only male performers would be in the chorus.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maximum of 3 actors were allowed on stage at a given time, meaning that actors often had to play more than one role. The actors would wear different mask throughout the place so the audience could tell who was who. Both comedies and tragedies involved the use of masks. The tragic ask often embodied the melancholy and vulnerability of the character, while the comedy masks were meant to be more absurd.</a:t>
            </a:r>
          </a:p>
          <a:p>
            <a:r>
              <a:rPr lang="en-US"/>
              <a:t/>
            </a:r>
          </a:p>
          <a:p>
            <a:r>
              <a:rPr lang="en-US"/>
              <a:t>Theatrical masks were also said to have added resonance to the voice of an actor so that everyone in the theater could hear him.</a:t>
            </a:r>
          </a:p>
          <a:p>
            <a:r>
              <a:rPr lang="en-US"/>
              <a:t/>
            </a:r>
          </a:p>
          <a:p>
            <a:r>
              <a:rPr lang="en-US"/>
              <a:t>The masks were made of stiffened and painted linen and would sometimes have real animal or human hair on them!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 about different parts of the theatre </a:t>
            </a:r>
          </a:p>
          <a:p>
            <a:r>
              <a:rPr lang="en-US"/>
              <a:t/>
            </a:r>
          </a:p>
          <a:p>
            <a:r>
              <a:rPr lang="en-US"/>
              <a:t>Skene (SKEE-NAY): translates to "tent." In Greek theatre, a tent was located at the back of the stage to hold props and give the actors a place to change. Over time, the tent became a permanent part of all Greek theatres. It even eventually began to be painted to serve as a backdrop for the different plays. Gives us our English word of "scene"!</a:t>
            </a:r>
          </a:p>
          <a:p>
            <a:r>
              <a:rPr lang="en-US"/>
              <a:t/>
            </a:r>
          </a:p>
          <a:p>
            <a:r>
              <a:rPr lang="en-US"/>
              <a:t>Parodoi: Translates to "entrance." The Parodoi Served as the two side entrances to the theatre.</a:t>
            </a:r>
          </a:p>
          <a:p>
            <a:r>
              <a:rPr lang="en-US"/>
              <a:t/>
            </a:r>
          </a:p>
          <a:p>
            <a:r>
              <a:rPr lang="en-US"/>
              <a:t>Cavea: From the Latin for "enclosure." The cavea is the seating area where the spectators would sit.</a:t>
            </a:r>
          </a:p>
          <a:p>
            <a:r>
              <a:rPr lang="en-US"/>
              <a:t/>
            </a:r>
          </a:p>
          <a:p>
            <a:r>
              <a:rPr lang="en-US"/>
              <a:t>Orchestra: The orchestra is a circular area at the base of the theatre where the chorus performed, sang, and danced.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List similarities and differences</a:t>
            </a:r>
          </a:p>
          <a:p>
            <a:r>
              <a:rPr lang="en-US"/>
              <a:t/>
            </a:r>
          </a:p>
          <a:p>
            <a:r>
              <a:rPr lang="en-US"/>
              <a:t>Similarities </a:t>
            </a:r>
          </a:p>
          <a:p>
            <a:r>
              <a:rPr lang="en-US"/>
              <a:t> </a:t>
            </a:r>
          </a:p>
          <a:p>
            <a:r>
              <a:rPr lang="en-US"/>
              <a:t>- They both have seating angled around the central stage </a:t>
            </a:r>
          </a:p>
          <a:p>
            <a:r>
              <a:rPr lang="en-US"/>
              <a:t/>
            </a:r>
          </a:p>
          <a:p>
            <a:r>
              <a:rPr lang="en-US"/>
              <a:t>- They both have a stage and a backdrop (scene)</a:t>
            </a:r>
          </a:p>
          <a:p>
            <a:r>
              <a:rPr lang="en-US"/>
              <a:t/>
            </a:r>
          </a:p>
          <a:p>
            <a:r>
              <a:rPr lang="en-US"/>
              <a:t>- both have semicircular seating arranged around the stage</a:t>
            </a:r>
          </a:p>
          <a:p>
            <a:r>
              <a:rPr lang="en-US"/>
              <a:t/>
            </a:r>
          </a:p>
          <a:p>
            <a:r>
              <a:rPr lang="en-US"/>
              <a:t>Differences</a:t>
            </a:r>
          </a:p>
          <a:p>
            <a:r>
              <a:rPr lang="en-US"/>
              <a:t/>
            </a:r>
          </a:p>
          <a:p>
            <a:r>
              <a:rPr lang="en-US"/>
              <a:t>- Ancient theatres were open air, most modern theatres are covered with a roof</a:t>
            </a:r>
          </a:p>
          <a:p>
            <a:r>
              <a:rPr lang="en-US"/>
              <a:t/>
            </a:r>
          </a:p>
          <a:p>
            <a:r>
              <a:rPr lang="en-US"/>
              <a:t>- modern seatings have fancier lighting, sound, systems, etc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Tragedies were, as the name suggests, tragic. They Explored themes like death, loss, pride, abuse of power and the relationship between men and the gods.</a:t>
            </a:r>
          </a:p>
          <a:p>
            <a:r>
              <a:rPr lang="en-US"/>
              <a:t/>
            </a:r>
          </a:p>
          <a:p>
            <a:r>
              <a:rPr lang="en-US"/>
              <a:t>Greek Comedies were funny, just like they are today. There are two types of Greek Comedies - Old Comedy (c. 6th century BCE-4th century BCE) and New Comedy (c. 4th century BCE-3rd century BCE).</a:t>
            </a:r>
          </a:p>
          <a:p>
            <a:r>
              <a:rPr lang="en-US"/>
              <a:t>Old Comedy was often satirical, meaning it used irony and exaggeration to criticize people and things, often politics and current issues. </a:t>
            </a:r>
          </a:p>
          <a:p>
            <a:r>
              <a:rPr lang="en-US"/>
              <a:t>New Comedy was more similar in style to modern-day sitcoms (think: Friends, The Office). New Comedy featured more plays about daily-life and everyday shenanigans and featured stock characters like the stern father or young lovers.</a:t>
            </a:r>
          </a:p>
          <a:p>
            <a:r>
              <a:rPr lang="en-US"/>
              <a:t/>
            </a:r>
          </a:p>
          <a:p>
            <a:r>
              <a:rPr lang="en-US"/>
              <a:t>Satyr plays were performed during tragedies in between acts. They often made fun of the struggles of the characters in the tragedies and used more crude humour.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While there were many different authors writing plays in antiquity, only a handful of plays survive.</a:t>
            </a:r>
          </a:p>
          <a:p>
            <a:r>
              <a:rPr lang="en-US"/>
              <a:t/>
            </a:r>
          </a:p>
          <a:p>
            <a:r>
              <a:rPr lang="en-US"/>
              <a:t>Aeschylus, Sophocles, and Euripides are the only 3 ancient Greek tragedians who have works that have survived in full.</a:t>
            </a:r>
          </a:p>
          <a:p>
            <a:r>
              <a:rPr lang="en-US"/>
              <a:t/>
            </a:r>
          </a:p>
          <a:p>
            <a:r>
              <a:rPr lang="en-US"/>
              <a:t>Aristophanes, a comic playwright, wrote in total 40 plays, but only 11 survive in full today. He is known as the father of comedy.</a:t>
            </a:r>
          </a:p>
          <a:p>
            <a:r>
              <a:rPr lang="en-US"/>
              <a:t> </a:t>
            </a:r>
          </a:p>
          <a:p>
            <a:r>
              <a:rPr lang="en-US"/>
              <a:t>All other plays that we know of are incomplete, fragmented or completely lost to history.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41.jpeg" Type="http://schemas.openxmlformats.org/officeDocument/2006/relationships/image"/><Relationship Id="rId4" Target="https://youtu.be/VeTeK9kvxyo" TargetMode="External" Type="http://schemas.openxmlformats.org/officeDocument/2006/relationships/video"/><Relationship Id="rId5" Target="../media/image18.png" Type="http://schemas.openxmlformats.org/officeDocument/2006/relationships/image"/><Relationship Id="rId6" Target="../media/image19.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 Id="rId7" Target="../media/image4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academia.edu/30606057/_Out_of_Athens_Ritual_Performances_Spaces_and_the_Emergence_of_Tragedy_in_G_Colesanti_M_Giordano_Submerged_Literature_in_Ancient_Greek_Culture_An_Introduction_Berlin_and_Boston_2014_151_177?email_work_card=view-paper" TargetMode="External" Type="http://schemas.openxmlformats.org/officeDocument/2006/relationships/hyperlink"/><Relationship Id="rId3" Target="https://www.academia.edu/50756550/The_Origins_of_Theater_in_Ancient_Greece_and_Beyond?email_work_card=view-paper" TargetMode="External" Type="http://schemas.openxmlformats.org/officeDocument/2006/relationships/hyperlink"/><Relationship Id="rId4" Target="https://www.academia.edu/1490388/The_embodied_space_performance_and_visual_cognition_at_the_Theatre_of_Dionysos?email_work_card=view-paper" TargetMode="External" Type="http://schemas.openxmlformats.org/officeDocument/2006/relationships/hyperlink"/><Relationship Id="rId5" Target="https://www.academia.edu/40734564/The_Theatre_of_Dionysus_as_a_landmark_site_for_the_birth_of_theatre?email_work_card=view-paper" TargetMode="External" Type="http://schemas.openxmlformats.org/officeDocument/2006/relationships/hyperlink"/><Relationship Id="rId6" Target="https://www.academia.edu/39389977/THE_ARCHITECTURAL_CORRESPONDENCE_OF_SPACE_AND_SPEECH_IN_TRAGEDY?email_work_card=view-paper" TargetMode="External" Type="http://schemas.openxmlformats.org/officeDocument/2006/relationships/hyperlink"/><Relationship Id="rId7" Target="https://www.academia.edu/44326516/The_Theatre_of_Dionysus_in_Athens_by_Arthur_Wallace_Pickard_Cambridge_1946_?email_work_card=view-paper" TargetMode="External" Type="http://schemas.openxmlformats.org/officeDocument/2006/relationships/hyperlink"/></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https://upload.wikimedia.org/wikipedia/commons/b/ba/Herma_of_Aeschylus%2C_Klas08.jpg" TargetMode="External" Type="http://schemas.openxmlformats.org/officeDocument/2006/relationships/hyperlink"/><Relationship Id="rId11" Target="https://upload.wikimedia.org/wikipedia/commons/0/08/Bust_of_Aristophanes.jpg" TargetMode="External" Type="http://schemas.openxmlformats.org/officeDocument/2006/relationships/hyperlink"/><Relationship Id="rId12" Target="https://upload.wikimedia.org/wikipedia/commons/0/0f/Doppelseitiges_Maskenrelief.JPG" TargetMode="External" Type="http://schemas.openxmlformats.org/officeDocument/2006/relationships/hyperlink"/><Relationship Id="rId13" Target="https://upload.wikimedia.org/wikipedia/commons/0/09/Masks_pushkin.jpg" TargetMode="External" Type="http://schemas.openxmlformats.org/officeDocument/2006/relationships/hyperlink"/><Relationship Id="rId14" Target="https://upload.wikimedia.org/wikipedia/commons/3/3c/Mosaic_of_the_theatrical_masks_-_Google_Art_Project.jpg" TargetMode="External" Type="http://schemas.openxmlformats.org/officeDocument/2006/relationships/hyperlink"/><Relationship Id="rId15" Target="https://upload.wikimedia.org/wikipedia/commons/6/66/Sousse_mosaic_theatre_masks.JPG" TargetMode="External" Type="http://schemas.openxmlformats.org/officeDocument/2006/relationships/hyperlink"/><Relationship Id="rId16" Target="https://upload.wikimedia.org/wikipedia/commons/6/62/Ancient_Greece_Terracotta_Theater_Figures_%2828123059103%29.jpg" TargetMode="External" Type="http://schemas.openxmlformats.org/officeDocument/2006/relationships/hyperlink"/><Relationship Id="rId17" Target="https://upload.wikimedia.org/wikipedia/commons/6/63/Mousai_Helikon_Staatliche_Antikensammlungen_Schoen80_n1.jpg" TargetMode="External" Type="http://schemas.openxmlformats.org/officeDocument/2006/relationships/hyperlink"/><Relationship Id="rId18" Target="https://upload.wikimedia.org/wikipedia/commons/e/e4/Aulos_player_Met_24.97.28.jpg" TargetMode="External" Type="http://schemas.openxmlformats.org/officeDocument/2006/relationships/hyperlink"/><Relationship Id="rId2" Target="https://upload.wikimedia.org/wikipedia/commons/0/02/Bacchus_by_Caravaggio_1.jpg" TargetMode="External" Type="http://schemas.openxmlformats.org/officeDocument/2006/relationships/hyperlink"/><Relationship Id="rId3" Target="https://upload.wikimedia.org/wikipedia/commons/2/2e/DionysiusTheater.jpg" TargetMode="External" Type="http://schemas.openxmlformats.org/officeDocument/2006/relationships/hyperlink"/><Relationship Id="rId4" Target="https://upload.wikimedia.org/wikipedia/commons/7/7a/Theatre_of_Dionysus_Panorama.jpg" TargetMode="External" Type="http://schemas.openxmlformats.org/officeDocument/2006/relationships/hyperlink"/><Relationship Id="rId5" Target="https://upload.wikimedia.org/wikipedia/commons/7/70/Ancient_Times%2C_Greek._-_009_-_Costumes_of_All_Nations_%281882%29.JPG" TargetMode="External" Type="http://schemas.openxmlformats.org/officeDocument/2006/relationships/hyperlink"/><Relationship Id="rId6" Target="https://upload.wikimedia.org/wikipedia/commons/4/4f/Ancient_Greek_terracotta_mask_-_AGMA.jpg" TargetMode="External" Type="http://schemas.openxmlformats.org/officeDocument/2006/relationships/hyperlink"/><Relationship Id="rId7" Target="https://upload.wikimedia.org/wikipedia/commons/4/44/Dionysos_mask_Louvre_Myr347.jpg" TargetMode="External" Type="http://schemas.openxmlformats.org/officeDocument/2006/relationships/hyperlink"/><Relationship Id="rId8" Target="https://upload.wikimedia.org/wikipedia/commons/1/19/Sophocles_pushkin.jpg" TargetMode="External" Type="http://schemas.openxmlformats.org/officeDocument/2006/relationships/hyperlink"/><Relationship Id="rId9" Target="https://upload.wikimedia.org/wikipedia/commons/6/67/Euripide.jpg"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0.jpeg" Type="http://schemas.openxmlformats.org/officeDocument/2006/relationships/image"/><Relationship Id="rId4" Target="../media/image11.jpe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9.pn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20.png" Type="http://schemas.openxmlformats.org/officeDocument/2006/relationships/image"/><Relationship Id="rId6" Target="../media/image21.svg" Type="http://schemas.openxmlformats.org/officeDocument/2006/relationships/image"/><Relationship Id="rId7" Target="../media/image22.jpeg" Type="http://schemas.openxmlformats.org/officeDocument/2006/relationships/image"/><Relationship Id="rId8" Target="../media/image23.png" Type="http://schemas.openxmlformats.org/officeDocument/2006/relationships/image"/><Relationship Id="rId9" Target="../media/image2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25.png" Type="http://schemas.openxmlformats.org/officeDocument/2006/relationships/image"/><Relationship Id="rId4" Target="../media/image26.png" Type="http://schemas.openxmlformats.org/officeDocument/2006/relationships/image"/><Relationship Id="rId5" Target="../media/image27.png" Type="http://schemas.openxmlformats.org/officeDocument/2006/relationships/image"/><Relationship Id="rId6" Target="../media/image28.png" Type="http://schemas.openxmlformats.org/officeDocument/2006/relationships/image"/><Relationship Id="rId7" Target="../media/image29.png" Type="http://schemas.openxmlformats.org/officeDocument/2006/relationships/image"/><Relationship Id="rId8" Target="../media/image30.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31.jpeg" Type="http://schemas.openxmlformats.org/officeDocument/2006/relationships/image"/><Relationship Id="rId6" Target="../media/image32.jpeg" Type="http://schemas.openxmlformats.org/officeDocument/2006/relationships/image"/><Relationship Id="rId7" Target="../media/image18.png" Type="http://schemas.openxmlformats.org/officeDocument/2006/relationships/image"/><Relationship Id="rId8" Target="../media/image19.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33.png" Type="http://schemas.openxmlformats.org/officeDocument/2006/relationships/image"/><Relationship Id="rId4" Target="../media/image34.svg" Type="http://schemas.openxmlformats.org/officeDocument/2006/relationships/image"/><Relationship Id="rId5" Target="../media/image35.png" Type="http://schemas.openxmlformats.org/officeDocument/2006/relationships/image"/><Relationship Id="rId6" Target="../media/image36.svg" Type="http://schemas.openxmlformats.org/officeDocument/2006/relationships/image"/><Relationship Id="rId7" Target="../media/image18.png" Type="http://schemas.openxmlformats.org/officeDocument/2006/relationships/image"/><Relationship Id="rId8" Target="../media/image19.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jpeg" Type="http://schemas.openxmlformats.org/officeDocument/2006/relationships/image"/><Relationship Id="rId2" Target="../notesSlides/notesSlide9.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 Id="rId7" Target="../media/image37.jpeg" Type="http://schemas.openxmlformats.org/officeDocument/2006/relationships/image"/><Relationship Id="rId8" Target="../media/image38.jpeg" Type="http://schemas.openxmlformats.org/officeDocument/2006/relationships/image"/><Relationship Id="rId9" Target="../media/image39.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Freeform 2" id="2"/>
          <p:cNvSpPr/>
          <p:nvPr/>
        </p:nvSpPr>
        <p:spPr>
          <a:xfrm flipH="false" flipV="false" rot="0">
            <a:off x="375369" y="8912506"/>
            <a:ext cx="2972849" cy="992188"/>
          </a:xfrm>
          <a:custGeom>
            <a:avLst/>
            <a:gdLst/>
            <a:ahLst/>
            <a:cxnLst/>
            <a:rect r="r" b="b" t="t" l="l"/>
            <a:pathLst>
              <a:path h="992188" w="2972849">
                <a:moveTo>
                  <a:pt x="0" y="0"/>
                </a:moveTo>
                <a:lnTo>
                  <a:pt x="2972849" y="0"/>
                </a:lnTo>
                <a:lnTo>
                  <a:pt x="2972849" y="992189"/>
                </a:lnTo>
                <a:lnTo>
                  <a:pt x="0" y="992189"/>
                </a:lnTo>
                <a:lnTo>
                  <a:pt x="0" y="0"/>
                </a:lnTo>
                <a:close/>
              </a:path>
            </a:pathLst>
          </a:custGeom>
          <a:blipFill>
            <a:blip r:embed="rId3"/>
            <a:stretch>
              <a:fillRect l="0" t="0" r="0" b="0"/>
            </a:stretch>
          </a:blipFill>
        </p:spPr>
      </p:sp>
      <p:sp>
        <p:nvSpPr>
          <p:cNvPr name="Freeform 3" id="3"/>
          <p:cNvSpPr/>
          <p:nvPr/>
        </p:nvSpPr>
        <p:spPr>
          <a:xfrm flipH="false" flipV="false" rot="0">
            <a:off x="16671769" y="8674810"/>
            <a:ext cx="1616231" cy="1612190"/>
          </a:xfrm>
          <a:custGeom>
            <a:avLst/>
            <a:gdLst/>
            <a:ahLst/>
            <a:cxnLst/>
            <a:rect r="r" b="b" t="t" l="l"/>
            <a:pathLst>
              <a:path h="1612190" w="1616231">
                <a:moveTo>
                  <a:pt x="0" y="0"/>
                </a:moveTo>
                <a:lnTo>
                  <a:pt x="1616231" y="0"/>
                </a:lnTo>
                <a:lnTo>
                  <a:pt x="1616231" y="1612190"/>
                </a:lnTo>
                <a:lnTo>
                  <a:pt x="0" y="1612190"/>
                </a:lnTo>
                <a:lnTo>
                  <a:pt x="0" y="0"/>
                </a:lnTo>
                <a:close/>
              </a:path>
            </a:pathLst>
          </a:custGeom>
          <a:blipFill>
            <a:blip r:embed="rId4"/>
            <a:stretch>
              <a:fillRect l="0" t="0" r="0" b="0"/>
            </a:stretch>
          </a:blipFill>
        </p:spPr>
      </p:sp>
      <p:sp>
        <p:nvSpPr>
          <p:cNvPr name="Freeform 4" id="4"/>
          <p:cNvSpPr/>
          <p:nvPr/>
        </p:nvSpPr>
        <p:spPr>
          <a:xfrm flipH="false" flipV="false" rot="0">
            <a:off x="5060010" y="2307328"/>
            <a:ext cx="8167980" cy="5441917"/>
          </a:xfrm>
          <a:custGeom>
            <a:avLst/>
            <a:gdLst/>
            <a:ahLst/>
            <a:cxnLst/>
            <a:rect r="r" b="b" t="t" l="l"/>
            <a:pathLst>
              <a:path h="5441917" w="8167980">
                <a:moveTo>
                  <a:pt x="0" y="0"/>
                </a:moveTo>
                <a:lnTo>
                  <a:pt x="8167980" y="0"/>
                </a:lnTo>
                <a:lnTo>
                  <a:pt x="8167980" y="5441917"/>
                </a:lnTo>
                <a:lnTo>
                  <a:pt x="0" y="5441917"/>
                </a:lnTo>
                <a:lnTo>
                  <a:pt x="0" y="0"/>
                </a:lnTo>
                <a:close/>
              </a:path>
            </a:pathLst>
          </a:custGeom>
          <a:blipFill>
            <a:blip r:embed="rId5"/>
            <a:stretch>
              <a:fillRect l="0" t="0" r="0" b="0"/>
            </a:stretch>
          </a:blipFill>
        </p:spPr>
      </p:sp>
      <p:sp>
        <p:nvSpPr>
          <p:cNvPr name="Freeform 5" id="5"/>
          <p:cNvSpPr/>
          <p:nvPr/>
        </p:nvSpPr>
        <p:spPr>
          <a:xfrm flipH="false" flipV="false" rot="0">
            <a:off x="0" y="0"/>
            <a:ext cx="18288000" cy="4823460"/>
          </a:xfrm>
          <a:custGeom>
            <a:avLst/>
            <a:gdLst/>
            <a:ahLst/>
            <a:cxnLst/>
            <a:rect r="r" b="b" t="t" l="l"/>
            <a:pathLst>
              <a:path h="4823460" w="18288000">
                <a:moveTo>
                  <a:pt x="0" y="0"/>
                </a:moveTo>
                <a:lnTo>
                  <a:pt x="18288000" y="0"/>
                </a:lnTo>
                <a:lnTo>
                  <a:pt x="18288000" y="4823460"/>
                </a:lnTo>
                <a:lnTo>
                  <a:pt x="0" y="482346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4089127" y="7682670"/>
            <a:ext cx="10109746" cy="1725930"/>
          </a:xfrm>
          <a:prstGeom prst="rect">
            <a:avLst/>
          </a:prstGeom>
        </p:spPr>
        <p:txBody>
          <a:bodyPr anchor="t" rtlCol="false" tIns="0" lIns="0" bIns="0" rIns="0">
            <a:spAutoFit/>
          </a:bodyPr>
          <a:lstStyle/>
          <a:p>
            <a:pPr algn="ctr">
              <a:lnSpc>
                <a:spcPts val="6719"/>
              </a:lnSpc>
            </a:pPr>
            <a:r>
              <a:rPr lang="en-US" sz="4800">
                <a:solidFill>
                  <a:srgbClr val="FFFFFF"/>
                </a:solidFill>
                <a:latin typeface="The Seasons"/>
                <a:ea typeface="The Seasons"/>
                <a:cs typeface="The Seasons"/>
                <a:sym typeface="The Seasons"/>
              </a:rPr>
              <a:t>The Theatre of Dionysus : </a:t>
            </a:r>
          </a:p>
          <a:p>
            <a:pPr algn="ctr">
              <a:lnSpc>
                <a:spcPts val="6719"/>
              </a:lnSpc>
            </a:pPr>
            <a:r>
              <a:rPr lang="en-US" sz="4800">
                <a:solidFill>
                  <a:srgbClr val="FFFFFF"/>
                </a:solidFill>
                <a:latin typeface="The Seasons"/>
                <a:ea typeface="The Seasons"/>
                <a:cs typeface="The Seasons"/>
                <a:sym typeface="The Seasons"/>
              </a:rPr>
              <a:t>The Ancient Greek Origins of Theatre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TextBox 2" id="2"/>
          <p:cNvSpPr txBox="true"/>
          <p:nvPr/>
        </p:nvSpPr>
        <p:spPr>
          <a:xfrm rot="0">
            <a:off x="148133" y="321564"/>
            <a:ext cx="6947593" cy="878205"/>
          </a:xfrm>
          <a:prstGeom prst="rect">
            <a:avLst/>
          </a:prstGeom>
        </p:spPr>
        <p:txBody>
          <a:bodyPr anchor="t" rtlCol="false" tIns="0" lIns="0" bIns="0" rIns="0">
            <a:spAutoFit/>
          </a:bodyPr>
          <a:lstStyle/>
          <a:p>
            <a:pPr algn="ctr">
              <a:lnSpc>
                <a:spcPts val="6719"/>
              </a:lnSpc>
              <a:spcBef>
                <a:spcPct val="0"/>
              </a:spcBef>
            </a:pPr>
            <a:r>
              <a:rPr lang="en-US" sz="4800">
                <a:solidFill>
                  <a:srgbClr val="FFFFFF"/>
                </a:solidFill>
                <a:latin typeface="The Seasons"/>
                <a:ea typeface="The Seasons"/>
                <a:cs typeface="The Seasons"/>
                <a:sym typeface="The Seasons"/>
              </a:rPr>
              <a:t>Crash Course Video</a:t>
            </a:r>
          </a:p>
        </p:txBody>
      </p:sp>
      <p:sp>
        <p:nvSpPr>
          <p:cNvPr name="TextBox 3" id="3"/>
          <p:cNvSpPr txBox="true"/>
          <p:nvPr/>
        </p:nvSpPr>
        <p:spPr>
          <a:xfrm rot="0">
            <a:off x="1028700" y="2034421"/>
            <a:ext cx="9525" cy="297180"/>
          </a:xfrm>
          <a:prstGeom prst="rect">
            <a:avLst/>
          </a:prstGeom>
        </p:spPr>
        <p:txBody>
          <a:bodyPr anchor="t" rtlCol="false" tIns="0" lIns="0" bIns="0" rIns="0">
            <a:spAutoFit/>
          </a:bodyPr>
          <a:lstStyle/>
          <a:p>
            <a:pPr algn="ctr">
              <a:lnSpc>
                <a:spcPts val="2520"/>
              </a:lnSpc>
            </a:pPr>
          </a:p>
        </p:txBody>
      </p:sp>
      <p:sp>
        <p:nvSpPr>
          <p:cNvPr name="TextBox 4" id="4"/>
          <p:cNvSpPr txBox="true"/>
          <p:nvPr/>
        </p:nvSpPr>
        <p:spPr>
          <a:xfrm rot="0">
            <a:off x="9139238" y="4840605"/>
            <a:ext cx="9525" cy="539115"/>
          </a:xfrm>
          <a:prstGeom prst="rect">
            <a:avLst/>
          </a:prstGeom>
        </p:spPr>
        <p:txBody>
          <a:bodyPr anchor="t" rtlCol="false" tIns="0" lIns="0" bIns="0" rIns="0">
            <a:spAutoFit/>
          </a:bodyPr>
          <a:lstStyle/>
          <a:p>
            <a:pPr algn="ctr">
              <a:lnSpc>
                <a:spcPts val="4409"/>
              </a:lnSpc>
            </a:pPr>
          </a:p>
        </p:txBody>
      </p:sp>
      <p:sp>
        <p:nvSpPr>
          <p:cNvPr name="TextBox 5" id="5"/>
          <p:cNvSpPr txBox="true"/>
          <p:nvPr/>
        </p:nvSpPr>
        <p:spPr>
          <a:xfrm rot="0">
            <a:off x="9139238" y="4840605"/>
            <a:ext cx="9525" cy="539115"/>
          </a:xfrm>
          <a:prstGeom prst="rect">
            <a:avLst/>
          </a:prstGeom>
        </p:spPr>
        <p:txBody>
          <a:bodyPr anchor="t" rtlCol="false" tIns="0" lIns="0" bIns="0" rIns="0">
            <a:spAutoFit/>
          </a:bodyPr>
          <a:lstStyle/>
          <a:p>
            <a:pPr algn="ctr">
              <a:lnSpc>
                <a:spcPts val="4409"/>
              </a:lnSpc>
            </a:pPr>
          </a:p>
        </p:txBody>
      </p:sp>
      <p:pic>
        <p:nvPicPr>
          <p:cNvPr name="Picture 6" id="6"/>
          <p:cNvPicPr>
            <a:picLocks noChangeAspect="true"/>
          </p:cNvPicPr>
          <p:nvPr>
            <a:videoFile r:link="rId4"/>
          </p:nvPr>
        </p:nvPicPr>
        <p:blipFill>
          <a:blip r:embed="rId3"/>
          <a:stretch>
            <a:fillRect/>
          </a:stretch>
        </p:blipFill>
        <p:spPr>
          <a:xfrm rot="0">
            <a:off x="2448335" y="1489605"/>
            <a:ext cx="13811015" cy="7768695"/>
          </a:xfrm>
          <a:prstGeom prst="rect">
            <a:avLst/>
          </a:prstGeom>
        </p:spPr>
      </p:pic>
      <p:sp>
        <p:nvSpPr>
          <p:cNvPr name="Freeform 7" id="7"/>
          <p:cNvSpPr/>
          <p:nvPr/>
        </p:nvSpPr>
        <p:spPr>
          <a:xfrm flipH="false" flipV="false" rot="-10800000">
            <a:off x="14032464" y="6017920"/>
            <a:ext cx="4255536" cy="4255536"/>
          </a:xfrm>
          <a:custGeom>
            <a:avLst/>
            <a:gdLst/>
            <a:ahLst/>
            <a:cxnLst/>
            <a:rect r="r" b="b" t="t" l="l"/>
            <a:pathLst>
              <a:path h="4255536" w="4255536">
                <a:moveTo>
                  <a:pt x="0" y="0"/>
                </a:moveTo>
                <a:lnTo>
                  <a:pt x="4255536" y="0"/>
                </a:lnTo>
                <a:lnTo>
                  <a:pt x="4255536" y="4255536"/>
                </a:lnTo>
                <a:lnTo>
                  <a:pt x="0" y="42555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5400000">
            <a:off x="0" y="6017920"/>
            <a:ext cx="4264048" cy="4264048"/>
          </a:xfrm>
          <a:custGeom>
            <a:avLst/>
            <a:gdLst/>
            <a:ahLst/>
            <a:cxnLst/>
            <a:rect r="r" b="b" t="t" l="l"/>
            <a:pathLst>
              <a:path h="4264048" w="4264048">
                <a:moveTo>
                  <a:pt x="0" y="0"/>
                </a:moveTo>
                <a:lnTo>
                  <a:pt x="4264048" y="0"/>
                </a:lnTo>
                <a:lnTo>
                  <a:pt x="4264048" y="4264048"/>
                </a:lnTo>
                <a:lnTo>
                  <a:pt x="0" y="42640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Freeform 2" id="2"/>
          <p:cNvSpPr/>
          <p:nvPr/>
        </p:nvSpPr>
        <p:spPr>
          <a:xfrm flipH="false" flipV="false" rot="0">
            <a:off x="2222336" y="-857488"/>
            <a:ext cx="13261853" cy="12001977"/>
          </a:xfrm>
          <a:custGeom>
            <a:avLst/>
            <a:gdLst/>
            <a:ahLst/>
            <a:cxnLst/>
            <a:rect r="r" b="b" t="t" l="l"/>
            <a:pathLst>
              <a:path h="12001977" w="13261853">
                <a:moveTo>
                  <a:pt x="0" y="0"/>
                </a:moveTo>
                <a:lnTo>
                  <a:pt x="13261853" y="0"/>
                </a:lnTo>
                <a:lnTo>
                  <a:pt x="13261853" y="12001976"/>
                </a:lnTo>
                <a:lnTo>
                  <a:pt x="0" y="12001976"/>
                </a:lnTo>
                <a:lnTo>
                  <a:pt x="0" y="0"/>
                </a:lnTo>
                <a:close/>
              </a:path>
            </a:pathLst>
          </a:custGeom>
          <a:blipFill>
            <a:blip r:embed="rId3">
              <a:alphaModFix amt="28000"/>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5400000">
            <a:off x="190184" y="5143500"/>
            <a:ext cx="4970683" cy="4970683"/>
          </a:xfrm>
          <a:custGeom>
            <a:avLst/>
            <a:gdLst/>
            <a:ahLst/>
            <a:cxnLst/>
            <a:rect r="r" b="b" t="t" l="l"/>
            <a:pathLst>
              <a:path h="4970683" w="4970683">
                <a:moveTo>
                  <a:pt x="0" y="0"/>
                </a:moveTo>
                <a:lnTo>
                  <a:pt x="4970683" y="0"/>
                </a:lnTo>
                <a:lnTo>
                  <a:pt x="4970683" y="4970683"/>
                </a:lnTo>
                <a:lnTo>
                  <a:pt x="0" y="497068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10800000">
            <a:off x="13201505" y="5199439"/>
            <a:ext cx="4858804" cy="4858804"/>
          </a:xfrm>
          <a:custGeom>
            <a:avLst/>
            <a:gdLst/>
            <a:ahLst/>
            <a:cxnLst/>
            <a:rect r="r" b="b" t="t" l="l"/>
            <a:pathLst>
              <a:path h="4858804" w="4858804">
                <a:moveTo>
                  <a:pt x="0" y="0"/>
                </a:moveTo>
                <a:lnTo>
                  <a:pt x="4858805" y="0"/>
                </a:lnTo>
                <a:lnTo>
                  <a:pt x="4858805" y="4858805"/>
                </a:lnTo>
                <a:lnTo>
                  <a:pt x="0" y="485880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4778730" y="3230851"/>
            <a:ext cx="8730540" cy="5827635"/>
          </a:xfrm>
          <a:custGeom>
            <a:avLst/>
            <a:gdLst/>
            <a:ahLst/>
            <a:cxnLst/>
            <a:rect r="r" b="b" t="t" l="l"/>
            <a:pathLst>
              <a:path h="5827635" w="8730540">
                <a:moveTo>
                  <a:pt x="0" y="0"/>
                </a:moveTo>
                <a:lnTo>
                  <a:pt x="8730540" y="0"/>
                </a:lnTo>
                <a:lnTo>
                  <a:pt x="8730540" y="5827636"/>
                </a:lnTo>
                <a:lnTo>
                  <a:pt x="0" y="5827636"/>
                </a:lnTo>
                <a:lnTo>
                  <a:pt x="0" y="0"/>
                </a:lnTo>
                <a:close/>
              </a:path>
            </a:pathLst>
          </a:custGeom>
          <a:blipFill>
            <a:blip r:embed="rId7"/>
            <a:stretch>
              <a:fillRect l="0" t="0" r="0" b="0"/>
            </a:stretch>
          </a:blipFill>
        </p:spPr>
      </p:sp>
      <p:sp>
        <p:nvSpPr>
          <p:cNvPr name="TextBox 6" id="6"/>
          <p:cNvSpPr txBox="true"/>
          <p:nvPr/>
        </p:nvSpPr>
        <p:spPr>
          <a:xfrm rot="0">
            <a:off x="3739002" y="428808"/>
            <a:ext cx="10809997" cy="2602230"/>
          </a:xfrm>
          <a:prstGeom prst="rect">
            <a:avLst/>
          </a:prstGeom>
        </p:spPr>
        <p:txBody>
          <a:bodyPr anchor="t" rtlCol="false" tIns="0" lIns="0" bIns="0" rIns="0">
            <a:spAutoFit/>
          </a:bodyPr>
          <a:lstStyle/>
          <a:p>
            <a:pPr algn="ctr">
              <a:lnSpc>
                <a:spcPts val="6719"/>
              </a:lnSpc>
              <a:spcBef>
                <a:spcPct val="0"/>
              </a:spcBef>
            </a:pPr>
            <a:r>
              <a:rPr lang="en-US" b="true" sz="4800">
                <a:solidFill>
                  <a:srgbClr val="FFFFFF"/>
                </a:solidFill>
                <a:latin typeface="The Seasons Bold"/>
                <a:ea typeface="The Seasons Bold"/>
                <a:cs typeface="The Seasons Bold"/>
                <a:sym typeface="The Seasons Bold"/>
              </a:rPr>
              <a:t>How do you think ancient theatre might have influenced medieval or modern theatre, films, and television? </a:t>
            </a:r>
          </a:p>
        </p:txBody>
      </p:sp>
      <p:sp>
        <p:nvSpPr>
          <p:cNvPr name="TextBox 7" id="7"/>
          <p:cNvSpPr txBox="true"/>
          <p:nvPr/>
        </p:nvSpPr>
        <p:spPr>
          <a:xfrm rot="0">
            <a:off x="6232372" y="9182100"/>
            <a:ext cx="5823255" cy="437708"/>
          </a:xfrm>
          <a:prstGeom prst="rect">
            <a:avLst/>
          </a:prstGeom>
        </p:spPr>
        <p:txBody>
          <a:bodyPr anchor="t" rtlCol="false" tIns="0" lIns="0" bIns="0" rIns="0">
            <a:spAutoFit/>
          </a:bodyPr>
          <a:lstStyle/>
          <a:p>
            <a:pPr algn="ctr">
              <a:lnSpc>
                <a:spcPts val="3347"/>
              </a:lnSpc>
              <a:spcBef>
                <a:spcPct val="0"/>
              </a:spcBef>
            </a:pPr>
            <a:r>
              <a:rPr lang="en-US" sz="2390">
                <a:solidFill>
                  <a:srgbClr val="FFFFFF"/>
                </a:solidFill>
                <a:latin typeface="The Seasons"/>
                <a:ea typeface="The Seasons"/>
                <a:cs typeface="The Seasons"/>
                <a:sym typeface="The Seasons"/>
              </a:rPr>
              <a:t>Oedipus Rex Play from London Theatre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TextBox 2" id="2"/>
          <p:cNvSpPr txBox="true"/>
          <p:nvPr/>
        </p:nvSpPr>
        <p:spPr>
          <a:xfrm rot="0">
            <a:off x="606737" y="1812936"/>
            <a:ext cx="16453780" cy="6903085"/>
          </a:xfrm>
          <a:prstGeom prst="rect">
            <a:avLst/>
          </a:prstGeom>
        </p:spPr>
        <p:txBody>
          <a:bodyPr anchor="t" rtlCol="false" tIns="0" lIns="0" bIns="0" rIns="0">
            <a:spAutoFit/>
          </a:bodyPr>
          <a:lstStyle/>
          <a:p>
            <a:pPr algn="ctr">
              <a:lnSpc>
                <a:spcPts val="2239"/>
              </a:lnSpc>
            </a:pPr>
            <a:r>
              <a:rPr lang="en-US" sz="1599">
                <a:solidFill>
                  <a:srgbClr val="FFFFFF"/>
                </a:solidFill>
                <a:latin typeface="Barlow Bold"/>
                <a:ea typeface="Barlow Bold"/>
                <a:cs typeface="Barlow Bold"/>
                <a:sym typeface="Barlow Bold"/>
              </a:rPr>
              <a:t>Giordano, Manuela. </a:t>
            </a:r>
            <a:r>
              <a:rPr lang="en-US" sz="1599" i="true">
                <a:solidFill>
                  <a:srgbClr val="FFFFFF"/>
                </a:solidFill>
                <a:latin typeface="Barlow Bold Italics"/>
                <a:ea typeface="Barlow Bold Italics"/>
                <a:cs typeface="Barlow Bold Italics"/>
                <a:sym typeface="Barlow Bold Italics"/>
              </a:rPr>
              <a:t>Out of Athens. Ritual Performances, Spaces, and the Emergence of </a:t>
            </a:r>
          </a:p>
          <a:p>
            <a:pPr algn="ctr">
              <a:lnSpc>
                <a:spcPts val="2239"/>
              </a:lnSpc>
            </a:pPr>
            <a:r>
              <a:rPr lang="en-US" sz="1599">
                <a:solidFill>
                  <a:srgbClr val="FFFFFF"/>
                </a:solidFill>
                <a:latin typeface="Barlow Bold"/>
                <a:ea typeface="Barlow Bold"/>
                <a:cs typeface="Barlow Bold"/>
                <a:sym typeface="Barlow Bold"/>
              </a:rPr>
              <a:t> </a:t>
            </a:r>
            <a:r>
              <a:rPr lang="en-US" sz="1599" i="true">
                <a:solidFill>
                  <a:srgbClr val="FFFFFF"/>
                </a:solidFill>
                <a:latin typeface="Barlow Bold Italics"/>
                <a:ea typeface="Barlow Bold Italics"/>
                <a:cs typeface="Barlow Bold Italics"/>
                <a:sym typeface="Barlow Bold Italics"/>
              </a:rPr>
              <a:t>Tragedy. </a:t>
            </a:r>
            <a:r>
              <a:rPr lang="en-US" sz="1599">
                <a:solidFill>
                  <a:srgbClr val="FFFFFF"/>
                </a:solidFill>
                <a:latin typeface="Barlow Bold"/>
                <a:ea typeface="Barlow Bold"/>
                <a:cs typeface="Barlow Bold"/>
                <a:sym typeface="Barlow Bold"/>
              </a:rPr>
              <a:t>Berlin and Boston, 2014. 151-177</a:t>
            </a:r>
          </a:p>
          <a:p>
            <a:pPr algn="ctr">
              <a:lnSpc>
                <a:spcPts val="2239"/>
              </a:lnSpc>
            </a:pPr>
            <a:r>
              <a:rPr lang="en-US" sz="1599">
                <a:solidFill>
                  <a:srgbClr val="FFFFFF"/>
                </a:solidFill>
                <a:latin typeface="Barlow Bold"/>
                <a:ea typeface="Barlow Bold"/>
                <a:cs typeface="Barlow Bold"/>
                <a:sym typeface="Barlow Bold"/>
              </a:rPr>
              <a:t> </a:t>
            </a:r>
            <a:r>
              <a:rPr lang="en-US" sz="1599" u="sng">
                <a:solidFill>
                  <a:srgbClr val="FFFFFF"/>
                </a:solidFill>
                <a:latin typeface="Barlow Bold"/>
                <a:ea typeface="Barlow Bold"/>
                <a:cs typeface="Barlow Bold"/>
                <a:sym typeface="Barlow Bold"/>
                <a:hlinkClick r:id="rId2" tooltip="https://www.academia.edu/30606057/_Out_of_Athens_Ritual_Performances_Spaces_and_the_Emergence_of_Tragedy_in_G_Colesanti_M_Giordano_Submerged_Literature_in_Ancient_Greek_Culture_An_Introduction_Berlin_and_Boston_2014_151_177?email_work_card=view-paper"/>
              </a:rPr>
              <a:t>https://www.academia.edu/30606057/_Out_of_Athens_Ritual_Performances_Spaces_and_the_Emergence_of_Tragedy_in_G_Colesanti_M_Giordano_Submerged_Literature_in_Ancient_Greek_Culture_An_Introduction_Berlin_and_Boston_2014_151_177?email_work_card=view-paper</a:t>
            </a:r>
            <a:r>
              <a:rPr lang="en-US" sz="1599">
                <a:solidFill>
                  <a:srgbClr val="FFFFFF"/>
                </a:solidFill>
                <a:latin typeface="Barlow Bold"/>
                <a:ea typeface="Barlow Bold"/>
                <a:cs typeface="Barlow Bold"/>
                <a:sym typeface="Barlow Bold"/>
              </a:rPr>
              <a:t> </a:t>
            </a:r>
          </a:p>
          <a:p>
            <a:pPr algn="ctr">
              <a:lnSpc>
                <a:spcPts val="2239"/>
              </a:lnSpc>
            </a:pPr>
          </a:p>
          <a:p>
            <a:pPr algn="ctr">
              <a:lnSpc>
                <a:spcPts val="2239"/>
              </a:lnSpc>
            </a:pPr>
            <a:r>
              <a:rPr lang="en-US" sz="1599">
                <a:solidFill>
                  <a:srgbClr val="FFFFFF"/>
                </a:solidFill>
                <a:latin typeface="Barlow Bold"/>
                <a:ea typeface="Barlow Bold"/>
                <a:cs typeface="Barlow Bold"/>
                <a:sym typeface="Barlow Bold"/>
              </a:rPr>
              <a:t>? </a:t>
            </a:r>
            <a:r>
              <a:rPr lang="en-US" sz="1599">
                <a:solidFill>
                  <a:srgbClr val="FFFFFF"/>
                </a:solidFill>
                <a:latin typeface="Barlow Bold"/>
                <a:ea typeface="Barlow Bold"/>
                <a:cs typeface="Barlow Bold"/>
                <a:sym typeface="Barlow Bold"/>
              </a:rPr>
              <a:t>Kassem, Asmaa. </a:t>
            </a:r>
            <a:r>
              <a:rPr lang="en-US" sz="1599" i="true">
                <a:solidFill>
                  <a:srgbClr val="FFFFFF"/>
                </a:solidFill>
                <a:latin typeface="Barlow Bold Italics"/>
                <a:ea typeface="Barlow Bold Italics"/>
                <a:cs typeface="Barlow Bold Italics"/>
                <a:sym typeface="Barlow Bold Italics"/>
              </a:rPr>
              <a:t>The Origins of Theatre in Ancient Greece and Beyond. </a:t>
            </a:r>
            <a:r>
              <a:rPr lang="en-US" sz="1599">
                <a:solidFill>
                  <a:srgbClr val="FFFFFF"/>
                </a:solidFill>
                <a:latin typeface="Barlow Bold"/>
                <a:ea typeface="Barlow Bold"/>
                <a:cs typeface="Barlow Bold"/>
                <a:sym typeface="Barlow Bold"/>
              </a:rPr>
              <a:t>Cambridge </a:t>
            </a:r>
          </a:p>
          <a:p>
            <a:pPr algn="ctr">
              <a:lnSpc>
                <a:spcPts val="2239"/>
              </a:lnSpc>
            </a:pPr>
            <a:r>
              <a:rPr lang="en-US" sz="1599">
                <a:solidFill>
                  <a:srgbClr val="FFFFFF"/>
                </a:solidFill>
                <a:latin typeface="Barlow Bold"/>
                <a:ea typeface="Barlow Bold"/>
                <a:cs typeface="Barlow Bold"/>
                <a:sym typeface="Barlow Bold"/>
              </a:rPr>
              <a:t> University Press, 2007.</a:t>
            </a:r>
          </a:p>
          <a:p>
            <a:pPr algn="ctr">
              <a:lnSpc>
                <a:spcPts val="2239"/>
              </a:lnSpc>
            </a:pPr>
            <a:r>
              <a:rPr lang="en-US" sz="1599">
                <a:solidFill>
                  <a:srgbClr val="FFFFFF"/>
                </a:solidFill>
                <a:latin typeface="Barlow Bold"/>
                <a:ea typeface="Barlow Bold"/>
                <a:cs typeface="Barlow Bold"/>
                <a:sym typeface="Barlow Bold"/>
              </a:rPr>
              <a:t> </a:t>
            </a:r>
            <a:r>
              <a:rPr lang="en-US" sz="1599" u="sng">
                <a:solidFill>
                  <a:srgbClr val="FFFFFF"/>
                </a:solidFill>
                <a:latin typeface="Barlow Bold"/>
                <a:ea typeface="Barlow Bold"/>
                <a:cs typeface="Barlow Bold"/>
                <a:sym typeface="Barlow Bold"/>
                <a:hlinkClick r:id="rId3" tooltip="https://www.academia.edu/50756550/The_Origins_of_Theater_in_Ancient_Greece_and_Beyond?email_work_card=view-paper"/>
              </a:rPr>
              <a:t>https://www.academia.edu/50756550/The_Origins_of_Theater_in_Ancient_Greece_and_Beyond?email_work_card=view-paper</a:t>
            </a:r>
            <a:r>
              <a:rPr lang="en-US" sz="1599">
                <a:solidFill>
                  <a:srgbClr val="FFFFFF"/>
                </a:solidFill>
                <a:latin typeface="Barlow Bold"/>
                <a:ea typeface="Barlow Bold"/>
                <a:cs typeface="Barlow Bold"/>
                <a:sym typeface="Barlow Bold"/>
              </a:rPr>
              <a:t> </a:t>
            </a:r>
          </a:p>
          <a:p>
            <a:pPr algn="ctr">
              <a:lnSpc>
                <a:spcPts val="2239"/>
              </a:lnSpc>
            </a:pPr>
          </a:p>
          <a:p>
            <a:pPr algn="ctr">
              <a:lnSpc>
                <a:spcPts val="2239"/>
              </a:lnSpc>
            </a:pPr>
            <a:r>
              <a:rPr lang="en-US" sz="1599">
                <a:solidFill>
                  <a:srgbClr val="FFFFFF"/>
                </a:solidFill>
                <a:latin typeface="Barlow Bold"/>
                <a:ea typeface="Barlow Bold"/>
                <a:cs typeface="Barlow Bold"/>
                <a:sym typeface="Barlow Bold"/>
              </a:rPr>
              <a:t>Meineck, Peter. “The Embodied Space: Performance and Visual Cognition at the </a:t>
            </a:r>
          </a:p>
          <a:p>
            <a:pPr algn="ctr">
              <a:lnSpc>
                <a:spcPts val="2239"/>
              </a:lnSpc>
            </a:pPr>
            <a:r>
              <a:rPr lang="en-US" sz="1599">
                <a:solidFill>
                  <a:srgbClr val="FFFFFF"/>
                </a:solidFill>
                <a:latin typeface="Barlow Bold"/>
                <a:ea typeface="Barlow Bold"/>
                <a:cs typeface="Barlow Bold"/>
                <a:sym typeface="Barlow Bold"/>
              </a:rPr>
              <a:t> Fifth Century Athenian Theatre.” </a:t>
            </a:r>
            <a:r>
              <a:rPr lang="en-US" sz="1599" i="true">
                <a:solidFill>
                  <a:srgbClr val="FFFFFF"/>
                </a:solidFill>
                <a:latin typeface="Barlow Bold Italics"/>
                <a:ea typeface="Barlow Bold Italics"/>
                <a:cs typeface="Barlow Bold Italics"/>
                <a:sym typeface="Barlow Bold Italics"/>
              </a:rPr>
              <a:t>New England Classical Journal.</a:t>
            </a:r>
            <a:r>
              <a:rPr lang="en-US" sz="1599">
                <a:solidFill>
                  <a:srgbClr val="FFFFFF"/>
                </a:solidFill>
                <a:latin typeface="Barlow Bold"/>
                <a:ea typeface="Barlow Bold"/>
                <a:cs typeface="Barlow Bold"/>
                <a:sym typeface="Barlow Bold"/>
              </a:rPr>
              <a:t> 39.1 </a:t>
            </a:r>
          </a:p>
          <a:p>
            <a:pPr algn="ctr">
              <a:lnSpc>
                <a:spcPts val="2239"/>
              </a:lnSpc>
            </a:pPr>
            <a:r>
              <a:rPr lang="en-US" sz="1599">
                <a:solidFill>
                  <a:srgbClr val="FFFFFF"/>
                </a:solidFill>
                <a:latin typeface="Barlow Bold"/>
                <a:ea typeface="Barlow Bold"/>
                <a:cs typeface="Barlow Bold"/>
                <a:sym typeface="Barlow Bold"/>
              </a:rPr>
              <a:t> (2012) 3-46. </a:t>
            </a:r>
            <a:r>
              <a:rPr lang="en-US" sz="1599" u="sng">
                <a:solidFill>
                  <a:srgbClr val="FFFFFF"/>
                </a:solidFill>
                <a:latin typeface="Barlow Bold"/>
                <a:ea typeface="Barlow Bold"/>
                <a:cs typeface="Barlow Bold"/>
                <a:sym typeface="Barlow Bold"/>
                <a:hlinkClick r:id="rId4" tooltip="https://www.academia.edu/1490388/The_embodied_space_performance_and_visual_cognition_at_the_Theatre_of_Dionysos?email_work_card=view-paper"/>
              </a:rPr>
              <a:t>https://www.academia.edu/1490388/The_embodied_space_performance_and_visual_cognition_at_the_Theatre_of_Dionysos?email_work_card=view-paper</a:t>
            </a:r>
            <a:r>
              <a:rPr lang="en-US" sz="1599">
                <a:solidFill>
                  <a:srgbClr val="FFFFFF"/>
                </a:solidFill>
                <a:latin typeface="Barlow Bold"/>
                <a:ea typeface="Barlow Bold"/>
                <a:cs typeface="Barlow Bold"/>
                <a:sym typeface="Barlow Bold"/>
              </a:rPr>
              <a:t> </a:t>
            </a:r>
          </a:p>
          <a:p>
            <a:pPr algn="ctr">
              <a:lnSpc>
                <a:spcPts val="2239"/>
              </a:lnSpc>
            </a:pPr>
          </a:p>
          <a:p>
            <a:pPr algn="ctr">
              <a:lnSpc>
                <a:spcPts val="2239"/>
              </a:lnSpc>
            </a:pPr>
            <a:r>
              <a:rPr lang="en-US" sz="1599">
                <a:solidFill>
                  <a:srgbClr val="FFFFFF"/>
                </a:solidFill>
                <a:latin typeface="Barlow Bold"/>
                <a:ea typeface="Barlow Bold"/>
                <a:cs typeface="Barlow Bold"/>
                <a:sym typeface="Barlow Bold"/>
              </a:rPr>
              <a:t>Papastamani-von Moock, Christina. “The Theatre of Dionysus as a Landmark for the Birth</a:t>
            </a:r>
          </a:p>
          <a:p>
            <a:pPr algn="ctr">
              <a:lnSpc>
                <a:spcPts val="2239"/>
              </a:lnSpc>
            </a:pPr>
            <a:r>
              <a:rPr lang="en-US" sz="1599">
                <a:solidFill>
                  <a:srgbClr val="FFFFFF"/>
                </a:solidFill>
                <a:latin typeface="Barlow Bold"/>
                <a:ea typeface="Barlow Bold"/>
                <a:cs typeface="Barlow Bold"/>
                <a:sym typeface="Barlow Bold"/>
              </a:rPr>
              <a:t>  of Theatre.” </a:t>
            </a:r>
            <a:r>
              <a:rPr lang="en-US" sz="1599" i="true">
                <a:solidFill>
                  <a:srgbClr val="FFFFFF"/>
                </a:solidFill>
                <a:latin typeface="Barlow Bold Italics"/>
                <a:ea typeface="Barlow Bold Italics"/>
                <a:cs typeface="Barlow Bold Italics"/>
                <a:sym typeface="Barlow Bold Italics"/>
              </a:rPr>
              <a:t>European Heritage Label.</a:t>
            </a:r>
            <a:r>
              <a:rPr lang="en-US" sz="1599">
                <a:solidFill>
                  <a:srgbClr val="FFFFFF"/>
                </a:solidFill>
                <a:latin typeface="Barlow Bold"/>
                <a:ea typeface="Barlow Bold"/>
                <a:cs typeface="Barlow Bold"/>
                <a:sym typeface="Barlow Bold"/>
              </a:rPr>
              <a:t> (2018) 1-5. </a:t>
            </a:r>
            <a:r>
              <a:rPr lang="en-US" sz="1599" u="sng">
                <a:solidFill>
                  <a:srgbClr val="FFFFFF"/>
                </a:solidFill>
                <a:latin typeface="Barlow Bold"/>
                <a:ea typeface="Barlow Bold"/>
                <a:cs typeface="Barlow Bold"/>
                <a:sym typeface="Barlow Bold"/>
                <a:hlinkClick r:id="rId5" tooltip="https://www.academia.edu/40734564/The_Theatre_of_Dionysus_as_a_landmark_site_for_the_birth_of_theatre?email_work_card=view-paper"/>
              </a:rPr>
              <a:t>https://www.academia.edu/40734564/The_Theatre_of_Dionysus_as_a_landmark_site_for_the_birth_of_theatre?email_work_card=view-paper</a:t>
            </a:r>
            <a:r>
              <a:rPr lang="en-US" sz="1599">
                <a:solidFill>
                  <a:srgbClr val="FFFFFF"/>
                </a:solidFill>
                <a:latin typeface="Barlow Bold"/>
                <a:ea typeface="Barlow Bold"/>
                <a:cs typeface="Barlow Bold"/>
                <a:sym typeface="Barlow Bold"/>
              </a:rPr>
              <a:t> </a:t>
            </a:r>
          </a:p>
          <a:p>
            <a:pPr algn="ctr">
              <a:lnSpc>
                <a:spcPts val="2239"/>
              </a:lnSpc>
            </a:pPr>
          </a:p>
          <a:p>
            <a:pPr algn="ctr">
              <a:lnSpc>
                <a:spcPts val="2239"/>
              </a:lnSpc>
            </a:pPr>
            <a:r>
              <a:rPr lang="en-US" sz="1599">
                <a:solidFill>
                  <a:srgbClr val="FFFFFF"/>
                </a:solidFill>
                <a:latin typeface="Barlow Bold"/>
                <a:ea typeface="Barlow Bold"/>
                <a:cs typeface="Barlow Bold"/>
                <a:sym typeface="Barlow Bold"/>
              </a:rPr>
              <a:t>Vozani, Ariadni. </a:t>
            </a:r>
            <a:r>
              <a:rPr lang="en-US" sz="1599" i="true">
                <a:solidFill>
                  <a:srgbClr val="FFFFFF"/>
                </a:solidFill>
                <a:latin typeface="Barlow Bold Italics"/>
                <a:ea typeface="Barlow Bold Italics"/>
                <a:cs typeface="Barlow Bold Italics"/>
                <a:sym typeface="Barlow Bold Italics"/>
              </a:rPr>
              <a:t>The Architectural Correspondence of Space and Speech in Tragedy. </a:t>
            </a:r>
          </a:p>
          <a:p>
            <a:pPr algn="ctr">
              <a:lnSpc>
                <a:spcPts val="2239"/>
              </a:lnSpc>
            </a:pPr>
            <a:r>
              <a:rPr lang="en-US" sz="1599">
                <a:solidFill>
                  <a:srgbClr val="FFFFFF"/>
                </a:solidFill>
                <a:latin typeface="Barlow Bold"/>
                <a:ea typeface="Barlow Bold"/>
                <a:cs typeface="Barlow Bold"/>
                <a:sym typeface="Barlow Bold"/>
              </a:rPr>
              <a:t> 2003.</a:t>
            </a:r>
          </a:p>
          <a:p>
            <a:pPr algn="ctr">
              <a:lnSpc>
                <a:spcPts val="2239"/>
              </a:lnSpc>
            </a:pPr>
            <a:r>
              <a:rPr lang="en-US" sz="1599">
                <a:solidFill>
                  <a:srgbClr val="FFFFFF"/>
                </a:solidFill>
                <a:latin typeface="Barlow Bold"/>
                <a:ea typeface="Barlow Bold"/>
                <a:cs typeface="Barlow Bold"/>
                <a:sym typeface="Barlow Bold"/>
              </a:rPr>
              <a:t> </a:t>
            </a:r>
            <a:r>
              <a:rPr lang="en-US" sz="1599" u="sng">
                <a:solidFill>
                  <a:srgbClr val="FFFFFF"/>
                </a:solidFill>
                <a:latin typeface="Barlow Bold"/>
                <a:ea typeface="Barlow Bold"/>
                <a:cs typeface="Barlow Bold"/>
                <a:sym typeface="Barlow Bold"/>
                <a:hlinkClick r:id="rId6" tooltip="https://www.academia.edu/39389977/THE_ARCHITECTURAL_CORRESPONDENCE_OF_SPACE_AND_SPEECH_IN_TRAGEDY?email_work_card=view-paper"/>
              </a:rPr>
              <a:t>https://www.academia.edu/39389977/THE_ARCHITECTURAL_CORRESPONDENCE_OF_SPACE_AND_SPEECH_IN_TRAGEDY?email_work_card=view-paper</a:t>
            </a:r>
            <a:r>
              <a:rPr lang="en-US" sz="1599">
                <a:solidFill>
                  <a:srgbClr val="FFFFFF"/>
                </a:solidFill>
                <a:latin typeface="Barlow Bold"/>
                <a:ea typeface="Barlow Bold"/>
                <a:cs typeface="Barlow Bold"/>
                <a:sym typeface="Barlow Bold"/>
              </a:rPr>
              <a:t> </a:t>
            </a:r>
          </a:p>
          <a:p>
            <a:pPr algn="ctr">
              <a:lnSpc>
                <a:spcPts val="2239"/>
              </a:lnSpc>
            </a:pPr>
          </a:p>
          <a:p>
            <a:pPr algn="ctr">
              <a:lnSpc>
                <a:spcPts val="2239"/>
              </a:lnSpc>
            </a:pPr>
            <a:r>
              <a:rPr lang="en-US" sz="1599">
                <a:solidFill>
                  <a:srgbClr val="FFFFFF"/>
                </a:solidFill>
                <a:latin typeface="Barlow Bold"/>
                <a:ea typeface="Barlow Bold"/>
                <a:cs typeface="Barlow Bold"/>
                <a:sym typeface="Barlow Bold"/>
              </a:rPr>
              <a:t>Wallace Pickard, Arthur. </a:t>
            </a:r>
            <a:r>
              <a:rPr lang="en-US" sz="1599" i="true">
                <a:solidFill>
                  <a:srgbClr val="FFFFFF"/>
                </a:solidFill>
                <a:latin typeface="Barlow Bold Italics"/>
                <a:ea typeface="Barlow Bold Italics"/>
                <a:cs typeface="Barlow Bold Italics"/>
                <a:sym typeface="Barlow Bold Italics"/>
              </a:rPr>
              <a:t>The Theatre of Dionysus in Athens.</a:t>
            </a:r>
            <a:r>
              <a:rPr lang="en-US" sz="1599">
                <a:solidFill>
                  <a:srgbClr val="FFFFFF"/>
                </a:solidFill>
                <a:latin typeface="Barlow Bold"/>
                <a:ea typeface="Barlow Bold"/>
                <a:cs typeface="Barlow Bold"/>
                <a:sym typeface="Barlow Bold"/>
              </a:rPr>
              <a:t> Oxford Clarendon Press. 1946.</a:t>
            </a:r>
          </a:p>
          <a:p>
            <a:pPr algn="ctr">
              <a:lnSpc>
                <a:spcPts val="2239"/>
              </a:lnSpc>
            </a:pPr>
            <a:r>
              <a:rPr lang="en-US" sz="1599">
                <a:solidFill>
                  <a:srgbClr val="FFFFFF"/>
                </a:solidFill>
                <a:latin typeface="Barlow Bold"/>
                <a:ea typeface="Barlow Bold"/>
                <a:cs typeface="Barlow Bold"/>
                <a:sym typeface="Barlow Bold"/>
              </a:rPr>
              <a:t>  </a:t>
            </a:r>
            <a:r>
              <a:rPr lang="en-US" sz="1599" u="sng">
                <a:solidFill>
                  <a:srgbClr val="FFFFFF"/>
                </a:solidFill>
                <a:latin typeface="Barlow Bold"/>
                <a:ea typeface="Barlow Bold"/>
                <a:cs typeface="Barlow Bold"/>
                <a:sym typeface="Barlow Bold"/>
                <a:hlinkClick r:id="rId7" tooltip="https://www.academia.edu/44326516/The_Theatre_of_Dionysus_in_Athens_by_Arthur_Wallace_Pickard_Cambridge_1946_?email_work_card=view-paper"/>
              </a:rPr>
              <a:t>https://www.academia.edu/44326516/The_Theatre_of_Dionysus_in_Athens_by_Arthur_Wallace_Pickard_Cambridge_1946_?email_work_card=view-paper</a:t>
            </a:r>
            <a:r>
              <a:rPr lang="en-US" sz="1599">
                <a:solidFill>
                  <a:srgbClr val="FFFFFF"/>
                </a:solidFill>
                <a:latin typeface="Barlow Bold"/>
                <a:ea typeface="Barlow Bold"/>
                <a:cs typeface="Barlow Bold"/>
                <a:sym typeface="Barlow Bold"/>
              </a:rPr>
              <a:t> </a:t>
            </a:r>
          </a:p>
          <a:p>
            <a:pPr algn="ctr">
              <a:lnSpc>
                <a:spcPts val="2239"/>
              </a:lnSpc>
              <a:spcBef>
                <a:spcPct val="0"/>
              </a:spcBef>
            </a:pPr>
          </a:p>
        </p:txBody>
      </p:sp>
      <p:sp>
        <p:nvSpPr>
          <p:cNvPr name="TextBox 3" id="3"/>
          <p:cNvSpPr txBox="true"/>
          <p:nvPr/>
        </p:nvSpPr>
        <p:spPr>
          <a:xfrm rot="0">
            <a:off x="7145694" y="634365"/>
            <a:ext cx="2977009" cy="712470"/>
          </a:xfrm>
          <a:prstGeom prst="rect">
            <a:avLst/>
          </a:prstGeom>
        </p:spPr>
        <p:txBody>
          <a:bodyPr anchor="t" rtlCol="false" tIns="0" lIns="0" bIns="0" rIns="0">
            <a:spAutoFit/>
          </a:bodyPr>
          <a:lstStyle/>
          <a:p>
            <a:pPr algn="ctr">
              <a:lnSpc>
                <a:spcPts val="5880"/>
              </a:lnSpc>
            </a:pPr>
            <a:r>
              <a:rPr lang="en-US" sz="4200">
                <a:solidFill>
                  <a:srgbClr val="FFFFFF"/>
                </a:solidFill>
                <a:latin typeface="Barlow Bold"/>
                <a:ea typeface="Barlow Bold"/>
                <a:cs typeface="Barlow Bold"/>
                <a:sym typeface="Barlow Bold"/>
              </a:rPr>
              <a:t>Bibliography</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TextBox 2" id="2"/>
          <p:cNvSpPr txBox="true"/>
          <p:nvPr/>
        </p:nvSpPr>
        <p:spPr>
          <a:xfrm rot="0">
            <a:off x="7167109" y="634365"/>
            <a:ext cx="3516809" cy="712470"/>
          </a:xfrm>
          <a:prstGeom prst="rect">
            <a:avLst/>
          </a:prstGeom>
        </p:spPr>
        <p:txBody>
          <a:bodyPr anchor="t" rtlCol="false" tIns="0" lIns="0" bIns="0" rIns="0">
            <a:spAutoFit/>
          </a:bodyPr>
          <a:lstStyle/>
          <a:p>
            <a:pPr algn="ctr">
              <a:lnSpc>
                <a:spcPts val="5880"/>
              </a:lnSpc>
            </a:pPr>
            <a:r>
              <a:rPr lang="en-US" sz="4200">
                <a:solidFill>
                  <a:srgbClr val="FFFFFF"/>
                </a:solidFill>
                <a:latin typeface="Barlow Bold"/>
                <a:ea typeface="Barlow Bold"/>
                <a:cs typeface="Barlow Bold"/>
                <a:sym typeface="Barlow Bold"/>
              </a:rPr>
              <a:t>Image Sources</a:t>
            </a:r>
          </a:p>
        </p:txBody>
      </p:sp>
      <p:sp>
        <p:nvSpPr>
          <p:cNvPr name="TextBox 3" id="3"/>
          <p:cNvSpPr txBox="true"/>
          <p:nvPr/>
        </p:nvSpPr>
        <p:spPr>
          <a:xfrm rot="0">
            <a:off x="629369" y="1733183"/>
            <a:ext cx="17029262" cy="8497759"/>
          </a:xfrm>
          <a:prstGeom prst="rect">
            <a:avLst/>
          </a:prstGeom>
        </p:spPr>
        <p:txBody>
          <a:bodyPr anchor="t" rtlCol="false" tIns="0" lIns="0" bIns="0" rIns="0">
            <a:spAutoFit/>
          </a:bodyPr>
          <a:lstStyle/>
          <a:p>
            <a:pPr algn="ctr">
              <a:lnSpc>
                <a:spcPts val="1494"/>
              </a:lnSpc>
            </a:pPr>
          </a:p>
          <a:p>
            <a:pPr algn="l">
              <a:lnSpc>
                <a:spcPts val="1680"/>
              </a:lnSpc>
            </a:pPr>
            <a:r>
              <a:rPr lang="en-US" sz="1200">
                <a:solidFill>
                  <a:srgbClr val="FFFFFF"/>
                </a:solidFill>
                <a:latin typeface="Barlow Bold"/>
                <a:ea typeface="Barlow Bold"/>
                <a:cs typeface="Barlow Bold"/>
                <a:sym typeface="Barlow Bold"/>
              </a:rPr>
              <a:t>“Bacchus by Caravaggio” </a:t>
            </a:r>
            <a:r>
              <a:rPr lang="en-US" sz="1200" u="sng">
                <a:solidFill>
                  <a:srgbClr val="FFFFFF"/>
                </a:solidFill>
                <a:latin typeface="Barlow Bold"/>
                <a:ea typeface="Barlow Bold"/>
                <a:cs typeface="Barlow Bold"/>
                <a:sym typeface="Barlow Bold"/>
                <a:hlinkClick r:id="rId2" tooltip="https://upload.wikimedia.org/wikipedia/commons/0/02/Bacchus_by_Caravaggio_1.jpg"/>
              </a:rPr>
              <a:t>https://upload.wikimedia.org/wikipedia/commons/0/02/Bacchus_by_Caravaggio_1.jpg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“Dionysus Theater” </a:t>
            </a:r>
            <a:r>
              <a:rPr lang="en-US" sz="1200" u="sng">
                <a:solidFill>
                  <a:srgbClr val="FFFFFF"/>
                </a:solidFill>
                <a:latin typeface="Barlow Bold"/>
                <a:ea typeface="Barlow Bold"/>
                <a:cs typeface="Barlow Bold"/>
                <a:sym typeface="Barlow Bold"/>
                <a:hlinkClick r:id="rId3" tooltip="https://upload.wikimedia.org/wikipedia/commons/2/2e/DionysiusTheater.jpg"/>
              </a:rPr>
              <a:t>https://upload.wikimedia.org/wikipedia/commons/2/2e/DionysiusTheater.jpg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“Theatre of Dionysus” By Farai Gandiya </a:t>
            </a:r>
            <a:r>
              <a:rPr lang="en-US" sz="1200" u="sng">
                <a:solidFill>
                  <a:srgbClr val="FFFFFF"/>
                </a:solidFill>
                <a:latin typeface="Barlow Bold"/>
                <a:ea typeface="Barlow Bold"/>
                <a:cs typeface="Barlow Bold"/>
                <a:sym typeface="Barlow Bold"/>
                <a:hlinkClick r:id="rId4" tooltip="https://upload.wikimedia.org/wikipedia/commons/7/7a/Theatre_of_Dionysus_Panorama.jpg"/>
              </a:rPr>
              <a:t>https://upload.wikimedia.org/wikipedia/commons/7/7a/Theatre_of_Dionysus_Panorama.jpg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“Ancient Times, Greek - Costumes of All Nations” </a:t>
            </a:r>
            <a:r>
              <a:rPr lang="en-US" sz="1200" u="sng">
                <a:solidFill>
                  <a:srgbClr val="FFFFFF"/>
                </a:solidFill>
                <a:latin typeface="Barlow Bold"/>
                <a:ea typeface="Barlow Bold"/>
                <a:cs typeface="Barlow Bold"/>
                <a:sym typeface="Barlow Bold"/>
                <a:hlinkClick r:id="rId5" tooltip="https://upload.wikimedia.org/wikipedia/commons/7/70/Ancient_Times%2C_Greek._-_009_-_Costumes_of_All_Nations_%281882%29.JPG"/>
              </a:rPr>
              <a:t>https://upload.wikimedia.org/wikipedia/commons/7/70/Ancient_Times%2C_Greek._-_009_-_Costumes_of_All_Nations_%281882%29.JPG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“Ancient Greek Terracotta Mask” By Dorieo </a:t>
            </a:r>
            <a:r>
              <a:rPr lang="en-US" sz="1200" u="sng">
                <a:solidFill>
                  <a:srgbClr val="FFFFFF"/>
                </a:solidFill>
                <a:latin typeface="Barlow Bold"/>
                <a:ea typeface="Barlow Bold"/>
                <a:cs typeface="Barlow Bold"/>
                <a:sym typeface="Barlow Bold"/>
                <a:hlinkClick r:id="rId6" tooltip="https://upload.wikimedia.org/wikipedia/commons/4/4f/Ancient_Greek_terracotta_mask_-_AGMA.jpg"/>
              </a:rPr>
              <a:t>https://upload.wikimedia.org/wikipedia/commons/4/4f/Ancient_Greek_terracotta_mask_-_AGMA.jpg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“Dionysos mask Louvre” By Marie-Lan Nguyen </a:t>
            </a:r>
            <a:r>
              <a:rPr lang="en-US" sz="1200" u="sng">
                <a:solidFill>
                  <a:srgbClr val="FFFFFF"/>
                </a:solidFill>
                <a:latin typeface="Barlow Bold"/>
                <a:ea typeface="Barlow Bold"/>
                <a:cs typeface="Barlow Bold"/>
                <a:sym typeface="Barlow Bold"/>
                <a:hlinkClick r:id="rId7" tooltip="https://upload.wikimedia.org/wikipedia/commons/4/44/Dionysos_mask_Louvre_Myr347.jpg"/>
              </a:rPr>
              <a:t>https://upload.wikimedia.org/wikipedia/commons/4/44/Dionysos_mask_Louvre_Myr347.jpg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“Sophocles pushkin” By Shakko </a:t>
            </a:r>
            <a:r>
              <a:rPr lang="en-US" sz="1200" u="sng">
                <a:solidFill>
                  <a:srgbClr val="FFFFFF"/>
                </a:solidFill>
                <a:latin typeface="Barlow Bold"/>
                <a:ea typeface="Barlow Bold"/>
                <a:cs typeface="Barlow Bold"/>
                <a:sym typeface="Barlow Bold"/>
                <a:hlinkClick r:id="rId8" tooltip="https://upload.wikimedia.org/wikipedia/commons/1/19/Sophocles_pushkin.jpg"/>
              </a:rPr>
              <a:t>https://upload.wikimedia.org/wikipedia/commons/1/19/Sophocles_pushkin.jpg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“Euripide” </a:t>
            </a:r>
            <a:r>
              <a:rPr lang="en-US" sz="1200" u="sng">
                <a:solidFill>
                  <a:srgbClr val="FFFFFF"/>
                </a:solidFill>
                <a:latin typeface="Barlow Bold"/>
                <a:ea typeface="Barlow Bold"/>
                <a:cs typeface="Barlow Bold"/>
                <a:sym typeface="Barlow Bold"/>
                <a:hlinkClick r:id="rId9" tooltip="https://upload.wikimedia.org/wikipedia/commons/6/67/Euripide.jpg"/>
              </a:rPr>
              <a:t>https://upload.wikimedia.org/wikipedia/commons/6/67/Euripide.jpg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“Herma of Aeschylus” </a:t>
            </a:r>
            <a:r>
              <a:rPr lang="en-US" sz="1200" u="sng">
                <a:solidFill>
                  <a:srgbClr val="FFFFFF"/>
                </a:solidFill>
                <a:latin typeface="Barlow Bold"/>
                <a:ea typeface="Barlow Bold"/>
                <a:cs typeface="Barlow Bold"/>
                <a:sym typeface="Barlow Bold"/>
                <a:hlinkClick r:id="rId10" tooltip="https://upload.wikimedia.org/wikipedia/commons/b/ba/Herma_of_Aeschylus%2C_Klas08.jpg"/>
              </a:rPr>
              <a:t>https://upload.wikimedia.org/wikipedia/commons/b/ba/Herma_of_Aeschylus%2C_Klas08.jpg</a:t>
            </a:r>
            <a:r>
              <a:rPr lang="en-US" sz="1200">
                <a:solidFill>
                  <a:srgbClr val="FFFFFF"/>
                </a:solidFill>
                <a:latin typeface="Barlow Bold"/>
                <a:ea typeface="Barlow Bold"/>
                <a:cs typeface="Barlow Bold"/>
                <a:sym typeface="Barlow Bold"/>
              </a:rPr>
              <a:t> </a:t>
            </a:r>
          </a:p>
          <a:p>
            <a:pPr algn="l">
              <a:lnSpc>
                <a:spcPts val="1680"/>
              </a:lnSpc>
            </a:pPr>
            <a:r>
              <a:rPr lang="en-US" sz="1200">
                <a:solidFill>
                  <a:srgbClr val="FFFFFF"/>
                </a:solidFill>
                <a:latin typeface="Barlow Bold"/>
                <a:ea typeface="Barlow Bold"/>
                <a:cs typeface="Barlow Bold"/>
                <a:sym typeface="Barlow Bold"/>
              </a:rPr>
              <a:t>“Bust of Aristophanes” By Alexander Mayatsky </a:t>
            </a:r>
            <a:r>
              <a:rPr lang="en-US" sz="1200" u="sng">
                <a:solidFill>
                  <a:srgbClr val="FFFFFF"/>
                </a:solidFill>
                <a:latin typeface="Barlow Bold"/>
                <a:ea typeface="Barlow Bold"/>
                <a:cs typeface="Barlow Bold"/>
                <a:sym typeface="Barlow Bold"/>
                <a:hlinkClick r:id="rId11" tooltip="https://upload.wikimedia.org/wikipedia/commons/0/08/Bust_of_Aristophanes.jpg"/>
              </a:rPr>
              <a:t>https://upload.wikimedia.org/wikipedia/commons/0/08/Bust_of_Aristophanes.jpg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“Doppelseitiges Maskenrelief” By A, Ocram</a:t>
            </a:r>
          </a:p>
          <a:p>
            <a:pPr algn="l">
              <a:lnSpc>
                <a:spcPts val="1680"/>
              </a:lnSpc>
            </a:pPr>
            <a:r>
              <a:rPr lang="en-US" sz="1200" u="sng">
                <a:solidFill>
                  <a:srgbClr val="FFFFFF"/>
                </a:solidFill>
                <a:latin typeface="Barlow Bold"/>
                <a:ea typeface="Barlow Bold"/>
                <a:cs typeface="Barlow Bold"/>
                <a:sym typeface="Barlow Bold"/>
                <a:hlinkClick r:id="rId12" tooltip="https://upload.wikimedia.org/wikipedia/commons/0/0f/Doppelseitiges_Maskenrelief.JPG"/>
              </a:rPr>
              <a:t>https://upload.wikimedia.org/wikipedia/commons/0/0f/Doppelseitiges_Maskenrelief.JPG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“Masks Pushkin” By Shakko</a:t>
            </a:r>
          </a:p>
          <a:p>
            <a:pPr algn="l">
              <a:lnSpc>
                <a:spcPts val="1680"/>
              </a:lnSpc>
            </a:pPr>
            <a:r>
              <a:rPr lang="en-US" sz="1200" u="sng">
                <a:solidFill>
                  <a:srgbClr val="FFFFFF"/>
                </a:solidFill>
                <a:latin typeface="Barlow Bold"/>
                <a:ea typeface="Barlow Bold"/>
                <a:cs typeface="Barlow Bold"/>
                <a:sym typeface="Barlow Bold"/>
                <a:hlinkClick r:id="rId13" tooltip="https://upload.wikimedia.org/wikipedia/commons/0/09/Masks_pushkin.jpg"/>
              </a:rPr>
              <a:t>https://upload.wikimedia.org/wikipedia/commons/0/09/Masks_pushkin.jpg</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“Mosaic of the theatrical masks” </a:t>
            </a:r>
            <a:r>
              <a:rPr lang="en-US" sz="1200" u="sng">
                <a:solidFill>
                  <a:srgbClr val="FFFFFF"/>
                </a:solidFill>
                <a:latin typeface="Barlow Bold"/>
                <a:ea typeface="Barlow Bold"/>
                <a:cs typeface="Barlow Bold"/>
                <a:sym typeface="Barlow Bold"/>
                <a:hlinkClick r:id="rId14" tooltip="https://upload.wikimedia.org/wikipedia/commons/3/3c/Mosaic_of_the_theatrical_masks_-_Google_Art_Project.jpg"/>
              </a:rPr>
              <a:t>https://upload.wikimedia.org/wikipedia/commons/3/3c/Mosaic_of_the_theatrical_masks_-_Google_Art_Project.jpg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“Sousse mosaic theatre masks” By Ad Meskens</a:t>
            </a:r>
          </a:p>
          <a:p>
            <a:pPr algn="l">
              <a:lnSpc>
                <a:spcPts val="1680"/>
              </a:lnSpc>
            </a:pPr>
            <a:r>
              <a:rPr lang="en-US" sz="1200" u="sng">
                <a:solidFill>
                  <a:srgbClr val="FFFFFF"/>
                </a:solidFill>
                <a:latin typeface="Barlow Bold"/>
                <a:ea typeface="Barlow Bold"/>
                <a:cs typeface="Barlow Bold"/>
                <a:sym typeface="Barlow Bold"/>
                <a:hlinkClick r:id="rId15" tooltip="https://upload.wikimedia.org/wikipedia/commons/6/66/Sousse_mosaic_theatre_masks.JPG"/>
              </a:rPr>
              <a:t>https://upload.wikimedia.org/wikipedia/commons/6/66/Sousse_mosaic_theatre_masks.JPG</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“Ancient Greece Terracotta Theater Figures” By Gary Todd</a:t>
            </a:r>
          </a:p>
          <a:p>
            <a:pPr algn="l">
              <a:lnSpc>
                <a:spcPts val="1680"/>
              </a:lnSpc>
            </a:pPr>
            <a:r>
              <a:rPr lang="en-US" sz="1200" u="sng">
                <a:solidFill>
                  <a:srgbClr val="FFFFFF"/>
                </a:solidFill>
                <a:latin typeface="Barlow Bold"/>
                <a:ea typeface="Barlow Bold"/>
                <a:cs typeface="Barlow Bold"/>
                <a:sym typeface="Barlow Bold"/>
                <a:hlinkClick r:id="rId16" tooltip="https://upload.wikimedia.org/wikipedia/commons/6/62/Ancient_Greece_Terracotta_Theater_Figures_%2828123059103%29.jpg"/>
              </a:rPr>
              <a:t>https://upload.wikimedia.org/wikipedia/commons/6/62/Ancient_Greece_Terracotta_Theater_Figures_%2828123059103%29.jpg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“Mousai Helikon Staatliche Antikensammlungen Schoen” </a:t>
            </a:r>
            <a:r>
              <a:rPr lang="en-US" sz="1200" u="sng">
                <a:solidFill>
                  <a:srgbClr val="FFFFFF"/>
                </a:solidFill>
                <a:latin typeface="Barlow Bold"/>
                <a:ea typeface="Barlow Bold"/>
                <a:cs typeface="Barlow Bold"/>
                <a:sym typeface="Barlow Bold"/>
                <a:hlinkClick r:id="rId17" tooltip="https://upload.wikimedia.org/wikipedia/commons/6/63/Mousai_Helikon_Staatliche_Antikensammlungen_Schoen80_n1.jpg"/>
              </a:rPr>
              <a:t>https://upload.wikimedia.org/wikipedia/commons/6/63/Mousai_Helikon_Staatliche_Antikensammlungen_Schoen80_n1.jpg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“Aulos player Met” By Brygos Painter </a:t>
            </a:r>
            <a:r>
              <a:rPr lang="en-US" sz="1200" u="sng">
                <a:solidFill>
                  <a:srgbClr val="FFFFFF"/>
                </a:solidFill>
                <a:latin typeface="Barlow Bold"/>
                <a:ea typeface="Barlow Bold"/>
                <a:cs typeface="Barlow Bold"/>
                <a:sym typeface="Barlow Bold"/>
                <a:hlinkClick r:id="rId18" tooltip="https://upload.wikimedia.org/wikipedia/commons/e/e4/Aulos_player_Met_24.97.28.jpg"/>
              </a:rPr>
              <a:t>https://upload.wikimedia.org/wikipedia/commons/e/e4/Aulos_player_Met_24.97.28.jpg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Oedipus Rex Play from London Theatre </a:t>
            </a:r>
            <a:r>
              <a:rPr lang="en-US" sz="1200" u="sng">
                <a:solidFill>
                  <a:srgbClr val="FFFFFF"/>
                </a:solidFill>
                <a:latin typeface="Barlow Bold"/>
                <a:ea typeface="Barlow Bold"/>
                <a:cs typeface="Barlow Bold"/>
                <a:sym typeface="Barlow Bold"/>
              </a:rPr>
              <a:t>https://images.squarespace-cdn.com/content/v1/56bfaee52b8dde7190c18cf1/1574700622254-6U7XUIWO83DU5L6ZOLX5/Gallery+1.jpg  </a:t>
            </a:r>
          </a:p>
          <a:p>
            <a:pPr algn="l">
              <a:lnSpc>
                <a:spcPts val="1494"/>
              </a:lnSpc>
            </a:pPr>
          </a:p>
          <a:p>
            <a:pPr algn="l">
              <a:lnSpc>
                <a:spcPts val="1494"/>
              </a:lnSpc>
              <a:spcBef>
                <a:spcPct val="0"/>
              </a:spcBef>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Freeform 2" id="2"/>
          <p:cNvSpPr/>
          <p:nvPr/>
        </p:nvSpPr>
        <p:spPr>
          <a:xfrm flipH="false" flipV="false" rot="0">
            <a:off x="3280613" y="-716424"/>
            <a:ext cx="12158480" cy="11003424"/>
          </a:xfrm>
          <a:custGeom>
            <a:avLst/>
            <a:gdLst/>
            <a:ahLst/>
            <a:cxnLst/>
            <a:rect r="r" b="b" t="t" l="l"/>
            <a:pathLst>
              <a:path h="11003424" w="12158480">
                <a:moveTo>
                  <a:pt x="0" y="0"/>
                </a:moveTo>
                <a:lnTo>
                  <a:pt x="12158480" y="0"/>
                </a:lnTo>
                <a:lnTo>
                  <a:pt x="12158480" y="11003424"/>
                </a:lnTo>
                <a:lnTo>
                  <a:pt x="0" y="11003424"/>
                </a:lnTo>
                <a:lnTo>
                  <a:pt x="0" y="0"/>
                </a:lnTo>
                <a:close/>
              </a:path>
            </a:pathLst>
          </a:custGeom>
          <a:blipFill>
            <a:blip r:embed="rId3">
              <a:alphaModFix amt="21999"/>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5402095" y="369796"/>
            <a:ext cx="12370145" cy="8387511"/>
            <a:chOff x="0" y="0"/>
            <a:chExt cx="3257981" cy="2209057"/>
          </a:xfrm>
        </p:grpSpPr>
        <p:sp>
          <p:nvSpPr>
            <p:cNvPr name="Freeform 4" id="4"/>
            <p:cNvSpPr/>
            <p:nvPr/>
          </p:nvSpPr>
          <p:spPr>
            <a:xfrm flipH="false" flipV="false" rot="0">
              <a:off x="0" y="0"/>
              <a:ext cx="3257981" cy="2209056"/>
            </a:xfrm>
            <a:custGeom>
              <a:avLst/>
              <a:gdLst/>
              <a:ahLst/>
              <a:cxnLst/>
              <a:rect r="r" b="b" t="t" l="l"/>
              <a:pathLst>
                <a:path h="2209056" w="3257981">
                  <a:moveTo>
                    <a:pt x="31919" y="0"/>
                  </a:moveTo>
                  <a:lnTo>
                    <a:pt x="3226062" y="0"/>
                  </a:lnTo>
                  <a:cubicBezTo>
                    <a:pt x="3243690" y="0"/>
                    <a:pt x="3257981" y="14290"/>
                    <a:pt x="3257981" y="31919"/>
                  </a:cubicBezTo>
                  <a:lnTo>
                    <a:pt x="3257981" y="2177138"/>
                  </a:lnTo>
                  <a:cubicBezTo>
                    <a:pt x="3257981" y="2185603"/>
                    <a:pt x="3254618" y="2193722"/>
                    <a:pt x="3248632" y="2199708"/>
                  </a:cubicBezTo>
                  <a:cubicBezTo>
                    <a:pt x="3242646" y="2205694"/>
                    <a:pt x="3234527" y="2209056"/>
                    <a:pt x="3226062" y="2209056"/>
                  </a:cubicBezTo>
                  <a:lnTo>
                    <a:pt x="31919" y="2209056"/>
                  </a:lnTo>
                  <a:cubicBezTo>
                    <a:pt x="14290" y="2209056"/>
                    <a:pt x="0" y="2194766"/>
                    <a:pt x="0" y="2177138"/>
                  </a:cubicBezTo>
                  <a:lnTo>
                    <a:pt x="0" y="31919"/>
                  </a:lnTo>
                  <a:cubicBezTo>
                    <a:pt x="0" y="14290"/>
                    <a:pt x="14290" y="0"/>
                    <a:pt x="31919" y="0"/>
                  </a:cubicBezTo>
                  <a:close/>
                </a:path>
              </a:pathLst>
            </a:custGeom>
            <a:solidFill>
              <a:srgbClr val="F5EDD9"/>
            </a:solidFill>
          </p:spPr>
        </p:sp>
        <p:sp>
          <p:nvSpPr>
            <p:cNvPr name="TextBox 5" id="5"/>
            <p:cNvSpPr txBox="true"/>
            <p:nvPr/>
          </p:nvSpPr>
          <p:spPr>
            <a:xfrm>
              <a:off x="0" y="-38100"/>
              <a:ext cx="3257981" cy="2247157"/>
            </a:xfrm>
            <a:prstGeom prst="rect">
              <a:avLst/>
            </a:prstGeom>
          </p:spPr>
          <p:txBody>
            <a:bodyPr anchor="ctr" rtlCol="false" tIns="50800" lIns="50800" bIns="50800" rIns="50800"/>
            <a:lstStyle/>
            <a:p>
              <a:pPr algn="ctr">
                <a:lnSpc>
                  <a:spcPts val="2992"/>
                </a:lnSpc>
              </a:pPr>
            </a:p>
          </p:txBody>
        </p:sp>
      </p:grpSp>
      <p:sp>
        <p:nvSpPr>
          <p:cNvPr name="Freeform 6" id="6"/>
          <p:cNvSpPr/>
          <p:nvPr/>
        </p:nvSpPr>
        <p:spPr>
          <a:xfrm flipH="false" flipV="false" rot="0">
            <a:off x="230995" y="0"/>
            <a:ext cx="4660201" cy="9693218"/>
          </a:xfrm>
          <a:custGeom>
            <a:avLst/>
            <a:gdLst/>
            <a:ahLst/>
            <a:cxnLst/>
            <a:rect r="r" b="b" t="t" l="l"/>
            <a:pathLst>
              <a:path h="9693218" w="4660201">
                <a:moveTo>
                  <a:pt x="0" y="0"/>
                </a:moveTo>
                <a:lnTo>
                  <a:pt x="4660202" y="0"/>
                </a:lnTo>
                <a:lnTo>
                  <a:pt x="4660202" y="9693218"/>
                </a:lnTo>
                <a:lnTo>
                  <a:pt x="0" y="9693218"/>
                </a:lnTo>
                <a:lnTo>
                  <a:pt x="0" y="0"/>
                </a:lnTo>
                <a:close/>
              </a:path>
            </a:pathLst>
          </a:custGeom>
          <a:blipFill>
            <a:blip r:embed="rId5"/>
            <a:stretch>
              <a:fillRect l="0" t="0" r="0" b="0"/>
            </a:stretch>
          </a:blipFill>
        </p:spPr>
      </p:sp>
      <p:sp>
        <p:nvSpPr>
          <p:cNvPr name="Freeform 7" id="7"/>
          <p:cNvSpPr/>
          <p:nvPr/>
        </p:nvSpPr>
        <p:spPr>
          <a:xfrm flipH="false" flipV="false" rot="-773675">
            <a:off x="4591428" y="5584216"/>
            <a:ext cx="4329450" cy="4423448"/>
          </a:xfrm>
          <a:custGeom>
            <a:avLst/>
            <a:gdLst/>
            <a:ahLst/>
            <a:cxnLst/>
            <a:rect r="r" b="b" t="t" l="l"/>
            <a:pathLst>
              <a:path h="4423448" w="4329450">
                <a:moveTo>
                  <a:pt x="0" y="0"/>
                </a:moveTo>
                <a:lnTo>
                  <a:pt x="4329450" y="0"/>
                </a:lnTo>
                <a:lnTo>
                  <a:pt x="4329450" y="4423448"/>
                </a:lnTo>
                <a:lnTo>
                  <a:pt x="0" y="4423448"/>
                </a:lnTo>
                <a:lnTo>
                  <a:pt x="0" y="0"/>
                </a:lnTo>
                <a:close/>
              </a:path>
            </a:pathLst>
          </a:custGeom>
          <a:blipFill>
            <a:blip r:embed="rId6"/>
            <a:stretch>
              <a:fillRect l="0" t="0" r="0" b="0"/>
            </a:stretch>
          </a:blipFill>
        </p:spPr>
      </p:sp>
      <p:sp>
        <p:nvSpPr>
          <p:cNvPr name="TextBox 8" id="8"/>
          <p:cNvSpPr txBox="true"/>
          <p:nvPr/>
        </p:nvSpPr>
        <p:spPr>
          <a:xfrm rot="0">
            <a:off x="6348197" y="4885286"/>
            <a:ext cx="10554484" cy="2255520"/>
          </a:xfrm>
          <a:prstGeom prst="rect">
            <a:avLst/>
          </a:prstGeom>
        </p:spPr>
        <p:txBody>
          <a:bodyPr anchor="t" rtlCol="false" tIns="0" lIns="0" bIns="0" rIns="0">
            <a:spAutoFit/>
          </a:bodyPr>
          <a:lstStyle/>
          <a:p>
            <a:pPr algn="l">
              <a:lnSpc>
                <a:spcPts val="5880"/>
              </a:lnSpc>
            </a:pPr>
            <a:r>
              <a:rPr lang="en-US" sz="4200">
                <a:solidFill>
                  <a:srgbClr val="000000"/>
                </a:solidFill>
                <a:latin typeface="The Seasons"/>
                <a:ea typeface="The Seasons"/>
                <a:cs typeface="The Seasons"/>
                <a:sym typeface="The Seasons"/>
              </a:rPr>
              <a:t>The City Dionysia was a Greek festival established in the 6th century BCE that celebrated Dionysus. </a:t>
            </a:r>
          </a:p>
        </p:txBody>
      </p:sp>
      <p:sp>
        <p:nvSpPr>
          <p:cNvPr name="Freeform 9" id="9"/>
          <p:cNvSpPr/>
          <p:nvPr/>
        </p:nvSpPr>
        <p:spPr>
          <a:xfrm flipH="true" flipV="false" rot="0">
            <a:off x="14408787" y="5156915"/>
            <a:ext cx="4329450" cy="4423448"/>
          </a:xfrm>
          <a:custGeom>
            <a:avLst/>
            <a:gdLst/>
            <a:ahLst/>
            <a:cxnLst/>
            <a:rect r="r" b="b" t="t" l="l"/>
            <a:pathLst>
              <a:path h="4423448" w="4329450">
                <a:moveTo>
                  <a:pt x="4329449" y="0"/>
                </a:moveTo>
                <a:lnTo>
                  <a:pt x="0" y="0"/>
                </a:lnTo>
                <a:lnTo>
                  <a:pt x="0" y="4423447"/>
                </a:lnTo>
                <a:lnTo>
                  <a:pt x="4329449" y="4423447"/>
                </a:lnTo>
                <a:lnTo>
                  <a:pt x="4329449" y="0"/>
                </a:lnTo>
                <a:close/>
              </a:path>
            </a:pathLst>
          </a:custGeom>
          <a:blipFill>
            <a:blip r:embed="rId6"/>
            <a:stretch>
              <a:fillRect l="0" t="0" r="0" b="0"/>
            </a:stretch>
          </a:blipFill>
        </p:spPr>
      </p:sp>
      <p:sp>
        <p:nvSpPr>
          <p:cNvPr name="TextBox 10" id="10"/>
          <p:cNvSpPr txBox="true"/>
          <p:nvPr/>
        </p:nvSpPr>
        <p:spPr>
          <a:xfrm rot="0">
            <a:off x="6058700" y="1708945"/>
            <a:ext cx="11056935" cy="1548335"/>
          </a:xfrm>
          <a:prstGeom prst="rect">
            <a:avLst/>
          </a:prstGeom>
        </p:spPr>
        <p:txBody>
          <a:bodyPr anchor="t" rtlCol="false" tIns="0" lIns="0" bIns="0" rIns="0">
            <a:spAutoFit/>
          </a:bodyPr>
          <a:lstStyle/>
          <a:p>
            <a:pPr algn="l">
              <a:lnSpc>
                <a:spcPts val="6008"/>
              </a:lnSpc>
            </a:pPr>
            <a:r>
              <a:rPr lang="en-US" sz="4291">
                <a:solidFill>
                  <a:srgbClr val="000000"/>
                </a:solidFill>
                <a:latin typeface="The Seasons"/>
                <a:ea typeface="The Seasons"/>
                <a:cs typeface="The Seasons"/>
                <a:sym typeface="The Seasons"/>
              </a:rPr>
              <a:t>The Greek god of wine, theatre, ritual madness, fertility and ecstasy.</a:t>
            </a:r>
          </a:p>
        </p:txBody>
      </p:sp>
      <p:sp>
        <p:nvSpPr>
          <p:cNvPr name="TextBox 11" id="11"/>
          <p:cNvSpPr txBox="true"/>
          <p:nvPr/>
        </p:nvSpPr>
        <p:spPr>
          <a:xfrm rot="0">
            <a:off x="9709645" y="474472"/>
            <a:ext cx="3329136" cy="1170940"/>
          </a:xfrm>
          <a:prstGeom prst="rect">
            <a:avLst/>
          </a:prstGeom>
        </p:spPr>
        <p:txBody>
          <a:bodyPr anchor="t" rtlCol="false" tIns="0" lIns="0" bIns="0" rIns="0">
            <a:spAutoFit/>
          </a:bodyPr>
          <a:lstStyle/>
          <a:p>
            <a:pPr algn="ctr">
              <a:lnSpc>
                <a:spcPts val="8959"/>
              </a:lnSpc>
            </a:pPr>
            <a:r>
              <a:rPr lang="en-US" sz="6399">
                <a:solidFill>
                  <a:srgbClr val="000000"/>
                </a:solidFill>
                <a:latin typeface="The Seasons"/>
                <a:ea typeface="The Seasons"/>
                <a:cs typeface="The Seasons"/>
                <a:sym typeface="The Seasons"/>
              </a:rPr>
              <a:t>Dionysus</a:t>
            </a:r>
          </a:p>
        </p:txBody>
      </p:sp>
      <p:sp>
        <p:nvSpPr>
          <p:cNvPr name="TextBox 12" id="12"/>
          <p:cNvSpPr txBox="true"/>
          <p:nvPr/>
        </p:nvSpPr>
        <p:spPr>
          <a:xfrm rot="0">
            <a:off x="9242328" y="3521615"/>
            <a:ext cx="4766221" cy="1170940"/>
          </a:xfrm>
          <a:prstGeom prst="rect">
            <a:avLst/>
          </a:prstGeom>
        </p:spPr>
        <p:txBody>
          <a:bodyPr anchor="t" rtlCol="false" tIns="0" lIns="0" bIns="0" rIns="0">
            <a:spAutoFit/>
          </a:bodyPr>
          <a:lstStyle/>
          <a:p>
            <a:pPr algn="ctr">
              <a:lnSpc>
                <a:spcPts val="8959"/>
              </a:lnSpc>
            </a:pPr>
            <a:r>
              <a:rPr lang="en-US" sz="6399">
                <a:solidFill>
                  <a:srgbClr val="000000"/>
                </a:solidFill>
                <a:latin typeface="The Seasons"/>
                <a:ea typeface="The Seasons"/>
                <a:cs typeface="The Seasons"/>
                <a:sym typeface="The Seasons"/>
              </a:rPr>
              <a:t>City Dionysia</a:t>
            </a:r>
          </a:p>
        </p:txBody>
      </p:sp>
      <p:sp>
        <p:nvSpPr>
          <p:cNvPr name="TextBox 13" id="13"/>
          <p:cNvSpPr txBox="true"/>
          <p:nvPr/>
        </p:nvSpPr>
        <p:spPr>
          <a:xfrm rot="0">
            <a:off x="792869" y="9523212"/>
            <a:ext cx="3215829" cy="763788"/>
          </a:xfrm>
          <a:prstGeom prst="rect">
            <a:avLst/>
          </a:prstGeom>
        </p:spPr>
        <p:txBody>
          <a:bodyPr anchor="t" rtlCol="false" tIns="0" lIns="0" bIns="0" rIns="0">
            <a:spAutoFit/>
          </a:bodyPr>
          <a:lstStyle/>
          <a:p>
            <a:pPr algn="ctr">
              <a:lnSpc>
                <a:spcPts val="1970"/>
              </a:lnSpc>
            </a:pPr>
            <a:r>
              <a:rPr lang="en-US" sz="1407">
                <a:solidFill>
                  <a:srgbClr val="FFFFFF"/>
                </a:solidFill>
                <a:latin typeface="Times New Roman MT"/>
                <a:ea typeface="Times New Roman MT"/>
                <a:cs typeface="Times New Roman MT"/>
                <a:sym typeface="Times New Roman MT"/>
              </a:rPr>
              <a:t>Hermes with the Infant Dionysus</a:t>
            </a:r>
          </a:p>
          <a:p>
            <a:pPr algn="ctr">
              <a:lnSpc>
                <a:spcPts val="1970"/>
              </a:lnSpc>
            </a:pPr>
            <a:r>
              <a:rPr lang="en-US" sz="1407">
                <a:solidFill>
                  <a:srgbClr val="FFFFFF"/>
                </a:solidFill>
                <a:latin typeface="Times New Roman MT"/>
                <a:ea typeface="Times New Roman MT"/>
                <a:cs typeface="Times New Roman MT"/>
                <a:sym typeface="Times New Roman MT"/>
              </a:rPr>
              <a:t>Classical Greek, Replica.</a:t>
            </a:r>
          </a:p>
          <a:p>
            <a:pPr algn="ctr">
              <a:lnSpc>
                <a:spcPts val="1970"/>
              </a:lnSpc>
            </a:pPr>
            <a:r>
              <a:rPr lang="en-US" sz="1407">
                <a:solidFill>
                  <a:srgbClr val="FFFFFF"/>
                </a:solidFill>
                <a:latin typeface="Times New Roman MT"/>
                <a:ea typeface="Times New Roman MT"/>
                <a:cs typeface="Times New Roman MT"/>
                <a:sym typeface="Times New Roman MT"/>
              </a:rPr>
              <a:t> Museum of Antiquities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Freeform 2" id="2"/>
          <p:cNvSpPr/>
          <p:nvPr/>
        </p:nvSpPr>
        <p:spPr>
          <a:xfrm flipH="false" flipV="false" rot="0">
            <a:off x="7341781" y="5289786"/>
            <a:ext cx="6419179" cy="4260730"/>
          </a:xfrm>
          <a:custGeom>
            <a:avLst/>
            <a:gdLst/>
            <a:ahLst/>
            <a:cxnLst/>
            <a:rect r="r" b="b" t="t" l="l"/>
            <a:pathLst>
              <a:path h="4260730" w="6419179">
                <a:moveTo>
                  <a:pt x="0" y="0"/>
                </a:moveTo>
                <a:lnTo>
                  <a:pt x="6419178" y="0"/>
                </a:lnTo>
                <a:lnTo>
                  <a:pt x="6419178" y="4260730"/>
                </a:lnTo>
                <a:lnTo>
                  <a:pt x="0" y="4260730"/>
                </a:lnTo>
                <a:lnTo>
                  <a:pt x="0" y="0"/>
                </a:lnTo>
                <a:close/>
              </a:path>
            </a:pathLst>
          </a:custGeom>
          <a:blipFill>
            <a:blip r:embed="rId3"/>
            <a:stretch>
              <a:fillRect l="0" t="0" r="0" b="0"/>
            </a:stretch>
          </a:blipFill>
        </p:spPr>
      </p:sp>
      <p:sp>
        <p:nvSpPr>
          <p:cNvPr name="Freeform 3" id="3"/>
          <p:cNvSpPr/>
          <p:nvPr/>
        </p:nvSpPr>
        <p:spPr>
          <a:xfrm flipH="false" flipV="false" rot="0">
            <a:off x="278771" y="5289786"/>
            <a:ext cx="6419179" cy="4260730"/>
          </a:xfrm>
          <a:custGeom>
            <a:avLst/>
            <a:gdLst/>
            <a:ahLst/>
            <a:cxnLst/>
            <a:rect r="r" b="b" t="t" l="l"/>
            <a:pathLst>
              <a:path h="4260730" w="6419179">
                <a:moveTo>
                  <a:pt x="0" y="0"/>
                </a:moveTo>
                <a:lnTo>
                  <a:pt x="6419179" y="0"/>
                </a:lnTo>
                <a:lnTo>
                  <a:pt x="6419179" y="4260730"/>
                </a:lnTo>
                <a:lnTo>
                  <a:pt x="0" y="4260730"/>
                </a:lnTo>
                <a:lnTo>
                  <a:pt x="0" y="0"/>
                </a:lnTo>
                <a:close/>
              </a:path>
            </a:pathLst>
          </a:custGeom>
          <a:blipFill>
            <a:blip r:embed="rId4"/>
            <a:stretch>
              <a:fillRect l="-12006" t="-15527" r="-3304" b="0"/>
            </a:stretch>
          </a:blipFill>
        </p:spPr>
      </p:sp>
      <p:grpSp>
        <p:nvGrpSpPr>
          <p:cNvPr name="Group 4" id="4"/>
          <p:cNvGrpSpPr/>
          <p:nvPr/>
        </p:nvGrpSpPr>
        <p:grpSpPr>
          <a:xfrm rot="0">
            <a:off x="0" y="993794"/>
            <a:ext cx="13760959" cy="4149706"/>
            <a:chOff x="0" y="0"/>
            <a:chExt cx="3624286" cy="1092927"/>
          </a:xfrm>
        </p:grpSpPr>
        <p:sp>
          <p:nvSpPr>
            <p:cNvPr name="Freeform 5" id="5"/>
            <p:cNvSpPr/>
            <p:nvPr/>
          </p:nvSpPr>
          <p:spPr>
            <a:xfrm flipH="false" flipV="false" rot="0">
              <a:off x="0" y="0"/>
              <a:ext cx="3624286" cy="1092927"/>
            </a:xfrm>
            <a:custGeom>
              <a:avLst/>
              <a:gdLst/>
              <a:ahLst/>
              <a:cxnLst/>
              <a:rect r="r" b="b" t="t" l="l"/>
              <a:pathLst>
                <a:path h="1092927" w="3624286">
                  <a:moveTo>
                    <a:pt x="28693" y="0"/>
                  </a:moveTo>
                  <a:lnTo>
                    <a:pt x="3595593" y="0"/>
                  </a:lnTo>
                  <a:cubicBezTo>
                    <a:pt x="3611440" y="0"/>
                    <a:pt x="3624286" y="12846"/>
                    <a:pt x="3624286" y="28693"/>
                  </a:cubicBezTo>
                  <a:lnTo>
                    <a:pt x="3624286" y="1064234"/>
                  </a:lnTo>
                  <a:cubicBezTo>
                    <a:pt x="3624286" y="1080081"/>
                    <a:pt x="3611440" y="1092927"/>
                    <a:pt x="3595593" y="1092927"/>
                  </a:cubicBezTo>
                  <a:lnTo>
                    <a:pt x="28693" y="1092927"/>
                  </a:lnTo>
                  <a:cubicBezTo>
                    <a:pt x="12846" y="1092927"/>
                    <a:pt x="0" y="1080081"/>
                    <a:pt x="0" y="1064234"/>
                  </a:cubicBezTo>
                  <a:lnTo>
                    <a:pt x="0" y="28693"/>
                  </a:lnTo>
                  <a:cubicBezTo>
                    <a:pt x="0" y="12846"/>
                    <a:pt x="12846" y="0"/>
                    <a:pt x="28693" y="0"/>
                  </a:cubicBezTo>
                  <a:close/>
                </a:path>
              </a:pathLst>
            </a:custGeom>
            <a:solidFill>
              <a:srgbClr val="F5EDD9"/>
            </a:solidFill>
          </p:spPr>
        </p:sp>
        <p:sp>
          <p:nvSpPr>
            <p:cNvPr name="TextBox 6" id="6"/>
            <p:cNvSpPr txBox="true"/>
            <p:nvPr/>
          </p:nvSpPr>
          <p:spPr>
            <a:xfrm>
              <a:off x="0" y="-38100"/>
              <a:ext cx="3624286" cy="1131027"/>
            </a:xfrm>
            <a:prstGeom prst="rect">
              <a:avLst/>
            </a:prstGeom>
          </p:spPr>
          <p:txBody>
            <a:bodyPr anchor="ctr" rtlCol="false" tIns="50800" lIns="50800" bIns="50800" rIns="50800"/>
            <a:lstStyle/>
            <a:p>
              <a:pPr algn="ctr">
                <a:lnSpc>
                  <a:spcPts val="2992"/>
                </a:lnSpc>
              </a:pPr>
            </a:p>
          </p:txBody>
        </p:sp>
      </p:grpSp>
      <p:sp>
        <p:nvSpPr>
          <p:cNvPr name="Freeform 7" id="7"/>
          <p:cNvSpPr/>
          <p:nvPr/>
        </p:nvSpPr>
        <p:spPr>
          <a:xfrm flipH="false" flipV="false" rot="0">
            <a:off x="-389838" y="0"/>
            <a:ext cx="3878199" cy="4114800"/>
          </a:xfrm>
          <a:custGeom>
            <a:avLst/>
            <a:gdLst/>
            <a:ahLst/>
            <a:cxnLst/>
            <a:rect r="r" b="b" t="t" l="l"/>
            <a:pathLst>
              <a:path h="4114800" w="3878199">
                <a:moveTo>
                  <a:pt x="0" y="0"/>
                </a:moveTo>
                <a:lnTo>
                  <a:pt x="3878199" y="0"/>
                </a:lnTo>
                <a:lnTo>
                  <a:pt x="387819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true" flipV="false" rot="0">
            <a:off x="13760959" y="118631"/>
            <a:ext cx="4270224" cy="9788479"/>
          </a:xfrm>
          <a:custGeom>
            <a:avLst/>
            <a:gdLst/>
            <a:ahLst/>
            <a:cxnLst/>
            <a:rect r="r" b="b" t="t" l="l"/>
            <a:pathLst>
              <a:path h="9788479" w="4270224">
                <a:moveTo>
                  <a:pt x="4270224" y="0"/>
                </a:moveTo>
                <a:lnTo>
                  <a:pt x="0" y="0"/>
                </a:lnTo>
                <a:lnTo>
                  <a:pt x="0" y="9788479"/>
                </a:lnTo>
                <a:lnTo>
                  <a:pt x="4270224" y="9788479"/>
                </a:lnTo>
                <a:lnTo>
                  <a:pt x="4270224"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2485362" y="1037989"/>
            <a:ext cx="8790236" cy="1170940"/>
          </a:xfrm>
          <a:prstGeom prst="rect">
            <a:avLst/>
          </a:prstGeom>
        </p:spPr>
        <p:txBody>
          <a:bodyPr anchor="t" rtlCol="false" tIns="0" lIns="0" bIns="0" rIns="0">
            <a:spAutoFit/>
          </a:bodyPr>
          <a:lstStyle/>
          <a:p>
            <a:pPr algn="ctr">
              <a:lnSpc>
                <a:spcPts val="8959"/>
              </a:lnSpc>
            </a:pPr>
            <a:r>
              <a:rPr lang="en-US" sz="6399">
                <a:solidFill>
                  <a:srgbClr val="000000"/>
                </a:solidFill>
                <a:latin typeface="The Seasons"/>
                <a:ea typeface="The Seasons"/>
                <a:cs typeface="The Seasons"/>
                <a:sym typeface="The Seasons"/>
              </a:rPr>
              <a:t>The Theatre of Dionysus</a:t>
            </a:r>
          </a:p>
        </p:txBody>
      </p:sp>
      <p:sp>
        <p:nvSpPr>
          <p:cNvPr name="TextBox 10" id="10"/>
          <p:cNvSpPr txBox="true"/>
          <p:nvPr/>
        </p:nvSpPr>
        <p:spPr>
          <a:xfrm rot="0">
            <a:off x="617735" y="1609171"/>
            <a:ext cx="12160430" cy="2804651"/>
          </a:xfrm>
          <a:prstGeom prst="rect">
            <a:avLst/>
          </a:prstGeom>
        </p:spPr>
        <p:txBody>
          <a:bodyPr anchor="t" rtlCol="false" tIns="0" lIns="0" bIns="0" rIns="0">
            <a:spAutoFit/>
          </a:bodyPr>
          <a:lstStyle/>
          <a:p>
            <a:pPr algn="ctr">
              <a:lnSpc>
                <a:spcPts val="3954"/>
              </a:lnSpc>
            </a:pPr>
          </a:p>
          <a:p>
            <a:pPr algn="ctr">
              <a:lnSpc>
                <a:spcPts val="6071"/>
              </a:lnSpc>
            </a:pPr>
          </a:p>
          <a:p>
            <a:pPr algn="ctr">
              <a:lnSpc>
                <a:spcPts val="6071"/>
              </a:lnSpc>
            </a:pPr>
            <a:r>
              <a:rPr lang="en-US" sz="4336">
                <a:solidFill>
                  <a:srgbClr val="000000"/>
                </a:solidFill>
                <a:latin typeface="The Seasons"/>
                <a:ea typeface="The Seasons"/>
                <a:cs typeface="The Seasons"/>
                <a:sym typeface="The Seasons"/>
              </a:rPr>
              <a:t> The theatrical performances at the City Dionysia were performed here.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grpSp>
        <p:nvGrpSpPr>
          <p:cNvPr name="Group 2" id="2"/>
          <p:cNvGrpSpPr/>
          <p:nvPr/>
        </p:nvGrpSpPr>
        <p:grpSpPr>
          <a:xfrm rot="0">
            <a:off x="5311460" y="949744"/>
            <a:ext cx="12370145" cy="8387511"/>
            <a:chOff x="0" y="0"/>
            <a:chExt cx="3257981" cy="2209057"/>
          </a:xfrm>
        </p:grpSpPr>
        <p:sp>
          <p:nvSpPr>
            <p:cNvPr name="Freeform 3" id="3"/>
            <p:cNvSpPr/>
            <p:nvPr/>
          </p:nvSpPr>
          <p:spPr>
            <a:xfrm flipH="false" flipV="false" rot="0">
              <a:off x="0" y="0"/>
              <a:ext cx="3257981" cy="2209056"/>
            </a:xfrm>
            <a:custGeom>
              <a:avLst/>
              <a:gdLst/>
              <a:ahLst/>
              <a:cxnLst/>
              <a:rect r="r" b="b" t="t" l="l"/>
              <a:pathLst>
                <a:path h="2209056" w="3257981">
                  <a:moveTo>
                    <a:pt x="31919" y="0"/>
                  </a:moveTo>
                  <a:lnTo>
                    <a:pt x="3226062" y="0"/>
                  </a:lnTo>
                  <a:cubicBezTo>
                    <a:pt x="3243690" y="0"/>
                    <a:pt x="3257981" y="14290"/>
                    <a:pt x="3257981" y="31919"/>
                  </a:cubicBezTo>
                  <a:lnTo>
                    <a:pt x="3257981" y="2177138"/>
                  </a:lnTo>
                  <a:cubicBezTo>
                    <a:pt x="3257981" y="2185603"/>
                    <a:pt x="3254618" y="2193722"/>
                    <a:pt x="3248632" y="2199708"/>
                  </a:cubicBezTo>
                  <a:cubicBezTo>
                    <a:pt x="3242646" y="2205694"/>
                    <a:pt x="3234527" y="2209056"/>
                    <a:pt x="3226062" y="2209056"/>
                  </a:cubicBezTo>
                  <a:lnTo>
                    <a:pt x="31919" y="2209056"/>
                  </a:lnTo>
                  <a:cubicBezTo>
                    <a:pt x="14290" y="2209056"/>
                    <a:pt x="0" y="2194766"/>
                    <a:pt x="0" y="2177138"/>
                  </a:cubicBezTo>
                  <a:lnTo>
                    <a:pt x="0" y="31919"/>
                  </a:lnTo>
                  <a:cubicBezTo>
                    <a:pt x="0" y="14290"/>
                    <a:pt x="14290" y="0"/>
                    <a:pt x="31919" y="0"/>
                  </a:cubicBezTo>
                  <a:close/>
                </a:path>
              </a:pathLst>
            </a:custGeom>
            <a:solidFill>
              <a:srgbClr val="F5EDD9"/>
            </a:solidFill>
          </p:spPr>
        </p:sp>
        <p:sp>
          <p:nvSpPr>
            <p:cNvPr name="TextBox 4" id="4"/>
            <p:cNvSpPr txBox="true"/>
            <p:nvPr/>
          </p:nvSpPr>
          <p:spPr>
            <a:xfrm>
              <a:off x="0" y="-38100"/>
              <a:ext cx="3257981" cy="2247157"/>
            </a:xfrm>
            <a:prstGeom prst="rect">
              <a:avLst/>
            </a:prstGeom>
          </p:spPr>
          <p:txBody>
            <a:bodyPr anchor="ctr" rtlCol="false" tIns="50800" lIns="50800" bIns="50800" rIns="50800"/>
            <a:lstStyle/>
            <a:p>
              <a:pPr algn="ctr">
                <a:lnSpc>
                  <a:spcPts val="2992"/>
                </a:lnSpc>
              </a:pPr>
            </a:p>
          </p:txBody>
        </p:sp>
      </p:grpSp>
      <p:sp>
        <p:nvSpPr>
          <p:cNvPr name="Freeform 5" id="5"/>
          <p:cNvSpPr/>
          <p:nvPr/>
        </p:nvSpPr>
        <p:spPr>
          <a:xfrm flipH="true" flipV="false" rot="-4087611">
            <a:off x="14174918" y="-107096"/>
            <a:ext cx="4329450" cy="4423448"/>
          </a:xfrm>
          <a:custGeom>
            <a:avLst/>
            <a:gdLst/>
            <a:ahLst/>
            <a:cxnLst/>
            <a:rect r="r" b="b" t="t" l="l"/>
            <a:pathLst>
              <a:path h="4423448" w="4329450">
                <a:moveTo>
                  <a:pt x="4329450" y="0"/>
                </a:moveTo>
                <a:lnTo>
                  <a:pt x="0" y="0"/>
                </a:lnTo>
                <a:lnTo>
                  <a:pt x="0" y="4423448"/>
                </a:lnTo>
                <a:lnTo>
                  <a:pt x="4329450" y="4423448"/>
                </a:lnTo>
                <a:lnTo>
                  <a:pt x="4329450" y="0"/>
                </a:lnTo>
                <a:close/>
              </a:path>
            </a:pathLst>
          </a:custGeom>
          <a:blipFill>
            <a:blip r:embed="rId3"/>
            <a:stretch>
              <a:fillRect l="0" t="0" r="0" b="0"/>
            </a:stretch>
          </a:blipFill>
        </p:spPr>
      </p:sp>
      <p:sp>
        <p:nvSpPr>
          <p:cNvPr name="TextBox 6" id="6"/>
          <p:cNvSpPr txBox="true"/>
          <p:nvPr/>
        </p:nvSpPr>
        <p:spPr>
          <a:xfrm rot="0">
            <a:off x="5968065" y="3804763"/>
            <a:ext cx="11056935" cy="3072335"/>
          </a:xfrm>
          <a:prstGeom prst="rect">
            <a:avLst/>
          </a:prstGeom>
        </p:spPr>
        <p:txBody>
          <a:bodyPr anchor="t" rtlCol="false" tIns="0" lIns="0" bIns="0" rIns="0">
            <a:spAutoFit/>
          </a:bodyPr>
          <a:lstStyle/>
          <a:p>
            <a:pPr algn="l">
              <a:lnSpc>
                <a:spcPts val="6008"/>
              </a:lnSpc>
            </a:pPr>
            <a:r>
              <a:rPr lang="en-US" sz="4291">
                <a:solidFill>
                  <a:srgbClr val="000000"/>
                </a:solidFill>
                <a:latin typeface="The Seasons"/>
                <a:ea typeface="The Seasons"/>
                <a:cs typeface="The Seasons"/>
                <a:sym typeface="The Seasons"/>
              </a:rPr>
              <a:t>Only three male actors were allowed to perform at a time. Women were not allowed to perform, so men would also play the female roles.</a:t>
            </a:r>
          </a:p>
        </p:txBody>
      </p:sp>
      <p:sp>
        <p:nvSpPr>
          <p:cNvPr name="TextBox 7" id="7"/>
          <p:cNvSpPr txBox="true"/>
          <p:nvPr/>
        </p:nvSpPr>
        <p:spPr>
          <a:xfrm rot="0">
            <a:off x="6230339" y="7272496"/>
            <a:ext cx="11056935" cy="1548335"/>
          </a:xfrm>
          <a:prstGeom prst="rect">
            <a:avLst/>
          </a:prstGeom>
        </p:spPr>
        <p:txBody>
          <a:bodyPr anchor="t" rtlCol="false" tIns="0" lIns="0" bIns="0" rIns="0">
            <a:spAutoFit/>
          </a:bodyPr>
          <a:lstStyle/>
          <a:p>
            <a:pPr algn="l">
              <a:lnSpc>
                <a:spcPts val="6008"/>
              </a:lnSpc>
            </a:pPr>
            <a:r>
              <a:rPr lang="en-US" sz="4291">
                <a:solidFill>
                  <a:srgbClr val="000000"/>
                </a:solidFill>
                <a:latin typeface="The Seasons"/>
                <a:ea typeface="The Seasons"/>
                <a:cs typeface="The Seasons"/>
                <a:sym typeface="The Seasons"/>
              </a:rPr>
              <a:t>A vital part of Greek theatre was the chorus, who would sing, dance, and act as a unit. </a:t>
            </a:r>
          </a:p>
        </p:txBody>
      </p:sp>
      <p:sp>
        <p:nvSpPr>
          <p:cNvPr name="Freeform 8" id="8"/>
          <p:cNvSpPr/>
          <p:nvPr/>
        </p:nvSpPr>
        <p:spPr>
          <a:xfrm flipH="false" flipV="false" rot="0">
            <a:off x="0" y="2350730"/>
            <a:ext cx="5602418" cy="6113750"/>
          </a:xfrm>
          <a:custGeom>
            <a:avLst/>
            <a:gdLst/>
            <a:ahLst/>
            <a:cxnLst/>
            <a:rect r="r" b="b" t="t" l="l"/>
            <a:pathLst>
              <a:path h="6113750" w="5602418">
                <a:moveTo>
                  <a:pt x="0" y="0"/>
                </a:moveTo>
                <a:lnTo>
                  <a:pt x="5602418" y="0"/>
                </a:lnTo>
                <a:lnTo>
                  <a:pt x="5602418" y="6113750"/>
                </a:lnTo>
                <a:lnTo>
                  <a:pt x="0" y="61137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4065614" y="5632311"/>
            <a:ext cx="4329450" cy="4423448"/>
          </a:xfrm>
          <a:custGeom>
            <a:avLst/>
            <a:gdLst/>
            <a:ahLst/>
            <a:cxnLst/>
            <a:rect r="r" b="b" t="t" l="l"/>
            <a:pathLst>
              <a:path h="4423448" w="4329450">
                <a:moveTo>
                  <a:pt x="0" y="0"/>
                </a:moveTo>
                <a:lnTo>
                  <a:pt x="4329450" y="0"/>
                </a:lnTo>
                <a:lnTo>
                  <a:pt x="4329450" y="4423448"/>
                </a:lnTo>
                <a:lnTo>
                  <a:pt x="0" y="4423448"/>
                </a:lnTo>
                <a:lnTo>
                  <a:pt x="0" y="0"/>
                </a:lnTo>
                <a:close/>
              </a:path>
            </a:pathLst>
          </a:custGeom>
          <a:blipFill>
            <a:blip r:embed="rId3"/>
            <a:stretch>
              <a:fillRect l="0" t="0" r="0" b="0"/>
            </a:stretch>
          </a:blipFill>
        </p:spPr>
      </p:sp>
      <p:sp>
        <p:nvSpPr>
          <p:cNvPr name="TextBox 10" id="10"/>
          <p:cNvSpPr txBox="true"/>
          <p:nvPr/>
        </p:nvSpPr>
        <p:spPr>
          <a:xfrm rot="0">
            <a:off x="7406214" y="1098510"/>
            <a:ext cx="8180636" cy="2304415"/>
          </a:xfrm>
          <a:prstGeom prst="rect">
            <a:avLst/>
          </a:prstGeom>
        </p:spPr>
        <p:txBody>
          <a:bodyPr anchor="t" rtlCol="false" tIns="0" lIns="0" bIns="0" rIns="0">
            <a:spAutoFit/>
          </a:bodyPr>
          <a:lstStyle/>
          <a:p>
            <a:pPr algn="ctr">
              <a:lnSpc>
                <a:spcPts val="8959"/>
              </a:lnSpc>
            </a:pPr>
            <a:r>
              <a:rPr lang="en-US" sz="6399">
                <a:solidFill>
                  <a:srgbClr val="000000"/>
                </a:solidFill>
                <a:latin typeface="The Seasons"/>
                <a:ea typeface="The Seasons"/>
                <a:cs typeface="The Seasons"/>
                <a:sym typeface="The Seasons"/>
              </a:rPr>
              <a:t>Who Performed in the </a:t>
            </a:r>
          </a:p>
          <a:p>
            <a:pPr algn="ctr">
              <a:lnSpc>
                <a:spcPts val="8959"/>
              </a:lnSpc>
            </a:pPr>
            <a:r>
              <a:rPr lang="en-US" sz="6399">
                <a:solidFill>
                  <a:srgbClr val="000000"/>
                </a:solidFill>
                <a:latin typeface="The Seasons"/>
                <a:ea typeface="The Seasons"/>
                <a:cs typeface="The Seasons"/>
                <a:sym typeface="The Seasons"/>
              </a:rPr>
              <a:t>Greek Theatre?</a:t>
            </a:r>
          </a:p>
        </p:txBody>
      </p:sp>
      <p:sp>
        <p:nvSpPr>
          <p:cNvPr name="Freeform 11" id="11"/>
          <p:cNvSpPr/>
          <p:nvPr/>
        </p:nvSpPr>
        <p:spPr>
          <a:xfrm flipH="false" flipV="false" rot="-10800000">
            <a:off x="14032464" y="6017920"/>
            <a:ext cx="4255536" cy="4255536"/>
          </a:xfrm>
          <a:custGeom>
            <a:avLst/>
            <a:gdLst/>
            <a:ahLst/>
            <a:cxnLst/>
            <a:rect r="r" b="b" t="t" l="l"/>
            <a:pathLst>
              <a:path h="4255536" w="4255536">
                <a:moveTo>
                  <a:pt x="0" y="0"/>
                </a:moveTo>
                <a:lnTo>
                  <a:pt x="4255536" y="0"/>
                </a:lnTo>
                <a:lnTo>
                  <a:pt x="4255536" y="4255536"/>
                </a:lnTo>
                <a:lnTo>
                  <a:pt x="0" y="42555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Freeform 2" id="2"/>
          <p:cNvSpPr/>
          <p:nvPr/>
        </p:nvSpPr>
        <p:spPr>
          <a:xfrm flipH="false" flipV="false" rot="0">
            <a:off x="2572188" y="-1338088"/>
            <a:ext cx="13143623" cy="11894979"/>
          </a:xfrm>
          <a:custGeom>
            <a:avLst/>
            <a:gdLst/>
            <a:ahLst/>
            <a:cxnLst/>
            <a:rect r="r" b="b" t="t" l="l"/>
            <a:pathLst>
              <a:path h="11894979" w="13143623">
                <a:moveTo>
                  <a:pt x="0" y="0"/>
                </a:moveTo>
                <a:lnTo>
                  <a:pt x="13143624" y="0"/>
                </a:lnTo>
                <a:lnTo>
                  <a:pt x="13143624" y="11894979"/>
                </a:lnTo>
                <a:lnTo>
                  <a:pt x="0" y="11894979"/>
                </a:lnTo>
                <a:lnTo>
                  <a:pt x="0" y="0"/>
                </a:lnTo>
                <a:close/>
              </a:path>
            </a:pathLst>
          </a:custGeom>
          <a:blipFill>
            <a:blip r:embed="rId3">
              <a:alphaModFix amt="42000"/>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5136926" y="6621652"/>
            <a:ext cx="9525" cy="539115"/>
          </a:xfrm>
          <a:prstGeom prst="rect">
            <a:avLst/>
          </a:prstGeom>
        </p:spPr>
        <p:txBody>
          <a:bodyPr anchor="t" rtlCol="false" tIns="0" lIns="0" bIns="0" rIns="0">
            <a:spAutoFit/>
          </a:bodyPr>
          <a:lstStyle/>
          <a:p>
            <a:pPr algn="ctr">
              <a:lnSpc>
                <a:spcPts val="4409"/>
              </a:lnSpc>
              <a:spcBef>
                <a:spcPct val="0"/>
              </a:spcBef>
            </a:pPr>
          </a:p>
        </p:txBody>
      </p:sp>
      <p:grpSp>
        <p:nvGrpSpPr>
          <p:cNvPr name="Group 4" id="4"/>
          <p:cNvGrpSpPr/>
          <p:nvPr/>
        </p:nvGrpSpPr>
        <p:grpSpPr>
          <a:xfrm rot="0">
            <a:off x="771036" y="1028700"/>
            <a:ext cx="10476659" cy="8199484"/>
            <a:chOff x="0" y="0"/>
            <a:chExt cx="2759285" cy="2159535"/>
          </a:xfrm>
        </p:grpSpPr>
        <p:sp>
          <p:nvSpPr>
            <p:cNvPr name="Freeform 5" id="5"/>
            <p:cNvSpPr/>
            <p:nvPr/>
          </p:nvSpPr>
          <p:spPr>
            <a:xfrm flipH="false" flipV="false" rot="0">
              <a:off x="0" y="0"/>
              <a:ext cx="2759285" cy="2159535"/>
            </a:xfrm>
            <a:custGeom>
              <a:avLst/>
              <a:gdLst/>
              <a:ahLst/>
              <a:cxnLst/>
              <a:rect r="r" b="b" t="t" l="l"/>
              <a:pathLst>
                <a:path h="2159535" w="2759285">
                  <a:moveTo>
                    <a:pt x="37687" y="0"/>
                  </a:moveTo>
                  <a:lnTo>
                    <a:pt x="2721597" y="0"/>
                  </a:lnTo>
                  <a:cubicBezTo>
                    <a:pt x="2731593" y="0"/>
                    <a:pt x="2741179" y="3971"/>
                    <a:pt x="2748246" y="11038"/>
                  </a:cubicBezTo>
                  <a:cubicBezTo>
                    <a:pt x="2755314" y="18106"/>
                    <a:pt x="2759285" y="27692"/>
                    <a:pt x="2759285" y="37687"/>
                  </a:cubicBezTo>
                  <a:lnTo>
                    <a:pt x="2759285" y="2121847"/>
                  </a:lnTo>
                  <a:cubicBezTo>
                    <a:pt x="2759285" y="2131843"/>
                    <a:pt x="2755314" y="2141429"/>
                    <a:pt x="2748246" y="2148497"/>
                  </a:cubicBezTo>
                  <a:cubicBezTo>
                    <a:pt x="2741179" y="2155564"/>
                    <a:pt x="2731593" y="2159535"/>
                    <a:pt x="2721597" y="2159535"/>
                  </a:cubicBezTo>
                  <a:lnTo>
                    <a:pt x="37687" y="2159535"/>
                  </a:lnTo>
                  <a:cubicBezTo>
                    <a:pt x="16873" y="2159535"/>
                    <a:pt x="0" y="2142662"/>
                    <a:pt x="0" y="2121847"/>
                  </a:cubicBezTo>
                  <a:lnTo>
                    <a:pt x="0" y="37687"/>
                  </a:lnTo>
                  <a:cubicBezTo>
                    <a:pt x="0" y="27692"/>
                    <a:pt x="3971" y="18106"/>
                    <a:pt x="11038" y="11038"/>
                  </a:cubicBezTo>
                  <a:cubicBezTo>
                    <a:pt x="18106" y="3971"/>
                    <a:pt x="27692" y="0"/>
                    <a:pt x="37687" y="0"/>
                  </a:cubicBezTo>
                  <a:close/>
                </a:path>
              </a:pathLst>
            </a:custGeom>
            <a:solidFill>
              <a:srgbClr val="F5EDD9"/>
            </a:solidFill>
          </p:spPr>
        </p:sp>
        <p:sp>
          <p:nvSpPr>
            <p:cNvPr name="TextBox 6" id="6"/>
            <p:cNvSpPr txBox="true"/>
            <p:nvPr/>
          </p:nvSpPr>
          <p:spPr>
            <a:xfrm>
              <a:off x="0" y="-38100"/>
              <a:ext cx="2759285" cy="2197635"/>
            </a:xfrm>
            <a:prstGeom prst="rect">
              <a:avLst/>
            </a:prstGeom>
          </p:spPr>
          <p:txBody>
            <a:bodyPr anchor="ctr" rtlCol="false" tIns="50800" lIns="50800" bIns="50800" rIns="50800"/>
            <a:lstStyle/>
            <a:p>
              <a:pPr algn="just">
                <a:lnSpc>
                  <a:spcPts val="2992"/>
                </a:lnSpc>
              </a:pPr>
            </a:p>
          </p:txBody>
        </p:sp>
      </p:grpSp>
      <p:sp>
        <p:nvSpPr>
          <p:cNvPr name="Freeform 7" id="7"/>
          <p:cNvSpPr/>
          <p:nvPr/>
        </p:nvSpPr>
        <p:spPr>
          <a:xfrm flipH="true" flipV="false" rot="0">
            <a:off x="14188561" y="0"/>
            <a:ext cx="4114800" cy="4114800"/>
          </a:xfrm>
          <a:custGeom>
            <a:avLst/>
            <a:gdLst/>
            <a:ahLst/>
            <a:cxnLst/>
            <a:rect r="r" b="b" t="t" l="l"/>
            <a:pathLst>
              <a:path h="4114800" w="4114800">
                <a:moveTo>
                  <a:pt x="4114800" y="0"/>
                </a:moveTo>
                <a:lnTo>
                  <a:pt x="0" y="0"/>
                </a:lnTo>
                <a:lnTo>
                  <a:pt x="0" y="4114800"/>
                </a:lnTo>
                <a:lnTo>
                  <a:pt x="4114800" y="4114800"/>
                </a:lnTo>
                <a:lnTo>
                  <a:pt x="411480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true" rot="0">
            <a:off x="0" y="6172200"/>
            <a:ext cx="4114800" cy="4114800"/>
          </a:xfrm>
          <a:custGeom>
            <a:avLst/>
            <a:gdLst/>
            <a:ahLst/>
            <a:cxnLst/>
            <a:rect r="r" b="b" t="t" l="l"/>
            <a:pathLst>
              <a:path h="4114800" w="4114800">
                <a:moveTo>
                  <a:pt x="0" y="4114800"/>
                </a:moveTo>
                <a:lnTo>
                  <a:pt x="4114800" y="4114800"/>
                </a:lnTo>
                <a:lnTo>
                  <a:pt x="4114800" y="0"/>
                </a:lnTo>
                <a:lnTo>
                  <a:pt x="0" y="0"/>
                </a:lnTo>
                <a:lnTo>
                  <a:pt x="0" y="411480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11931776" y="533087"/>
            <a:ext cx="5210029" cy="4610413"/>
          </a:xfrm>
          <a:custGeom>
            <a:avLst/>
            <a:gdLst/>
            <a:ahLst/>
            <a:cxnLst/>
            <a:rect r="r" b="b" t="t" l="l"/>
            <a:pathLst>
              <a:path h="4610413" w="5210029">
                <a:moveTo>
                  <a:pt x="0" y="0"/>
                </a:moveTo>
                <a:lnTo>
                  <a:pt x="5210029" y="0"/>
                </a:lnTo>
                <a:lnTo>
                  <a:pt x="5210029" y="4610413"/>
                </a:lnTo>
                <a:lnTo>
                  <a:pt x="0" y="4610413"/>
                </a:lnTo>
                <a:lnTo>
                  <a:pt x="0" y="0"/>
                </a:lnTo>
                <a:close/>
              </a:path>
            </a:pathLst>
          </a:custGeom>
          <a:blipFill>
            <a:blip r:embed="rId7"/>
            <a:stretch>
              <a:fillRect l="-5609" t="-1874" r="-5609" b="0"/>
            </a:stretch>
          </a:blipFill>
        </p:spPr>
      </p:sp>
      <p:sp>
        <p:nvSpPr>
          <p:cNvPr name="Freeform 10" id="10"/>
          <p:cNvSpPr/>
          <p:nvPr/>
        </p:nvSpPr>
        <p:spPr>
          <a:xfrm flipH="false" flipV="false" rot="0">
            <a:off x="11644918" y="5413167"/>
            <a:ext cx="2773303" cy="3228958"/>
          </a:xfrm>
          <a:custGeom>
            <a:avLst/>
            <a:gdLst/>
            <a:ahLst/>
            <a:cxnLst/>
            <a:rect r="r" b="b" t="t" l="l"/>
            <a:pathLst>
              <a:path h="3228958" w="2773303">
                <a:moveTo>
                  <a:pt x="0" y="0"/>
                </a:moveTo>
                <a:lnTo>
                  <a:pt x="2773303" y="0"/>
                </a:lnTo>
                <a:lnTo>
                  <a:pt x="2773303" y="3228957"/>
                </a:lnTo>
                <a:lnTo>
                  <a:pt x="0" y="3228957"/>
                </a:lnTo>
                <a:lnTo>
                  <a:pt x="0" y="0"/>
                </a:lnTo>
                <a:close/>
              </a:path>
            </a:pathLst>
          </a:custGeom>
          <a:blipFill>
            <a:blip r:embed="rId8"/>
            <a:stretch>
              <a:fillRect l="0" t="0" r="0" b="0"/>
            </a:stretch>
          </a:blipFill>
        </p:spPr>
      </p:sp>
      <p:sp>
        <p:nvSpPr>
          <p:cNvPr name="Freeform 11" id="11"/>
          <p:cNvSpPr/>
          <p:nvPr/>
        </p:nvSpPr>
        <p:spPr>
          <a:xfrm flipH="false" flipV="false" rot="0">
            <a:off x="15389006" y="6548373"/>
            <a:ext cx="2455281" cy="3362453"/>
          </a:xfrm>
          <a:custGeom>
            <a:avLst/>
            <a:gdLst/>
            <a:ahLst/>
            <a:cxnLst/>
            <a:rect r="r" b="b" t="t" l="l"/>
            <a:pathLst>
              <a:path h="3362453" w="2455281">
                <a:moveTo>
                  <a:pt x="0" y="0"/>
                </a:moveTo>
                <a:lnTo>
                  <a:pt x="2455282" y="0"/>
                </a:lnTo>
                <a:lnTo>
                  <a:pt x="2455282" y="3362454"/>
                </a:lnTo>
                <a:lnTo>
                  <a:pt x="0" y="3362454"/>
                </a:lnTo>
                <a:lnTo>
                  <a:pt x="0" y="0"/>
                </a:lnTo>
                <a:close/>
              </a:path>
            </a:pathLst>
          </a:custGeom>
          <a:blipFill>
            <a:blip r:embed="rId9"/>
            <a:stretch>
              <a:fillRect l="0" t="0" r="0" b="0"/>
            </a:stretch>
          </a:blipFill>
        </p:spPr>
      </p:sp>
      <p:sp>
        <p:nvSpPr>
          <p:cNvPr name="TextBox 12" id="12"/>
          <p:cNvSpPr txBox="true"/>
          <p:nvPr/>
        </p:nvSpPr>
        <p:spPr>
          <a:xfrm rot="0">
            <a:off x="3933617" y="1241236"/>
            <a:ext cx="3835598" cy="1170940"/>
          </a:xfrm>
          <a:prstGeom prst="rect">
            <a:avLst/>
          </a:prstGeom>
        </p:spPr>
        <p:txBody>
          <a:bodyPr anchor="t" rtlCol="false" tIns="0" lIns="0" bIns="0" rIns="0">
            <a:spAutoFit/>
          </a:bodyPr>
          <a:lstStyle/>
          <a:p>
            <a:pPr algn="ctr">
              <a:lnSpc>
                <a:spcPts val="8959"/>
              </a:lnSpc>
            </a:pPr>
            <a:r>
              <a:rPr lang="en-US" sz="6399">
                <a:solidFill>
                  <a:srgbClr val="000000"/>
                </a:solidFill>
                <a:latin typeface="The Seasons"/>
                <a:ea typeface="The Seasons"/>
                <a:cs typeface="The Seasons"/>
                <a:sym typeface="The Seasons"/>
              </a:rPr>
              <a:t>The Masks</a:t>
            </a:r>
          </a:p>
        </p:txBody>
      </p:sp>
      <p:sp>
        <p:nvSpPr>
          <p:cNvPr name="TextBox 13" id="13"/>
          <p:cNvSpPr txBox="true"/>
          <p:nvPr/>
        </p:nvSpPr>
        <p:spPr>
          <a:xfrm rot="0">
            <a:off x="885060" y="3196749"/>
            <a:ext cx="9543151" cy="1512570"/>
          </a:xfrm>
          <a:prstGeom prst="rect">
            <a:avLst/>
          </a:prstGeom>
        </p:spPr>
        <p:txBody>
          <a:bodyPr anchor="t" rtlCol="false" tIns="0" lIns="0" bIns="0" rIns="0">
            <a:spAutoFit/>
          </a:bodyPr>
          <a:lstStyle/>
          <a:p>
            <a:pPr algn="l">
              <a:lnSpc>
                <a:spcPts val="5880"/>
              </a:lnSpc>
              <a:spcBef>
                <a:spcPct val="0"/>
              </a:spcBef>
            </a:pPr>
            <a:r>
              <a:rPr lang="en-US" sz="4200">
                <a:solidFill>
                  <a:srgbClr val="000000"/>
                </a:solidFill>
                <a:latin typeface="The Seasons"/>
                <a:ea typeface="The Seasons"/>
                <a:cs typeface="The Seasons"/>
                <a:sym typeface="The Seasons"/>
              </a:rPr>
              <a:t>Masks were worn so that an actor could play more than one role.</a:t>
            </a:r>
          </a:p>
        </p:txBody>
      </p:sp>
      <p:sp>
        <p:nvSpPr>
          <p:cNvPr name="TextBox 14" id="14"/>
          <p:cNvSpPr txBox="true"/>
          <p:nvPr/>
        </p:nvSpPr>
        <p:spPr>
          <a:xfrm rot="0">
            <a:off x="885060" y="5493892"/>
            <a:ext cx="9645433" cy="2255520"/>
          </a:xfrm>
          <a:prstGeom prst="rect">
            <a:avLst/>
          </a:prstGeom>
        </p:spPr>
        <p:txBody>
          <a:bodyPr anchor="t" rtlCol="false" tIns="0" lIns="0" bIns="0" rIns="0">
            <a:spAutoFit/>
          </a:bodyPr>
          <a:lstStyle/>
          <a:p>
            <a:pPr algn="l">
              <a:lnSpc>
                <a:spcPts val="5880"/>
              </a:lnSpc>
            </a:pPr>
            <a:r>
              <a:rPr lang="en-US" sz="4200">
                <a:solidFill>
                  <a:srgbClr val="000000"/>
                </a:solidFill>
                <a:latin typeface="The Seasons"/>
                <a:ea typeface="The Seasons"/>
                <a:cs typeface="The Seasons"/>
                <a:sym typeface="The Seasons"/>
              </a:rPr>
              <a:t>The masks were made of stiffened and painted linen and would sometimes have real animal or human hair on them! </a:t>
            </a:r>
          </a:p>
        </p:txBody>
      </p:sp>
      <p:sp>
        <p:nvSpPr>
          <p:cNvPr name="TextBox 15" id="15"/>
          <p:cNvSpPr txBox="true"/>
          <p:nvPr/>
        </p:nvSpPr>
        <p:spPr>
          <a:xfrm rot="0">
            <a:off x="15531244" y="5661461"/>
            <a:ext cx="2170807" cy="764540"/>
          </a:xfrm>
          <a:prstGeom prst="rect">
            <a:avLst/>
          </a:prstGeom>
        </p:spPr>
        <p:txBody>
          <a:bodyPr anchor="t" rtlCol="false" tIns="0" lIns="0" bIns="0" rIns="0">
            <a:spAutoFit/>
          </a:bodyPr>
          <a:lstStyle/>
          <a:p>
            <a:pPr algn="ctr">
              <a:lnSpc>
                <a:spcPts val="1960"/>
              </a:lnSpc>
            </a:pPr>
            <a:r>
              <a:rPr lang="en-US" sz="1400">
                <a:solidFill>
                  <a:srgbClr val="FFFFFF"/>
                </a:solidFill>
                <a:latin typeface="Times New Roman MT"/>
                <a:ea typeface="Times New Roman MT"/>
                <a:cs typeface="Times New Roman MT"/>
                <a:sym typeface="Times New Roman MT"/>
              </a:rPr>
              <a:t>Clay Comic Theatrical Mask</a:t>
            </a:r>
          </a:p>
          <a:p>
            <a:pPr algn="ctr">
              <a:lnSpc>
                <a:spcPts val="1960"/>
              </a:lnSpc>
              <a:spcBef>
                <a:spcPct val="0"/>
              </a:spcBef>
            </a:pPr>
            <a:r>
              <a:rPr lang="en-US" sz="1400">
                <a:solidFill>
                  <a:srgbClr val="FFFFFF"/>
                </a:solidFill>
                <a:latin typeface="Times New Roman MT"/>
                <a:ea typeface="Times New Roman MT"/>
                <a:cs typeface="Times New Roman MT"/>
                <a:sym typeface="Times New Roman MT"/>
              </a:rPr>
              <a:t>Roman Imperial</a:t>
            </a:r>
            <a:r>
              <a:rPr lang="en-US" sz="1400">
                <a:solidFill>
                  <a:srgbClr val="FFFFFF"/>
                </a:solidFill>
                <a:latin typeface="Times New Roman MT"/>
                <a:ea typeface="Times New Roman MT"/>
                <a:cs typeface="Times New Roman MT"/>
                <a:sym typeface="Times New Roman MT"/>
              </a:rPr>
              <a:t>, Replica.</a:t>
            </a:r>
          </a:p>
          <a:p>
            <a:pPr algn="ctr">
              <a:lnSpc>
                <a:spcPts val="1960"/>
              </a:lnSpc>
              <a:spcBef>
                <a:spcPct val="0"/>
              </a:spcBef>
            </a:pPr>
            <a:r>
              <a:rPr lang="en-US" sz="1400">
                <a:solidFill>
                  <a:srgbClr val="FFFFFF"/>
                </a:solidFill>
                <a:latin typeface="Times New Roman MT"/>
                <a:ea typeface="Times New Roman MT"/>
                <a:cs typeface="Times New Roman MT"/>
                <a:sym typeface="Times New Roman MT"/>
              </a:rPr>
              <a:t> Museum of Antiquities</a:t>
            </a:r>
          </a:p>
        </p:txBody>
      </p:sp>
      <p:sp>
        <p:nvSpPr>
          <p:cNvPr name="TextBox 16" id="16"/>
          <p:cNvSpPr txBox="true"/>
          <p:nvPr/>
        </p:nvSpPr>
        <p:spPr>
          <a:xfrm rot="0">
            <a:off x="12031818" y="8851674"/>
            <a:ext cx="2142679" cy="764540"/>
          </a:xfrm>
          <a:prstGeom prst="rect">
            <a:avLst/>
          </a:prstGeom>
        </p:spPr>
        <p:txBody>
          <a:bodyPr anchor="t" rtlCol="false" tIns="0" lIns="0" bIns="0" rIns="0">
            <a:spAutoFit/>
          </a:bodyPr>
          <a:lstStyle/>
          <a:p>
            <a:pPr algn="ctr">
              <a:lnSpc>
                <a:spcPts val="1960"/>
              </a:lnSpc>
            </a:pPr>
            <a:r>
              <a:rPr lang="en-US" sz="1400">
                <a:solidFill>
                  <a:srgbClr val="FFFFFF"/>
                </a:solidFill>
                <a:latin typeface="Times New Roman MT"/>
                <a:ea typeface="Times New Roman MT"/>
                <a:cs typeface="Times New Roman MT"/>
                <a:sym typeface="Times New Roman MT"/>
              </a:rPr>
              <a:t>Clay Tragic Theatrical Mask</a:t>
            </a:r>
          </a:p>
          <a:p>
            <a:pPr algn="ctr">
              <a:lnSpc>
                <a:spcPts val="1960"/>
              </a:lnSpc>
              <a:spcBef>
                <a:spcPct val="0"/>
              </a:spcBef>
            </a:pPr>
            <a:r>
              <a:rPr lang="en-US" sz="1400">
                <a:solidFill>
                  <a:srgbClr val="FFFFFF"/>
                </a:solidFill>
                <a:latin typeface="Times New Roman MT"/>
                <a:ea typeface="Times New Roman MT"/>
                <a:cs typeface="Times New Roman MT"/>
                <a:sym typeface="Times New Roman MT"/>
              </a:rPr>
              <a:t>Roman Imperial</a:t>
            </a:r>
            <a:r>
              <a:rPr lang="en-US" sz="1400">
                <a:solidFill>
                  <a:srgbClr val="FFFFFF"/>
                </a:solidFill>
                <a:latin typeface="Times New Roman MT"/>
                <a:ea typeface="Times New Roman MT"/>
                <a:cs typeface="Times New Roman MT"/>
                <a:sym typeface="Times New Roman MT"/>
              </a:rPr>
              <a:t>, Replica.</a:t>
            </a:r>
          </a:p>
          <a:p>
            <a:pPr algn="ctr">
              <a:lnSpc>
                <a:spcPts val="1960"/>
              </a:lnSpc>
              <a:spcBef>
                <a:spcPct val="0"/>
              </a:spcBef>
            </a:pPr>
            <a:r>
              <a:rPr lang="en-US" sz="1400">
                <a:solidFill>
                  <a:srgbClr val="FFFFFF"/>
                </a:solidFill>
                <a:latin typeface="Times New Roman MT"/>
                <a:ea typeface="Times New Roman MT"/>
                <a:cs typeface="Times New Roman MT"/>
                <a:sym typeface="Times New Roman MT"/>
              </a:rPr>
              <a:t> Museum of Antiquities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5EDD9"/>
        </a:solidFill>
      </p:bgPr>
    </p:bg>
    <p:spTree>
      <p:nvGrpSpPr>
        <p:cNvPr id="1" name=""/>
        <p:cNvGrpSpPr/>
        <p:nvPr/>
      </p:nvGrpSpPr>
      <p:grpSpPr>
        <a:xfrm>
          <a:off x="0" y="0"/>
          <a:ext cx="0" cy="0"/>
          <a:chOff x="0" y="0"/>
          <a:chExt cx="0" cy="0"/>
        </a:xfrm>
      </p:grpSpPr>
      <p:sp>
        <p:nvSpPr>
          <p:cNvPr name="Freeform 2" id="2"/>
          <p:cNvSpPr/>
          <p:nvPr/>
        </p:nvSpPr>
        <p:spPr>
          <a:xfrm flipH="false" flipV="false" rot="0">
            <a:off x="9144000" y="2601497"/>
            <a:ext cx="7449093" cy="5084006"/>
          </a:xfrm>
          <a:custGeom>
            <a:avLst/>
            <a:gdLst/>
            <a:ahLst/>
            <a:cxnLst/>
            <a:rect r="r" b="b" t="t" l="l"/>
            <a:pathLst>
              <a:path h="5084006" w="7449093">
                <a:moveTo>
                  <a:pt x="0" y="0"/>
                </a:moveTo>
                <a:lnTo>
                  <a:pt x="7449093" y="0"/>
                </a:lnTo>
                <a:lnTo>
                  <a:pt x="7449093" y="5084006"/>
                </a:lnTo>
                <a:lnTo>
                  <a:pt x="0" y="5084006"/>
                </a:lnTo>
                <a:lnTo>
                  <a:pt x="0" y="0"/>
                </a:lnTo>
                <a:close/>
              </a:path>
            </a:pathLst>
          </a:custGeom>
          <a:blipFill>
            <a:blip r:embed="rId3"/>
            <a:stretch>
              <a:fillRect l="0" t="0" r="0" b="0"/>
            </a:stretch>
          </a:blipFill>
        </p:spPr>
      </p:sp>
      <p:grpSp>
        <p:nvGrpSpPr>
          <p:cNvPr name="Group 3" id="3"/>
          <p:cNvGrpSpPr/>
          <p:nvPr/>
        </p:nvGrpSpPr>
        <p:grpSpPr>
          <a:xfrm rot="0">
            <a:off x="450746" y="3462327"/>
            <a:ext cx="7213545" cy="4853196"/>
            <a:chOff x="0" y="0"/>
            <a:chExt cx="1899864" cy="1278208"/>
          </a:xfrm>
        </p:grpSpPr>
        <p:sp>
          <p:nvSpPr>
            <p:cNvPr name="Freeform 4" id="4"/>
            <p:cNvSpPr/>
            <p:nvPr/>
          </p:nvSpPr>
          <p:spPr>
            <a:xfrm flipH="false" flipV="false" rot="0">
              <a:off x="0" y="0"/>
              <a:ext cx="1899864" cy="1278208"/>
            </a:xfrm>
            <a:custGeom>
              <a:avLst/>
              <a:gdLst/>
              <a:ahLst/>
              <a:cxnLst/>
              <a:rect r="r" b="b" t="t" l="l"/>
              <a:pathLst>
                <a:path h="1278208" w="1899864">
                  <a:moveTo>
                    <a:pt x="54736" y="0"/>
                  </a:moveTo>
                  <a:lnTo>
                    <a:pt x="1845128" y="0"/>
                  </a:lnTo>
                  <a:cubicBezTo>
                    <a:pt x="1875358" y="0"/>
                    <a:pt x="1899864" y="24506"/>
                    <a:pt x="1899864" y="54736"/>
                  </a:cubicBezTo>
                  <a:lnTo>
                    <a:pt x="1899864" y="1223472"/>
                  </a:lnTo>
                  <a:cubicBezTo>
                    <a:pt x="1899864" y="1237989"/>
                    <a:pt x="1894097" y="1251911"/>
                    <a:pt x="1883832" y="1262176"/>
                  </a:cubicBezTo>
                  <a:cubicBezTo>
                    <a:pt x="1873567" y="1272441"/>
                    <a:pt x="1859645" y="1278208"/>
                    <a:pt x="1845128" y="1278208"/>
                  </a:cubicBezTo>
                  <a:lnTo>
                    <a:pt x="54736" y="1278208"/>
                  </a:lnTo>
                  <a:cubicBezTo>
                    <a:pt x="40219" y="1278208"/>
                    <a:pt x="26297" y="1272441"/>
                    <a:pt x="16032" y="1262176"/>
                  </a:cubicBezTo>
                  <a:cubicBezTo>
                    <a:pt x="5767" y="1251911"/>
                    <a:pt x="0" y="1237989"/>
                    <a:pt x="0" y="1223472"/>
                  </a:cubicBezTo>
                  <a:lnTo>
                    <a:pt x="0" y="54736"/>
                  </a:lnTo>
                  <a:cubicBezTo>
                    <a:pt x="0" y="40219"/>
                    <a:pt x="5767" y="26297"/>
                    <a:pt x="16032" y="16032"/>
                  </a:cubicBezTo>
                  <a:cubicBezTo>
                    <a:pt x="26297" y="5767"/>
                    <a:pt x="40219" y="0"/>
                    <a:pt x="54736" y="0"/>
                  </a:cubicBezTo>
                  <a:close/>
                </a:path>
              </a:pathLst>
            </a:custGeom>
            <a:solidFill>
              <a:srgbClr val="5B0905"/>
            </a:solidFill>
          </p:spPr>
        </p:sp>
        <p:sp>
          <p:nvSpPr>
            <p:cNvPr name="TextBox 5" id="5"/>
            <p:cNvSpPr txBox="true"/>
            <p:nvPr/>
          </p:nvSpPr>
          <p:spPr>
            <a:xfrm>
              <a:off x="0" y="-38100"/>
              <a:ext cx="1899864" cy="1316308"/>
            </a:xfrm>
            <a:prstGeom prst="rect">
              <a:avLst/>
            </a:prstGeom>
          </p:spPr>
          <p:txBody>
            <a:bodyPr anchor="ctr" rtlCol="false" tIns="50800" lIns="50800" bIns="50800" rIns="50800"/>
            <a:lstStyle/>
            <a:p>
              <a:pPr algn="ctr">
                <a:lnSpc>
                  <a:spcPts val="2992"/>
                </a:lnSpc>
              </a:pPr>
            </a:p>
          </p:txBody>
        </p:sp>
      </p:grpSp>
      <p:sp>
        <p:nvSpPr>
          <p:cNvPr name="Freeform 6" id="6"/>
          <p:cNvSpPr/>
          <p:nvPr/>
        </p:nvSpPr>
        <p:spPr>
          <a:xfrm flipH="false" flipV="false" rot="1296154">
            <a:off x="8965229" y="6025189"/>
            <a:ext cx="1085341" cy="1808901"/>
          </a:xfrm>
          <a:custGeom>
            <a:avLst/>
            <a:gdLst/>
            <a:ahLst/>
            <a:cxnLst/>
            <a:rect r="r" b="b" t="t" l="l"/>
            <a:pathLst>
              <a:path h="1808901" w="1085341">
                <a:moveTo>
                  <a:pt x="0" y="0"/>
                </a:moveTo>
                <a:lnTo>
                  <a:pt x="1085341" y="0"/>
                </a:lnTo>
                <a:lnTo>
                  <a:pt x="1085341" y="1808901"/>
                </a:lnTo>
                <a:lnTo>
                  <a:pt x="0" y="1808901"/>
                </a:lnTo>
                <a:lnTo>
                  <a:pt x="0" y="0"/>
                </a:lnTo>
                <a:close/>
              </a:path>
            </a:pathLst>
          </a:custGeom>
          <a:blipFill>
            <a:blip r:embed="rId4"/>
            <a:stretch>
              <a:fillRect l="0" t="0" r="0" b="0"/>
            </a:stretch>
          </a:blipFill>
        </p:spPr>
      </p:sp>
      <p:sp>
        <p:nvSpPr>
          <p:cNvPr name="Freeform 7" id="7"/>
          <p:cNvSpPr/>
          <p:nvPr/>
        </p:nvSpPr>
        <p:spPr>
          <a:xfrm flipH="true" flipV="false" rot="2940497">
            <a:off x="15588761" y="2107055"/>
            <a:ext cx="843915" cy="1527449"/>
          </a:xfrm>
          <a:custGeom>
            <a:avLst/>
            <a:gdLst/>
            <a:ahLst/>
            <a:cxnLst/>
            <a:rect r="r" b="b" t="t" l="l"/>
            <a:pathLst>
              <a:path h="1527449" w="843915">
                <a:moveTo>
                  <a:pt x="843915" y="0"/>
                </a:moveTo>
                <a:lnTo>
                  <a:pt x="0" y="0"/>
                </a:lnTo>
                <a:lnTo>
                  <a:pt x="0" y="1527448"/>
                </a:lnTo>
                <a:lnTo>
                  <a:pt x="843915" y="1527448"/>
                </a:lnTo>
                <a:lnTo>
                  <a:pt x="843915" y="0"/>
                </a:lnTo>
                <a:close/>
              </a:path>
            </a:pathLst>
          </a:custGeom>
          <a:blipFill>
            <a:blip r:embed="rId5"/>
            <a:stretch>
              <a:fillRect l="0" t="0" r="0" b="0"/>
            </a:stretch>
          </a:blipFill>
        </p:spPr>
      </p:sp>
      <p:sp>
        <p:nvSpPr>
          <p:cNvPr name="Freeform 8" id="8"/>
          <p:cNvSpPr/>
          <p:nvPr/>
        </p:nvSpPr>
        <p:spPr>
          <a:xfrm flipH="true" flipV="false" rot="0">
            <a:off x="10754259" y="1815099"/>
            <a:ext cx="843915" cy="1527449"/>
          </a:xfrm>
          <a:custGeom>
            <a:avLst/>
            <a:gdLst/>
            <a:ahLst/>
            <a:cxnLst/>
            <a:rect r="r" b="b" t="t" l="l"/>
            <a:pathLst>
              <a:path h="1527449" w="843915">
                <a:moveTo>
                  <a:pt x="843915" y="0"/>
                </a:moveTo>
                <a:lnTo>
                  <a:pt x="0" y="0"/>
                </a:lnTo>
                <a:lnTo>
                  <a:pt x="0" y="1527448"/>
                </a:lnTo>
                <a:lnTo>
                  <a:pt x="843915" y="1527448"/>
                </a:lnTo>
                <a:lnTo>
                  <a:pt x="843915" y="0"/>
                </a:lnTo>
                <a:close/>
              </a:path>
            </a:pathLst>
          </a:custGeom>
          <a:blipFill>
            <a:blip r:embed="rId5"/>
            <a:stretch>
              <a:fillRect l="0" t="0" r="0" b="0"/>
            </a:stretch>
          </a:blipFill>
        </p:spPr>
      </p:sp>
      <p:sp>
        <p:nvSpPr>
          <p:cNvPr name="Freeform 9" id="9"/>
          <p:cNvSpPr/>
          <p:nvPr/>
        </p:nvSpPr>
        <p:spPr>
          <a:xfrm flipH="true" flipV="false" rot="-1713081">
            <a:off x="14352935" y="5123571"/>
            <a:ext cx="1401411" cy="2335685"/>
          </a:xfrm>
          <a:custGeom>
            <a:avLst/>
            <a:gdLst/>
            <a:ahLst/>
            <a:cxnLst/>
            <a:rect r="r" b="b" t="t" l="l"/>
            <a:pathLst>
              <a:path h="2335685" w="1401411">
                <a:moveTo>
                  <a:pt x="1401411" y="0"/>
                </a:moveTo>
                <a:lnTo>
                  <a:pt x="0" y="0"/>
                </a:lnTo>
                <a:lnTo>
                  <a:pt x="0" y="2335685"/>
                </a:lnTo>
                <a:lnTo>
                  <a:pt x="1401411" y="2335685"/>
                </a:lnTo>
                <a:lnTo>
                  <a:pt x="1401411" y="0"/>
                </a:lnTo>
                <a:close/>
              </a:path>
            </a:pathLst>
          </a:custGeom>
          <a:blipFill>
            <a:blip r:embed="rId4"/>
            <a:stretch>
              <a:fillRect l="0" t="0" r="0" b="0"/>
            </a:stretch>
          </a:blipFill>
        </p:spPr>
      </p:sp>
      <p:sp>
        <p:nvSpPr>
          <p:cNvPr name="Freeform 10" id="10"/>
          <p:cNvSpPr/>
          <p:nvPr/>
        </p:nvSpPr>
        <p:spPr>
          <a:xfrm flipH="false" flipV="false" rot="-2009304">
            <a:off x="12641141" y="6394033"/>
            <a:ext cx="1887439" cy="1870924"/>
          </a:xfrm>
          <a:custGeom>
            <a:avLst/>
            <a:gdLst/>
            <a:ahLst/>
            <a:cxnLst/>
            <a:rect r="r" b="b" t="t" l="l"/>
            <a:pathLst>
              <a:path h="1870924" w="1887439">
                <a:moveTo>
                  <a:pt x="0" y="0"/>
                </a:moveTo>
                <a:lnTo>
                  <a:pt x="1887439" y="0"/>
                </a:lnTo>
                <a:lnTo>
                  <a:pt x="1887439" y="1870925"/>
                </a:lnTo>
                <a:lnTo>
                  <a:pt x="0" y="1870925"/>
                </a:lnTo>
                <a:lnTo>
                  <a:pt x="0" y="0"/>
                </a:lnTo>
                <a:close/>
              </a:path>
            </a:pathLst>
          </a:custGeom>
          <a:blipFill>
            <a:blip r:embed="rId6"/>
            <a:stretch>
              <a:fillRect l="0" t="0" r="0" b="0"/>
            </a:stretch>
          </a:blipFill>
        </p:spPr>
      </p:sp>
      <p:sp>
        <p:nvSpPr>
          <p:cNvPr name="Freeform 11" id="11"/>
          <p:cNvSpPr/>
          <p:nvPr/>
        </p:nvSpPr>
        <p:spPr>
          <a:xfrm flipH="false" flipV="false" rot="0">
            <a:off x="740596" y="225734"/>
            <a:ext cx="2871607" cy="2941467"/>
          </a:xfrm>
          <a:custGeom>
            <a:avLst/>
            <a:gdLst/>
            <a:ahLst/>
            <a:cxnLst/>
            <a:rect r="r" b="b" t="t" l="l"/>
            <a:pathLst>
              <a:path h="2941467" w="2871607">
                <a:moveTo>
                  <a:pt x="0" y="0"/>
                </a:moveTo>
                <a:lnTo>
                  <a:pt x="2871607" y="0"/>
                </a:lnTo>
                <a:lnTo>
                  <a:pt x="2871607" y="2941467"/>
                </a:lnTo>
                <a:lnTo>
                  <a:pt x="0" y="294146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2" id="12"/>
          <p:cNvSpPr txBox="true"/>
          <p:nvPr/>
        </p:nvSpPr>
        <p:spPr>
          <a:xfrm rot="0">
            <a:off x="5340837" y="306505"/>
            <a:ext cx="7680845" cy="878205"/>
          </a:xfrm>
          <a:prstGeom prst="rect">
            <a:avLst/>
          </a:prstGeom>
        </p:spPr>
        <p:txBody>
          <a:bodyPr anchor="t" rtlCol="false" tIns="0" lIns="0" bIns="0" rIns="0">
            <a:spAutoFit/>
          </a:bodyPr>
          <a:lstStyle/>
          <a:p>
            <a:pPr algn="ctr">
              <a:lnSpc>
                <a:spcPts val="6719"/>
              </a:lnSpc>
            </a:pPr>
            <a:r>
              <a:rPr lang="en-US" sz="4800">
                <a:solidFill>
                  <a:srgbClr val="000000"/>
                </a:solidFill>
                <a:latin typeface="The Seasons"/>
                <a:ea typeface="The Seasons"/>
                <a:cs typeface="The Seasons"/>
                <a:sym typeface="The Seasons"/>
              </a:rPr>
              <a:t>Greek Theatre Vocabulary</a:t>
            </a:r>
          </a:p>
        </p:txBody>
      </p:sp>
      <p:sp>
        <p:nvSpPr>
          <p:cNvPr name="TextBox 13" id="13"/>
          <p:cNvSpPr txBox="true"/>
          <p:nvPr/>
        </p:nvSpPr>
        <p:spPr>
          <a:xfrm rot="0">
            <a:off x="450746" y="4058394"/>
            <a:ext cx="7223042" cy="3190909"/>
          </a:xfrm>
          <a:prstGeom prst="rect">
            <a:avLst/>
          </a:prstGeom>
        </p:spPr>
        <p:txBody>
          <a:bodyPr anchor="t" rtlCol="false" tIns="0" lIns="0" bIns="0" rIns="0">
            <a:spAutoFit/>
          </a:bodyPr>
          <a:lstStyle/>
          <a:p>
            <a:pPr algn="ctr">
              <a:lnSpc>
                <a:spcPts val="6298"/>
              </a:lnSpc>
            </a:pPr>
            <a:r>
              <a:rPr lang="en-US" sz="4498">
                <a:solidFill>
                  <a:srgbClr val="FFFFFF"/>
                </a:solidFill>
                <a:latin typeface="The Seasons"/>
                <a:ea typeface="The Seasons"/>
                <a:cs typeface="The Seasons"/>
                <a:sym typeface="The Seasons"/>
              </a:rPr>
              <a:t>The word 'theatre' comes from the Greek word theatron which translates to  "place for seeing."</a:t>
            </a:r>
          </a:p>
        </p:txBody>
      </p:sp>
      <p:sp>
        <p:nvSpPr>
          <p:cNvPr name="TextBox 14" id="14"/>
          <p:cNvSpPr txBox="true"/>
          <p:nvPr/>
        </p:nvSpPr>
        <p:spPr>
          <a:xfrm rot="0">
            <a:off x="11881435" y="8091268"/>
            <a:ext cx="1125438" cy="539115"/>
          </a:xfrm>
          <a:prstGeom prst="rect">
            <a:avLst/>
          </a:prstGeom>
        </p:spPr>
        <p:txBody>
          <a:bodyPr anchor="t" rtlCol="false" tIns="0" lIns="0" bIns="0" rIns="0">
            <a:spAutoFit/>
          </a:bodyPr>
          <a:lstStyle/>
          <a:p>
            <a:pPr algn="ctr">
              <a:lnSpc>
                <a:spcPts val="4409"/>
              </a:lnSpc>
            </a:pPr>
            <a:r>
              <a:rPr lang="en-US" sz="3150" i="true">
                <a:solidFill>
                  <a:srgbClr val="000000"/>
                </a:solidFill>
                <a:latin typeface="Merriweather Italics"/>
                <a:ea typeface="Merriweather Italics"/>
                <a:cs typeface="Merriweather Italics"/>
                <a:sym typeface="Merriweather Italics"/>
              </a:rPr>
              <a:t>Cavea</a:t>
            </a:r>
          </a:p>
        </p:txBody>
      </p:sp>
      <p:sp>
        <p:nvSpPr>
          <p:cNvPr name="TextBox 15" id="15"/>
          <p:cNvSpPr txBox="true"/>
          <p:nvPr/>
        </p:nvSpPr>
        <p:spPr>
          <a:xfrm rot="0">
            <a:off x="9549869" y="1512204"/>
            <a:ext cx="1094631" cy="539115"/>
          </a:xfrm>
          <a:prstGeom prst="rect">
            <a:avLst/>
          </a:prstGeom>
        </p:spPr>
        <p:txBody>
          <a:bodyPr anchor="t" rtlCol="false" tIns="0" lIns="0" bIns="0" rIns="0">
            <a:spAutoFit/>
          </a:bodyPr>
          <a:lstStyle/>
          <a:p>
            <a:pPr algn="ctr">
              <a:lnSpc>
                <a:spcPts val="4409"/>
              </a:lnSpc>
            </a:pPr>
            <a:r>
              <a:rPr lang="en-US" sz="3150" i="true">
                <a:solidFill>
                  <a:srgbClr val="000000"/>
                </a:solidFill>
                <a:latin typeface="Merriweather Italics"/>
                <a:ea typeface="Merriweather Italics"/>
                <a:cs typeface="Merriweather Italics"/>
                <a:sym typeface="Merriweather Italics"/>
              </a:rPr>
              <a:t>Skene</a:t>
            </a:r>
          </a:p>
        </p:txBody>
      </p:sp>
      <p:sp>
        <p:nvSpPr>
          <p:cNvPr name="TextBox 16" id="16"/>
          <p:cNvSpPr txBox="true"/>
          <p:nvPr/>
        </p:nvSpPr>
        <p:spPr>
          <a:xfrm rot="0">
            <a:off x="8343902" y="7618828"/>
            <a:ext cx="1464618" cy="539115"/>
          </a:xfrm>
          <a:prstGeom prst="rect">
            <a:avLst/>
          </a:prstGeom>
        </p:spPr>
        <p:txBody>
          <a:bodyPr anchor="t" rtlCol="false" tIns="0" lIns="0" bIns="0" rIns="0">
            <a:spAutoFit/>
          </a:bodyPr>
          <a:lstStyle/>
          <a:p>
            <a:pPr algn="ctr">
              <a:lnSpc>
                <a:spcPts val="4409"/>
              </a:lnSpc>
            </a:pPr>
            <a:r>
              <a:rPr lang="en-US" sz="3150" i="true">
                <a:solidFill>
                  <a:srgbClr val="000000"/>
                </a:solidFill>
                <a:latin typeface="Merriweather Italics"/>
                <a:ea typeface="Merriweather Italics"/>
                <a:cs typeface="Merriweather Italics"/>
                <a:sym typeface="Merriweather Italics"/>
              </a:rPr>
              <a:t>Parodoi</a:t>
            </a:r>
          </a:p>
        </p:txBody>
      </p:sp>
      <p:sp>
        <p:nvSpPr>
          <p:cNvPr name="TextBox 17" id="17"/>
          <p:cNvSpPr txBox="true"/>
          <p:nvPr/>
        </p:nvSpPr>
        <p:spPr>
          <a:xfrm rot="0">
            <a:off x="14384447" y="1521961"/>
            <a:ext cx="1842851" cy="529358"/>
          </a:xfrm>
          <a:prstGeom prst="rect">
            <a:avLst/>
          </a:prstGeom>
        </p:spPr>
        <p:txBody>
          <a:bodyPr anchor="t" rtlCol="false" tIns="0" lIns="0" bIns="0" rIns="0">
            <a:spAutoFit/>
          </a:bodyPr>
          <a:lstStyle/>
          <a:p>
            <a:pPr algn="ctr">
              <a:lnSpc>
                <a:spcPts val="4422"/>
              </a:lnSpc>
            </a:pPr>
            <a:r>
              <a:rPr lang="en-US" sz="3159" i="true">
                <a:solidFill>
                  <a:srgbClr val="000000"/>
                </a:solidFill>
                <a:latin typeface="Merriweather Italics"/>
                <a:ea typeface="Merriweather Italics"/>
                <a:cs typeface="Merriweather Italics"/>
                <a:sym typeface="Merriweather Italics"/>
              </a:rPr>
              <a:t>Parodoi</a:t>
            </a:r>
          </a:p>
        </p:txBody>
      </p:sp>
      <p:sp>
        <p:nvSpPr>
          <p:cNvPr name="TextBox 18" id="18"/>
          <p:cNvSpPr txBox="true"/>
          <p:nvPr/>
        </p:nvSpPr>
        <p:spPr>
          <a:xfrm rot="0">
            <a:off x="16085505" y="6961953"/>
            <a:ext cx="1781473" cy="539115"/>
          </a:xfrm>
          <a:prstGeom prst="rect">
            <a:avLst/>
          </a:prstGeom>
        </p:spPr>
        <p:txBody>
          <a:bodyPr anchor="t" rtlCol="false" tIns="0" lIns="0" bIns="0" rIns="0">
            <a:spAutoFit/>
          </a:bodyPr>
          <a:lstStyle/>
          <a:p>
            <a:pPr algn="ctr">
              <a:lnSpc>
                <a:spcPts val="4409"/>
              </a:lnSpc>
            </a:pPr>
            <a:r>
              <a:rPr lang="en-US" sz="3150" i="true">
                <a:solidFill>
                  <a:srgbClr val="000000"/>
                </a:solidFill>
                <a:latin typeface="Merriweather Italics"/>
                <a:ea typeface="Merriweather Italics"/>
                <a:cs typeface="Merriweather Italics"/>
                <a:sym typeface="Merriweather Italics"/>
              </a:rPr>
              <a:t>Orchestra</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Freeform 2" id="2"/>
          <p:cNvSpPr/>
          <p:nvPr/>
        </p:nvSpPr>
        <p:spPr>
          <a:xfrm flipH="false" flipV="false" rot="0">
            <a:off x="3410932" y="-987451"/>
            <a:ext cx="12457957" cy="11274451"/>
          </a:xfrm>
          <a:custGeom>
            <a:avLst/>
            <a:gdLst/>
            <a:ahLst/>
            <a:cxnLst/>
            <a:rect r="r" b="b" t="t" l="l"/>
            <a:pathLst>
              <a:path h="11274451" w="12457957">
                <a:moveTo>
                  <a:pt x="0" y="0"/>
                </a:moveTo>
                <a:lnTo>
                  <a:pt x="12457957" y="0"/>
                </a:lnTo>
                <a:lnTo>
                  <a:pt x="12457957" y="11274451"/>
                </a:lnTo>
                <a:lnTo>
                  <a:pt x="0" y="11274451"/>
                </a:lnTo>
                <a:lnTo>
                  <a:pt x="0" y="0"/>
                </a:lnTo>
                <a:close/>
              </a:path>
            </a:pathLst>
          </a:custGeom>
          <a:blipFill>
            <a:blip r:embed="rId3">
              <a:alphaModFix amt="28000"/>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524611" y="3313349"/>
            <a:ext cx="7619389" cy="4517663"/>
          </a:xfrm>
          <a:custGeom>
            <a:avLst/>
            <a:gdLst/>
            <a:ahLst/>
            <a:cxnLst/>
            <a:rect r="r" b="b" t="t" l="l"/>
            <a:pathLst>
              <a:path h="4517663" w="7619389">
                <a:moveTo>
                  <a:pt x="0" y="0"/>
                </a:moveTo>
                <a:lnTo>
                  <a:pt x="7619389" y="0"/>
                </a:lnTo>
                <a:lnTo>
                  <a:pt x="7619389" y="4517663"/>
                </a:lnTo>
                <a:lnTo>
                  <a:pt x="0" y="4517663"/>
                </a:lnTo>
                <a:lnTo>
                  <a:pt x="0" y="0"/>
                </a:lnTo>
                <a:close/>
              </a:path>
            </a:pathLst>
          </a:custGeom>
          <a:blipFill>
            <a:blip r:embed="rId5"/>
            <a:stretch>
              <a:fillRect l="0" t="0" r="0" b="0"/>
            </a:stretch>
          </a:blipFill>
        </p:spPr>
      </p:sp>
      <p:sp>
        <p:nvSpPr>
          <p:cNvPr name="Freeform 4" id="4"/>
          <p:cNvSpPr/>
          <p:nvPr/>
        </p:nvSpPr>
        <p:spPr>
          <a:xfrm flipH="false" flipV="false" rot="0">
            <a:off x="9639911" y="3313349"/>
            <a:ext cx="7619389" cy="4517663"/>
          </a:xfrm>
          <a:custGeom>
            <a:avLst/>
            <a:gdLst/>
            <a:ahLst/>
            <a:cxnLst/>
            <a:rect r="r" b="b" t="t" l="l"/>
            <a:pathLst>
              <a:path h="4517663" w="7619389">
                <a:moveTo>
                  <a:pt x="0" y="0"/>
                </a:moveTo>
                <a:lnTo>
                  <a:pt x="7619389" y="0"/>
                </a:lnTo>
                <a:lnTo>
                  <a:pt x="7619389" y="4517663"/>
                </a:lnTo>
                <a:lnTo>
                  <a:pt x="0" y="4517663"/>
                </a:lnTo>
                <a:lnTo>
                  <a:pt x="0" y="0"/>
                </a:lnTo>
                <a:close/>
              </a:path>
            </a:pathLst>
          </a:custGeom>
          <a:blipFill>
            <a:blip r:embed="rId6"/>
            <a:stretch>
              <a:fillRect l="0" t="0" r="-17993" b="0"/>
            </a:stretch>
          </a:blipFill>
        </p:spPr>
      </p:sp>
      <p:sp>
        <p:nvSpPr>
          <p:cNvPr name="Freeform 5" id="5"/>
          <p:cNvSpPr/>
          <p:nvPr/>
        </p:nvSpPr>
        <p:spPr>
          <a:xfrm flipH="false" flipV="false" rot="-5400000">
            <a:off x="182776" y="6040907"/>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10800000">
            <a:off x="14006206" y="6040907"/>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2599284" y="509270"/>
            <a:ext cx="13752872" cy="2602230"/>
          </a:xfrm>
          <a:prstGeom prst="rect">
            <a:avLst/>
          </a:prstGeom>
        </p:spPr>
        <p:txBody>
          <a:bodyPr anchor="t" rtlCol="false" tIns="0" lIns="0" bIns="0" rIns="0">
            <a:spAutoFit/>
          </a:bodyPr>
          <a:lstStyle/>
          <a:p>
            <a:pPr algn="ctr">
              <a:lnSpc>
                <a:spcPts val="6719"/>
              </a:lnSpc>
            </a:pPr>
            <a:r>
              <a:rPr lang="en-US" sz="4800" b="true">
                <a:solidFill>
                  <a:srgbClr val="FFFFFF"/>
                </a:solidFill>
                <a:latin typeface="The Seasons Bold"/>
                <a:ea typeface="The Seasons Bold"/>
                <a:cs typeface="The Seasons Bold"/>
                <a:sym typeface="The Seasons Bold"/>
              </a:rPr>
              <a:t>What are some similarities and differences that you can see between</a:t>
            </a:r>
          </a:p>
          <a:p>
            <a:pPr algn="ctr">
              <a:lnSpc>
                <a:spcPts val="6719"/>
              </a:lnSpc>
              <a:spcBef>
                <a:spcPct val="0"/>
              </a:spcBef>
            </a:pPr>
            <a:r>
              <a:rPr lang="en-US" b="true" sz="4800">
                <a:solidFill>
                  <a:srgbClr val="FFFFFF"/>
                </a:solidFill>
                <a:latin typeface="The Seasons Bold"/>
                <a:ea typeface="The Seasons Bold"/>
                <a:cs typeface="The Seasons Bold"/>
                <a:sym typeface="The Seasons Bold"/>
              </a:rPr>
              <a:t> ancient and modern theatres?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Freeform 2" id="2"/>
          <p:cNvSpPr/>
          <p:nvPr/>
        </p:nvSpPr>
        <p:spPr>
          <a:xfrm flipH="false" flipV="false" rot="0">
            <a:off x="764473" y="5265266"/>
            <a:ext cx="4011930" cy="4114800"/>
          </a:xfrm>
          <a:custGeom>
            <a:avLst/>
            <a:gdLst/>
            <a:ahLst/>
            <a:cxnLst/>
            <a:rect r="r" b="b" t="t" l="l"/>
            <a:pathLst>
              <a:path h="4114800" w="4011930">
                <a:moveTo>
                  <a:pt x="0" y="0"/>
                </a:moveTo>
                <a:lnTo>
                  <a:pt x="4011930" y="0"/>
                </a:lnTo>
                <a:lnTo>
                  <a:pt x="401193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028700" y="487122"/>
            <a:ext cx="3610737" cy="4114800"/>
          </a:xfrm>
          <a:custGeom>
            <a:avLst/>
            <a:gdLst/>
            <a:ahLst/>
            <a:cxnLst/>
            <a:rect r="r" b="b" t="t" l="l"/>
            <a:pathLst>
              <a:path h="4114800" w="3610737">
                <a:moveTo>
                  <a:pt x="0" y="0"/>
                </a:moveTo>
                <a:lnTo>
                  <a:pt x="3610737" y="0"/>
                </a:lnTo>
                <a:lnTo>
                  <a:pt x="361073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5400000">
            <a:off x="13612342" y="12538"/>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10800000">
            <a:off x="13733189" y="5974329"/>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6" id="6"/>
          <p:cNvGrpSpPr/>
          <p:nvPr/>
        </p:nvGrpSpPr>
        <p:grpSpPr>
          <a:xfrm rot="0">
            <a:off x="5074498" y="487122"/>
            <a:ext cx="11877469" cy="9171309"/>
            <a:chOff x="0" y="0"/>
            <a:chExt cx="3128222" cy="2415489"/>
          </a:xfrm>
        </p:grpSpPr>
        <p:sp>
          <p:nvSpPr>
            <p:cNvPr name="Freeform 7" id="7"/>
            <p:cNvSpPr/>
            <p:nvPr/>
          </p:nvSpPr>
          <p:spPr>
            <a:xfrm flipH="false" flipV="false" rot="0">
              <a:off x="0" y="0"/>
              <a:ext cx="3128222" cy="2415489"/>
            </a:xfrm>
            <a:custGeom>
              <a:avLst/>
              <a:gdLst/>
              <a:ahLst/>
              <a:cxnLst/>
              <a:rect r="r" b="b" t="t" l="l"/>
              <a:pathLst>
                <a:path h="2415489" w="3128222">
                  <a:moveTo>
                    <a:pt x="33243" y="0"/>
                  </a:moveTo>
                  <a:lnTo>
                    <a:pt x="3094980" y="0"/>
                  </a:lnTo>
                  <a:cubicBezTo>
                    <a:pt x="3103796" y="0"/>
                    <a:pt x="3112252" y="3502"/>
                    <a:pt x="3118486" y="9737"/>
                  </a:cubicBezTo>
                  <a:cubicBezTo>
                    <a:pt x="3124720" y="15971"/>
                    <a:pt x="3128222" y="24426"/>
                    <a:pt x="3128222" y="33243"/>
                  </a:cubicBezTo>
                  <a:lnTo>
                    <a:pt x="3128222" y="2382246"/>
                  </a:lnTo>
                  <a:cubicBezTo>
                    <a:pt x="3128222" y="2400606"/>
                    <a:pt x="3113339" y="2415489"/>
                    <a:pt x="3094980" y="2415489"/>
                  </a:cubicBezTo>
                  <a:lnTo>
                    <a:pt x="33243" y="2415489"/>
                  </a:lnTo>
                  <a:cubicBezTo>
                    <a:pt x="14883" y="2415489"/>
                    <a:pt x="0" y="2400606"/>
                    <a:pt x="0" y="2382246"/>
                  </a:cubicBezTo>
                  <a:lnTo>
                    <a:pt x="0" y="33243"/>
                  </a:lnTo>
                  <a:cubicBezTo>
                    <a:pt x="0" y="14883"/>
                    <a:pt x="14883" y="0"/>
                    <a:pt x="33243" y="0"/>
                  </a:cubicBezTo>
                  <a:close/>
                </a:path>
              </a:pathLst>
            </a:custGeom>
            <a:solidFill>
              <a:srgbClr val="F5EDD9"/>
            </a:solidFill>
          </p:spPr>
        </p:sp>
        <p:sp>
          <p:nvSpPr>
            <p:cNvPr name="TextBox 8" id="8"/>
            <p:cNvSpPr txBox="true"/>
            <p:nvPr/>
          </p:nvSpPr>
          <p:spPr>
            <a:xfrm>
              <a:off x="0" y="-38100"/>
              <a:ext cx="3128222" cy="2453589"/>
            </a:xfrm>
            <a:prstGeom prst="rect">
              <a:avLst/>
            </a:prstGeom>
          </p:spPr>
          <p:txBody>
            <a:bodyPr anchor="ctr" rtlCol="false" tIns="50800" lIns="50800" bIns="50800" rIns="50800"/>
            <a:lstStyle/>
            <a:p>
              <a:pPr algn="ctr">
                <a:lnSpc>
                  <a:spcPts val="2992"/>
                </a:lnSpc>
              </a:pPr>
            </a:p>
          </p:txBody>
        </p:sp>
      </p:grpSp>
      <p:sp>
        <p:nvSpPr>
          <p:cNvPr name="TextBox 9" id="9"/>
          <p:cNvSpPr txBox="true"/>
          <p:nvPr/>
        </p:nvSpPr>
        <p:spPr>
          <a:xfrm rot="0">
            <a:off x="6521135" y="598945"/>
            <a:ext cx="8984194" cy="1725930"/>
          </a:xfrm>
          <a:prstGeom prst="rect">
            <a:avLst/>
          </a:prstGeom>
        </p:spPr>
        <p:txBody>
          <a:bodyPr anchor="t" rtlCol="false" tIns="0" lIns="0" bIns="0" rIns="0">
            <a:spAutoFit/>
          </a:bodyPr>
          <a:lstStyle/>
          <a:p>
            <a:pPr algn="ctr">
              <a:lnSpc>
                <a:spcPts val="6719"/>
              </a:lnSpc>
              <a:spcBef>
                <a:spcPct val="0"/>
              </a:spcBef>
            </a:pPr>
            <a:r>
              <a:rPr lang="en-US" sz="4800">
                <a:solidFill>
                  <a:srgbClr val="000000"/>
                </a:solidFill>
                <a:latin typeface="The Seasons"/>
                <a:ea typeface="The Seasons"/>
                <a:cs typeface="The Seasons"/>
                <a:sym typeface="The Seasons"/>
              </a:rPr>
              <a:t>Tragedy, Comedy and Satyr : The 3 Genres of Ancient Greek Plays</a:t>
            </a:r>
          </a:p>
        </p:txBody>
      </p:sp>
      <p:sp>
        <p:nvSpPr>
          <p:cNvPr name="TextBox 10" id="10"/>
          <p:cNvSpPr txBox="true"/>
          <p:nvPr/>
        </p:nvSpPr>
        <p:spPr>
          <a:xfrm rot="0">
            <a:off x="5569995" y="3249133"/>
            <a:ext cx="2461022" cy="878205"/>
          </a:xfrm>
          <a:prstGeom prst="rect">
            <a:avLst/>
          </a:prstGeom>
        </p:spPr>
        <p:txBody>
          <a:bodyPr anchor="t" rtlCol="false" tIns="0" lIns="0" bIns="0" rIns="0">
            <a:spAutoFit/>
          </a:bodyPr>
          <a:lstStyle/>
          <a:p>
            <a:pPr algn="ctr">
              <a:lnSpc>
                <a:spcPts val="6719"/>
              </a:lnSpc>
            </a:pPr>
            <a:r>
              <a:rPr lang="en-US" sz="4800">
                <a:solidFill>
                  <a:srgbClr val="000000"/>
                </a:solidFill>
                <a:latin typeface="The Seasons"/>
                <a:ea typeface="The Seasons"/>
                <a:cs typeface="The Seasons"/>
                <a:sym typeface="The Seasons"/>
              </a:rPr>
              <a:t>Tragedy :</a:t>
            </a:r>
          </a:p>
        </p:txBody>
      </p:sp>
      <p:sp>
        <p:nvSpPr>
          <p:cNvPr name="TextBox 11" id="11"/>
          <p:cNvSpPr txBox="true"/>
          <p:nvPr/>
        </p:nvSpPr>
        <p:spPr>
          <a:xfrm rot="0">
            <a:off x="5488289" y="5562849"/>
            <a:ext cx="2598837" cy="878205"/>
          </a:xfrm>
          <a:prstGeom prst="rect">
            <a:avLst/>
          </a:prstGeom>
        </p:spPr>
        <p:txBody>
          <a:bodyPr anchor="t" rtlCol="false" tIns="0" lIns="0" bIns="0" rIns="0">
            <a:spAutoFit/>
          </a:bodyPr>
          <a:lstStyle/>
          <a:p>
            <a:pPr algn="ctr">
              <a:lnSpc>
                <a:spcPts val="6719"/>
              </a:lnSpc>
              <a:spcBef>
                <a:spcPct val="0"/>
              </a:spcBef>
            </a:pPr>
            <a:r>
              <a:rPr lang="en-US" sz="4800">
                <a:solidFill>
                  <a:srgbClr val="000000"/>
                </a:solidFill>
                <a:latin typeface="The Seasons"/>
                <a:ea typeface="The Seasons"/>
                <a:cs typeface="The Seasons"/>
                <a:sym typeface="The Seasons"/>
              </a:rPr>
              <a:t>Comedy :</a:t>
            </a:r>
          </a:p>
        </p:txBody>
      </p:sp>
      <p:sp>
        <p:nvSpPr>
          <p:cNvPr name="TextBox 12" id="12"/>
          <p:cNvSpPr txBox="true"/>
          <p:nvPr/>
        </p:nvSpPr>
        <p:spPr>
          <a:xfrm rot="0">
            <a:off x="5954939" y="7879329"/>
            <a:ext cx="1665536" cy="878205"/>
          </a:xfrm>
          <a:prstGeom prst="rect">
            <a:avLst/>
          </a:prstGeom>
        </p:spPr>
        <p:txBody>
          <a:bodyPr anchor="t" rtlCol="false" tIns="0" lIns="0" bIns="0" rIns="0">
            <a:spAutoFit/>
          </a:bodyPr>
          <a:lstStyle/>
          <a:p>
            <a:pPr algn="ctr">
              <a:lnSpc>
                <a:spcPts val="6719"/>
              </a:lnSpc>
            </a:pPr>
            <a:r>
              <a:rPr lang="en-US" sz="4800">
                <a:solidFill>
                  <a:srgbClr val="000000"/>
                </a:solidFill>
                <a:latin typeface="The Seasons"/>
                <a:ea typeface="The Seasons"/>
                <a:cs typeface="The Seasons"/>
                <a:sym typeface="The Seasons"/>
              </a:rPr>
              <a:t>Satyr :</a:t>
            </a:r>
          </a:p>
        </p:txBody>
      </p:sp>
      <p:sp>
        <p:nvSpPr>
          <p:cNvPr name="TextBox 13" id="13"/>
          <p:cNvSpPr txBox="true"/>
          <p:nvPr/>
        </p:nvSpPr>
        <p:spPr>
          <a:xfrm rot="0">
            <a:off x="8176777" y="3191650"/>
            <a:ext cx="8639686" cy="1564672"/>
          </a:xfrm>
          <a:prstGeom prst="rect">
            <a:avLst/>
          </a:prstGeom>
        </p:spPr>
        <p:txBody>
          <a:bodyPr anchor="t" rtlCol="false" tIns="0" lIns="0" bIns="0" rIns="0">
            <a:spAutoFit/>
          </a:bodyPr>
          <a:lstStyle/>
          <a:p>
            <a:pPr algn="l">
              <a:lnSpc>
                <a:spcPts val="4058"/>
              </a:lnSpc>
            </a:pPr>
            <a:r>
              <a:rPr lang="en-US" sz="2898">
                <a:solidFill>
                  <a:srgbClr val="000000"/>
                </a:solidFill>
                <a:latin typeface="The Seasons"/>
                <a:ea typeface="The Seasons"/>
                <a:cs typeface="The Seasons"/>
                <a:sym typeface="The Seasons"/>
              </a:rPr>
              <a:t> Explored themes like death, loss, pride, abuse of power and the relationship between men and the gods.</a:t>
            </a:r>
          </a:p>
        </p:txBody>
      </p:sp>
      <p:sp>
        <p:nvSpPr>
          <p:cNvPr name="TextBox 14" id="14"/>
          <p:cNvSpPr txBox="true"/>
          <p:nvPr/>
        </p:nvSpPr>
        <p:spPr>
          <a:xfrm rot="0">
            <a:off x="8176777" y="5505366"/>
            <a:ext cx="8639686" cy="1050322"/>
          </a:xfrm>
          <a:prstGeom prst="rect">
            <a:avLst/>
          </a:prstGeom>
        </p:spPr>
        <p:txBody>
          <a:bodyPr anchor="t" rtlCol="false" tIns="0" lIns="0" bIns="0" rIns="0">
            <a:spAutoFit/>
          </a:bodyPr>
          <a:lstStyle/>
          <a:p>
            <a:pPr algn="l">
              <a:lnSpc>
                <a:spcPts val="4058"/>
              </a:lnSpc>
            </a:pPr>
            <a:r>
              <a:rPr lang="en-US" sz="2898">
                <a:solidFill>
                  <a:srgbClr val="000000"/>
                </a:solidFill>
                <a:latin typeface="The Seasons"/>
                <a:ea typeface="The Seasons"/>
                <a:cs typeface="The Seasons"/>
                <a:sym typeface="The Seasons"/>
              </a:rPr>
              <a:t>There were two types of comedy in ancient Greece, Old Comedy and New Comedy. </a:t>
            </a:r>
          </a:p>
        </p:txBody>
      </p:sp>
      <p:sp>
        <p:nvSpPr>
          <p:cNvPr name="TextBox 15" id="15"/>
          <p:cNvSpPr txBox="true"/>
          <p:nvPr/>
        </p:nvSpPr>
        <p:spPr>
          <a:xfrm rot="0">
            <a:off x="8176777" y="7821846"/>
            <a:ext cx="8639686" cy="1050322"/>
          </a:xfrm>
          <a:prstGeom prst="rect">
            <a:avLst/>
          </a:prstGeom>
        </p:spPr>
        <p:txBody>
          <a:bodyPr anchor="t" rtlCol="false" tIns="0" lIns="0" bIns="0" rIns="0">
            <a:spAutoFit/>
          </a:bodyPr>
          <a:lstStyle/>
          <a:p>
            <a:pPr algn="l">
              <a:lnSpc>
                <a:spcPts val="4058"/>
              </a:lnSpc>
            </a:pPr>
            <a:r>
              <a:rPr lang="en-US" sz="2898">
                <a:solidFill>
                  <a:srgbClr val="000000"/>
                </a:solidFill>
                <a:latin typeface="The Seasons"/>
                <a:ea typeface="The Seasons"/>
                <a:cs typeface="The Seasons"/>
                <a:sym typeface="The Seasons"/>
              </a:rPr>
              <a:t>Satyr plays were performed during tragedies in between acts and featured crude humour.</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Freeform 2" id="2"/>
          <p:cNvSpPr/>
          <p:nvPr/>
        </p:nvSpPr>
        <p:spPr>
          <a:xfrm flipH="false" flipV="false" rot="0">
            <a:off x="3195220" y="-656613"/>
            <a:ext cx="12092390" cy="10943613"/>
          </a:xfrm>
          <a:custGeom>
            <a:avLst/>
            <a:gdLst/>
            <a:ahLst/>
            <a:cxnLst/>
            <a:rect r="r" b="b" t="t" l="l"/>
            <a:pathLst>
              <a:path h="10943613" w="12092390">
                <a:moveTo>
                  <a:pt x="0" y="0"/>
                </a:moveTo>
                <a:lnTo>
                  <a:pt x="12092390" y="0"/>
                </a:lnTo>
                <a:lnTo>
                  <a:pt x="12092390" y="10943613"/>
                </a:lnTo>
                <a:lnTo>
                  <a:pt x="0" y="10943613"/>
                </a:lnTo>
                <a:lnTo>
                  <a:pt x="0" y="0"/>
                </a:lnTo>
                <a:close/>
              </a:path>
            </a:pathLst>
          </a:custGeom>
          <a:blipFill>
            <a:blip r:embed="rId3">
              <a:alphaModFix amt="19999"/>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5400000">
            <a:off x="0" y="6017920"/>
            <a:ext cx="4264048" cy="4264048"/>
          </a:xfrm>
          <a:custGeom>
            <a:avLst/>
            <a:gdLst/>
            <a:ahLst/>
            <a:cxnLst/>
            <a:rect r="r" b="b" t="t" l="l"/>
            <a:pathLst>
              <a:path h="4264048" w="4264048">
                <a:moveTo>
                  <a:pt x="0" y="0"/>
                </a:moveTo>
                <a:lnTo>
                  <a:pt x="4264048" y="0"/>
                </a:lnTo>
                <a:lnTo>
                  <a:pt x="4264048" y="4264048"/>
                </a:lnTo>
                <a:lnTo>
                  <a:pt x="0" y="42640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10800000">
            <a:off x="14032464" y="6017920"/>
            <a:ext cx="4255536" cy="4255536"/>
          </a:xfrm>
          <a:custGeom>
            <a:avLst/>
            <a:gdLst/>
            <a:ahLst/>
            <a:cxnLst/>
            <a:rect r="r" b="b" t="t" l="l"/>
            <a:pathLst>
              <a:path h="4255536" w="4255536">
                <a:moveTo>
                  <a:pt x="0" y="0"/>
                </a:moveTo>
                <a:lnTo>
                  <a:pt x="4255536" y="0"/>
                </a:lnTo>
                <a:lnTo>
                  <a:pt x="4255536" y="4255536"/>
                </a:lnTo>
                <a:lnTo>
                  <a:pt x="0" y="42555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9241415" y="2018138"/>
            <a:ext cx="3584500" cy="4772317"/>
          </a:xfrm>
          <a:custGeom>
            <a:avLst/>
            <a:gdLst/>
            <a:ahLst/>
            <a:cxnLst/>
            <a:rect r="r" b="b" t="t" l="l"/>
            <a:pathLst>
              <a:path h="4772317" w="3584500">
                <a:moveTo>
                  <a:pt x="0" y="0"/>
                </a:moveTo>
                <a:lnTo>
                  <a:pt x="3584500" y="0"/>
                </a:lnTo>
                <a:lnTo>
                  <a:pt x="3584500" y="4772316"/>
                </a:lnTo>
                <a:lnTo>
                  <a:pt x="0" y="4772316"/>
                </a:lnTo>
                <a:lnTo>
                  <a:pt x="0" y="0"/>
                </a:lnTo>
                <a:close/>
              </a:path>
            </a:pathLst>
          </a:custGeom>
          <a:blipFill>
            <a:blip r:embed="rId7"/>
            <a:stretch>
              <a:fillRect l="-4830" t="-1729" r="-1947" b="-15062"/>
            </a:stretch>
          </a:blipFill>
        </p:spPr>
      </p:sp>
      <p:sp>
        <p:nvSpPr>
          <p:cNvPr name="Freeform 6" id="6"/>
          <p:cNvSpPr/>
          <p:nvPr/>
        </p:nvSpPr>
        <p:spPr>
          <a:xfrm flipH="false" flipV="false" rot="0">
            <a:off x="5462085" y="2018138"/>
            <a:ext cx="3514710" cy="4772317"/>
          </a:xfrm>
          <a:custGeom>
            <a:avLst/>
            <a:gdLst/>
            <a:ahLst/>
            <a:cxnLst/>
            <a:rect r="r" b="b" t="t" l="l"/>
            <a:pathLst>
              <a:path h="4772317" w="3514710">
                <a:moveTo>
                  <a:pt x="0" y="0"/>
                </a:moveTo>
                <a:lnTo>
                  <a:pt x="3514709" y="0"/>
                </a:lnTo>
                <a:lnTo>
                  <a:pt x="3514709" y="4772316"/>
                </a:lnTo>
                <a:lnTo>
                  <a:pt x="0" y="4772316"/>
                </a:lnTo>
                <a:lnTo>
                  <a:pt x="0" y="0"/>
                </a:lnTo>
                <a:close/>
              </a:path>
            </a:pathLst>
          </a:custGeom>
          <a:blipFill>
            <a:blip r:embed="rId8"/>
            <a:stretch>
              <a:fillRect l="0" t="0" r="0" b="0"/>
            </a:stretch>
          </a:blipFill>
        </p:spPr>
      </p:sp>
      <p:sp>
        <p:nvSpPr>
          <p:cNvPr name="Freeform 7" id="7"/>
          <p:cNvSpPr/>
          <p:nvPr/>
        </p:nvSpPr>
        <p:spPr>
          <a:xfrm flipH="false" flipV="false" rot="0">
            <a:off x="1438667" y="748625"/>
            <a:ext cx="3574551" cy="5289218"/>
          </a:xfrm>
          <a:custGeom>
            <a:avLst/>
            <a:gdLst/>
            <a:ahLst/>
            <a:cxnLst/>
            <a:rect r="r" b="b" t="t" l="l"/>
            <a:pathLst>
              <a:path h="5289218" w="3574551">
                <a:moveTo>
                  <a:pt x="0" y="0"/>
                </a:moveTo>
                <a:lnTo>
                  <a:pt x="3574551" y="0"/>
                </a:lnTo>
                <a:lnTo>
                  <a:pt x="3574551" y="5289218"/>
                </a:lnTo>
                <a:lnTo>
                  <a:pt x="0" y="5289218"/>
                </a:lnTo>
                <a:lnTo>
                  <a:pt x="0" y="0"/>
                </a:lnTo>
                <a:close/>
              </a:path>
            </a:pathLst>
          </a:custGeom>
          <a:blipFill>
            <a:blip r:embed="rId9"/>
            <a:stretch>
              <a:fillRect l="0" t="0" r="0" b="0"/>
            </a:stretch>
          </a:blipFill>
        </p:spPr>
      </p:sp>
      <p:sp>
        <p:nvSpPr>
          <p:cNvPr name="Freeform 8" id="8"/>
          <p:cNvSpPr/>
          <p:nvPr/>
        </p:nvSpPr>
        <p:spPr>
          <a:xfrm flipH="false" flipV="false" rot="0">
            <a:off x="13298985" y="748625"/>
            <a:ext cx="3526145" cy="5289218"/>
          </a:xfrm>
          <a:custGeom>
            <a:avLst/>
            <a:gdLst/>
            <a:ahLst/>
            <a:cxnLst/>
            <a:rect r="r" b="b" t="t" l="l"/>
            <a:pathLst>
              <a:path h="5289218" w="3526145">
                <a:moveTo>
                  <a:pt x="0" y="0"/>
                </a:moveTo>
                <a:lnTo>
                  <a:pt x="3526145" y="0"/>
                </a:lnTo>
                <a:lnTo>
                  <a:pt x="3526145" y="5289218"/>
                </a:lnTo>
                <a:lnTo>
                  <a:pt x="0" y="5289218"/>
                </a:lnTo>
                <a:lnTo>
                  <a:pt x="0" y="0"/>
                </a:lnTo>
                <a:close/>
              </a:path>
            </a:pathLst>
          </a:custGeom>
          <a:blipFill>
            <a:blip r:embed="rId10"/>
            <a:stretch>
              <a:fillRect l="0" t="0" r="0" b="0"/>
            </a:stretch>
          </a:blipFill>
        </p:spPr>
      </p:sp>
      <p:sp>
        <p:nvSpPr>
          <p:cNvPr name="TextBox 9" id="9"/>
          <p:cNvSpPr txBox="true"/>
          <p:nvPr/>
        </p:nvSpPr>
        <p:spPr>
          <a:xfrm rot="0">
            <a:off x="6064296" y="308610"/>
            <a:ext cx="5630168" cy="1218565"/>
          </a:xfrm>
          <a:prstGeom prst="rect">
            <a:avLst/>
          </a:prstGeom>
        </p:spPr>
        <p:txBody>
          <a:bodyPr anchor="t" rtlCol="false" tIns="0" lIns="0" bIns="0" rIns="0">
            <a:spAutoFit/>
          </a:bodyPr>
          <a:lstStyle/>
          <a:p>
            <a:pPr algn="ctr">
              <a:lnSpc>
                <a:spcPts val="8959"/>
              </a:lnSpc>
            </a:pPr>
            <a:r>
              <a:rPr lang="en-US" sz="6399">
                <a:solidFill>
                  <a:srgbClr val="FFFFFF"/>
                </a:solidFill>
                <a:latin typeface="Times New Roman MT"/>
                <a:ea typeface="Times New Roman MT"/>
                <a:cs typeface="Times New Roman MT"/>
                <a:sym typeface="Times New Roman MT"/>
              </a:rPr>
              <a:t>The Playwrights</a:t>
            </a:r>
          </a:p>
        </p:txBody>
      </p:sp>
      <p:sp>
        <p:nvSpPr>
          <p:cNvPr name="TextBox 10" id="10"/>
          <p:cNvSpPr txBox="true"/>
          <p:nvPr/>
        </p:nvSpPr>
        <p:spPr>
          <a:xfrm rot="0">
            <a:off x="9519860" y="6999737"/>
            <a:ext cx="3027611" cy="798195"/>
          </a:xfrm>
          <a:prstGeom prst="rect">
            <a:avLst/>
          </a:prstGeom>
        </p:spPr>
        <p:txBody>
          <a:bodyPr anchor="t" rtlCol="false" tIns="0" lIns="0" bIns="0" rIns="0">
            <a:spAutoFit/>
          </a:bodyPr>
          <a:lstStyle/>
          <a:p>
            <a:pPr algn="ctr">
              <a:lnSpc>
                <a:spcPts val="5880"/>
              </a:lnSpc>
            </a:pPr>
            <a:r>
              <a:rPr lang="en-US" sz="4200">
                <a:solidFill>
                  <a:srgbClr val="FFFFFF"/>
                </a:solidFill>
                <a:latin typeface="Times New Roman MT"/>
                <a:ea typeface="Times New Roman MT"/>
                <a:cs typeface="Times New Roman MT"/>
                <a:sym typeface="Times New Roman MT"/>
              </a:rPr>
              <a:t>Aristophanes</a:t>
            </a:r>
          </a:p>
        </p:txBody>
      </p:sp>
      <p:sp>
        <p:nvSpPr>
          <p:cNvPr name="TextBox 11" id="11"/>
          <p:cNvSpPr txBox="true"/>
          <p:nvPr/>
        </p:nvSpPr>
        <p:spPr>
          <a:xfrm rot="0">
            <a:off x="9298990" y="7800917"/>
            <a:ext cx="3574551" cy="1130934"/>
          </a:xfrm>
          <a:prstGeom prst="rect">
            <a:avLst/>
          </a:prstGeom>
        </p:spPr>
        <p:txBody>
          <a:bodyPr anchor="t" rtlCol="false" tIns="0" lIns="0" bIns="0" rIns="0">
            <a:spAutoFit/>
          </a:bodyPr>
          <a:lstStyle/>
          <a:p>
            <a:pPr algn="ctr">
              <a:lnSpc>
                <a:spcPts val="4340"/>
              </a:lnSpc>
            </a:pPr>
            <a:r>
              <a:rPr lang="en-US" sz="3100">
                <a:solidFill>
                  <a:srgbClr val="FFFFFF"/>
                </a:solidFill>
                <a:latin typeface="Times New Roman MT"/>
                <a:ea typeface="Times New Roman MT"/>
                <a:cs typeface="Times New Roman MT"/>
                <a:sym typeface="Times New Roman MT"/>
              </a:rPr>
              <a:t>446 - 386 BCE</a:t>
            </a:r>
          </a:p>
          <a:p>
            <a:pPr algn="ctr">
              <a:lnSpc>
                <a:spcPts val="4340"/>
              </a:lnSpc>
            </a:pPr>
          </a:p>
        </p:txBody>
      </p:sp>
      <p:sp>
        <p:nvSpPr>
          <p:cNvPr name="TextBox 12" id="12"/>
          <p:cNvSpPr txBox="true"/>
          <p:nvPr/>
        </p:nvSpPr>
        <p:spPr>
          <a:xfrm rot="0">
            <a:off x="6074728" y="6999737"/>
            <a:ext cx="2289423" cy="798195"/>
          </a:xfrm>
          <a:prstGeom prst="rect">
            <a:avLst/>
          </a:prstGeom>
        </p:spPr>
        <p:txBody>
          <a:bodyPr anchor="t" rtlCol="false" tIns="0" lIns="0" bIns="0" rIns="0">
            <a:spAutoFit/>
          </a:bodyPr>
          <a:lstStyle/>
          <a:p>
            <a:pPr algn="ctr">
              <a:lnSpc>
                <a:spcPts val="5880"/>
              </a:lnSpc>
            </a:pPr>
            <a:r>
              <a:rPr lang="en-US" sz="4200">
                <a:solidFill>
                  <a:srgbClr val="FFFFFF"/>
                </a:solidFill>
                <a:latin typeface="Times New Roman MT"/>
                <a:ea typeface="Times New Roman MT"/>
                <a:cs typeface="Times New Roman MT"/>
                <a:sym typeface="Times New Roman MT"/>
              </a:rPr>
              <a:t>Sophocles</a:t>
            </a:r>
          </a:p>
        </p:txBody>
      </p:sp>
      <p:sp>
        <p:nvSpPr>
          <p:cNvPr name="TextBox 13" id="13"/>
          <p:cNvSpPr txBox="true"/>
          <p:nvPr/>
        </p:nvSpPr>
        <p:spPr>
          <a:xfrm rot="0">
            <a:off x="5601765" y="7800917"/>
            <a:ext cx="3235348" cy="1673805"/>
          </a:xfrm>
          <a:prstGeom prst="rect">
            <a:avLst/>
          </a:prstGeom>
        </p:spPr>
        <p:txBody>
          <a:bodyPr anchor="t" rtlCol="false" tIns="0" lIns="0" bIns="0" rIns="0">
            <a:spAutoFit/>
          </a:bodyPr>
          <a:lstStyle/>
          <a:p>
            <a:pPr algn="ctr">
              <a:lnSpc>
                <a:spcPts val="4343"/>
              </a:lnSpc>
            </a:pPr>
            <a:r>
              <a:rPr lang="en-US" sz="3102">
                <a:solidFill>
                  <a:srgbClr val="FFFFFF"/>
                </a:solidFill>
                <a:latin typeface="Times New Roman MT"/>
                <a:ea typeface="Times New Roman MT"/>
                <a:cs typeface="Times New Roman MT"/>
                <a:sym typeface="Times New Roman MT"/>
              </a:rPr>
              <a:t>497/496 -</a:t>
            </a:r>
          </a:p>
          <a:p>
            <a:pPr algn="ctr">
              <a:lnSpc>
                <a:spcPts val="4343"/>
              </a:lnSpc>
            </a:pPr>
            <a:r>
              <a:rPr lang="en-US" sz="3102">
                <a:solidFill>
                  <a:srgbClr val="FFFFFF"/>
                </a:solidFill>
                <a:latin typeface="Times New Roman MT"/>
                <a:ea typeface="Times New Roman MT"/>
                <a:cs typeface="Times New Roman MT"/>
                <a:sym typeface="Times New Roman MT"/>
              </a:rPr>
              <a:t>406/405 BCE</a:t>
            </a:r>
          </a:p>
          <a:p>
            <a:pPr algn="ctr">
              <a:lnSpc>
                <a:spcPts val="4343"/>
              </a:lnSpc>
            </a:pPr>
          </a:p>
        </p:txBody>
      </p:sp>
      <p:sp>
        <p:nvSpPr>
          <p:cNvPr name="TextBox 14" id="14"/>
          <p:cNvSpPr txBox="true"/>
          <p:nvPr/>
        </p:nvSpPr>
        <p:spPr>
          <a:xfrm rot="0">
            <a:off x="1320487" y="6108521"/>
            <a:ext cx="3574551" cy="798195"/>
          </a:xfrm>
          <a:prstGeom prst="rect">
            <a:avLst/>
          </a:prstGeom>
        </p:spPr>
        <p:txBody>
          <a:bodyPr anchor="t" rtlCol="false" tIns="0" lIns="0" bIns="0" rIns="0">
            <a:spAutoFit/>
          </a:bodyPr>
          <a:lstStyle/>
          <a:p>
            <a:pPr algn="ctr">
              <a:lnSpc>
                <a:spcPts val="5880"/>
              </a:lnSpc>
            </a:pPr>
            <a:r>
              <a:rPr lang="en-US" sz="4200">
                <a:solidFill>
                  <a:srgbClr val="FFFFFF"/>
                </a:solidFill>
                <a:latin typeface="Times New Roman MT"/>
                <a:ea typeface="Times New Roman MT"/>
                <a:cs typeface="Times New Roman MT"/>
                <a:sym typeface="Times New Roman MT"/>
              </a:rPr>
              <a:t>Aeschylus</a:t>
            </a:r>
          </a:p>
        </p:txBody>
      </p:sp>
      <p:sp>
        <p:nvSpPr>
          <p:cNvPr name="TextBox 15" id="15"/>
          <p:cNvSpPr txBox="true"/>
          <p:nvPr/>
        </p:nvSpPr>
        <p:spPr>
          <a:xfrm rot="0">
            <a:off x="1256501" y="6899090"/>
            <a:ext cx="3938884" cy="1130934"/>
          </a:xfrm>
          <a:prstGeom prst="rect">
            <a:avLst/>
          </a:prstGeom>
        </p:spPr>
        <p:txBody>
          <a:bodyPr anchor="t" rtlCol="false" tIns="0" lIns="0" bIns="0" rIns="0">
            <a:spAutoFit/>
          </a:bodyPr>
          <a:lstStyle/>
          <a:p>
            <a:pPr algn="ctr">
              <a:lnSpc>
                <a:spcPts val="4340"/>
              </a:lnSpc>
            </a:pPr>
            <a:r>
              <a:rPr lang="en-US" sz="3100">
                <a:solidFill>
                  <a:srgbClr val="FFFFFF"/>
                </a:solidFill>
                <a:latin typeface="Times New Roman MT"/>
                <a:ea typeface="Times New Roman MT"/>
                <a:cs typeface="Times New Roman MT"/>
                <a:sym typeface="Times New Roman MT"/>
              </a:rPr>
              <a:t>525/524 -456 BCE</a:t>
            </a:r>
          </a:p>
          <a:p>
            <a:pPr algn="ctr">
              <a:lnSpc>
                <a:spcPts val="4340"/>
              </a:lnSpc>
            </a:pPr>
            <a:r>
              <a:rPr lang="en-US" sz="3100">
                <a:solidFill>
                  <a:srgbClr val="FFFFFF"/>
                </a:solidFill>
                <a:latin typeface="Times New Roman MT"/>
                <a:ea typeface="Times New Roman MT"/>
                <a:cs typeface="Times New Roman MT"/>
                <a:sym typeface="Times New Roman MT"/>
              </a:rPr>
              <a:t> </a:t>
            </a:r>
          </a:p>
        </p:txBody>
      </p:sp>
      <p:sp>
        <p:nvSpPr>
          <p:cNvPr name="TextBox 16" id="16"/>
          <p:cNvSpPr txBox="true"/>
          <p:nvPr/>
        </p:nvSpPr>
        <p:spPr>
          <a:xfrm rot="0">
            <a:off x="13975761" y="6108521"/>
            <a:ext cx="2172593" cy="798195"/>
          </a:xfrm>
          <a:prstGeom prst="rect">
            <a:avLst/>
          </a:prstGeom>
        </p:spPr>
        <p:txBody>
          <a:bodyPr anchor="t" rtlCol="false" tIns="0" lIns="0" bIns="0" rIns="0">
            <a:spAutoFit/>
          </a:bodyPr>
          <a:lstStyle/>
          <a:p>
            <a:pPr algn="ctr">
              <a:lnSpc>
                <a:spcPts val="5880"/>
              </a:lnSpc>
            </a:pPr>
            <a:r>
              <a:rPr lang="en-US" sz="4200">
                <a:solidFill>
                  <a:srgbClr val="FFFFFF"/>
                </a:solidFill>
                <a:latin typeface="Times New Roman MT"/>
                <a:ea typeface="Times New Roman MT"/>
                <a:cs typeface="Times New Roman MT"/>
                <a:sym typeface="Times New Roman MT"/>
              </a:rPr>
              <a:t>Euripides</a:t>
            </a:r>
          </a:p>
        </p:txBody>
      </p:sp>
      <p:sp>
        <p:nvSpPr>
          <p:cNvPr name="TextBox 17" id="17"/>
          <p:cNvSpPr txBox="true"/>
          <p:nvPr/>
        </p:nvSpPr>
        <p:spPr>
          <a:xfrm rot="0">
            <a:off x="13092615" y="6782891"/>
            <a:ext cx="3938884" cy="1673859"/>
          </a:xfrm>
          <a:prstGeom prst="rect">
            <a:avLst/>
          </a:prstGeom>
        </p:spPr>
        <p:txBody>
          <a:bodyPr anchor="t" rtlCol="false" tIns="0" lIns="0" bIns="0" rIns="0">
            <a:spAutoFit/>
          </a:bodyPr>
          <a:lstStyle/>
          <a:p>
            <a:pPr algn="ctr">
              <a:lnSpc>
                <a:spcPts val="4340"/>
              </a:lnSpc>
            </a:pPr>
            <a:r>
              <a:rPr lang="en-US" sz="3100">
                <a:solidFill>
                  <a:srgbClr val="FFFFFF"/>
                </a:solidFill>
                <a:latin typeface="Times New Roman MT"/>
                <a:ea typeface="Times New Roman MT"/>
                <a:cs typeface="Times New Roman MT"/>
                <a:sym typeface="Times New Roman MT"/>
              </a:rPr>
              <a:t>480 - 406 BCE</a:t>
            </a:r>
          </a:p>
          <a:p>
            <a:pPr algn="ctr">
              <a:lnSpc>
                <a:spcPts val="4340"/>
              </a:lnSpc>
            </a:pPr>
          </a:p>
          <a:p>
            <a:pPr algn="ctr">
              <a:lnSpc>
                <a:spcPts val="4340"/>
              </a:lnSpc>
            </a:pPr>
            <a:r>
              <a:rPr lang="en-US" sz="3100">
                <a:solidFill>
                  <a:srgbClr val="FFFFFF"/>
                </a:solidFill>
                <a:latin typeface="Times New Roman MT"/>
                <a:ea typeface="Times New Roman MT"/>
                <a:cs typeface="Times New Roman MT"/>
                <a:sym typeface="Times New Roman MT"/>
              </a:rPr>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DAG7ncBrQ70</dc:identifier>
  <dcterms:modified xsi:type="dcterms:W3CDTF">2011-08-01T06:04:30Z</dcterms:modified>
  <cp:revision>1</cp:revision>
  <dc:title>8-9: The Theater of Dionysus : The Ancient Origins of Theatre</dc:title>
</cp:coreProperties>
</file>