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rapey" panose="020B0604020202020204" charset="0"/>
      <p:regular r:id="rId24"/>
    </p:embeddedFont>
    <p:embeddedFont>
      <p:font typeface="Arapey Bold" panose="020B0604020202020204" charset="0"/>
      <p:regular r:id="rId25"/>
    </p:embeddedFont>
    <p:embeddedFont>
      <p:font typeface="Frunchy Sage" panose="020B0604020202020204" charset="0"/>
      <p:regular r:id="rId26"/>
    </p:embeddedFont>
    <p:embeddedFont>
      <p:font typeface="Frunchy Sage Bold" panose="020B0604020202020204" charset="0"/>
      <p:regular r:id="rId27"/>
    </p:embeddedFont>
    <p:embeddedFont>
      <p:font typeface="Vintage Rotter"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everyone! Thank you for coming. Today we will be talking about anatomy and bodies in ancient art. For right now, I'm going to give you a quick rundown about what you're going to see when you get into the museum and tell you a little bit about what the ancients would have known about the bodies you're going to see soon.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move into the next period of ancient Greek Art, called the Transitional Period, you can see that the artists skills were beginning evolve a little bit or become more sophisticated. In this period, which lasted from about 480-450 BCE, we can see them starting to create more movement and more realistic features in the statues. Some ancient sculptures were of athletes or other notable humans rather than of gods. This piece is called the Charioteer of Delphi and is from the Transitional period. He was obviously, a charioteer, who was competing in a chariot race to honor the god Apollo at Delphi, his sanctuary which is where this man was found (hence his name being the Charioteer of Delphi). You can see some remnants of the Archaic period in this statue, he still has that rigid posture and those almond-shaped eyes. However, we see a bit more movement in this statue than we see in the Archaic period pieces, particularly in his hand extending outward to hold on to what would have been the reigns of his chariot. There is also more attention given to detail overall, such as the curls in his hair,  at the way his chiton, or robes, look to be naturally draped, and the attention to detail paid in sculpting the Charioteer’s feet. Although it might not seem very important now, the feet of this Charioteer were particularly admired in the ancient world.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that leads us into the third phase of Ancient Greek Art. This is called the Classical Period, which lasted from 450-323 BCE, and is referred to as the height of Greek art. Statues in this period looked more beautiful, natural and lifelike than ever before. This alive-ness is partially due to the fact that sculptors were experimenting with different poses for statues. Rather than have statues stand straight and tall, they began carving statues standing in the contrapposto pose.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little bit more about the contrapposto stance. Contrapposto means that the statues looked like they were leaning on one leg when they were standing, which is the natural standing position of most people. With these figures in a most natural position, artists also started adding supports like trees and draped clothing to statues, so that the figures could appear to be moving in interesting ways without falling over. Remember that when you lean over,  your body has muscles to support you and keep you from falling down, but stone is heavy and sculptures would fall over without those seemingly random pieces of trees or cloth carved onto them. This sculpture, Apollo Lykeios, leans over, so that his sculptor is able to have him in such an interesting and more natural position.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we're talking about Classical art, sculptors wanted to capture human perfection so as to best exemplify the divine image of gods and great heroes. There are two particular sculptures that set the bar for human perfection. The figure on the left is Doryphoros of Polykleitos, the spear-bearer. He is thought by some scholars to have been a representation of the hero Achilles from Homer's Iliad. The sculptor who created him, Polykleitos, established a canon for human beauty, using Doryphoros to relate perfection to ratios and mathematics that sculptors should follow to create their masterpieces. If we look at this image on the right here, it is a recreation of the sorts of ratios Polykleitos was working with. In the middle, is Doryphoros, the way Polykleitos designed him, along with specific ratios for each aspect of the body. Polykleitos used math to establish standards of what he thought other artists should use to create the perfect sculpture.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ancient Greece through the end of the Classical period, most of the sculptures produced were of gods, goddesses, or religious or mythological scenes. It was natural to portray these figures nude as it was a testament to Greek Culture. The Ancient Greeks were frequently at war and valued physical fitness, athleticism and militarism. Not only were athletic activities often done nude, but the body was a demonstration of their power. What was valued even higher than their military prowess was their religious devotion. Athletes were used as models to show the ideal human form and in their athleticism, honored the gods. When you get into the museum, take a look at some of these sculptures and think about whether they're truly realistic or if classical sculptors took some liberties in order to honour the gods. Another feature of classical sculpture is that the faces of many figures are androgynous, or don’t look specifically male or female. Thankfully, usually, a statue is found with certain attributes that can help solve the puzzle of the statue's identity. Attributes are items associated with characters from mythology. For example, a lyre, or a small harp, indicates that a statue is of Apollo, the god of poetry and music, or an apple and mirror are generally shown with Aphrodite, the goddess of love and beauty.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finally, we arrive in the Hellenistic period, when we see the peak of Greek sculpture. In this period, from 323-100 BCE, art progressed even further. You can see very complex movement in statues such as the crouching Aphrodite or the child struggling with a goose here. Due to the social context in the Greek world at the time, people were beginning to commission artists to create sculptures that were more personal in nature, not necessarily just religious figures anymore. Art was now being made for private homes and personal use rather than just public monuments. When you get into the museum, think about some differences you see between the Hellenistic period and the Classical period. What do you notice about the Crouching Aphrodite when you compare her to the Aphrodite of Cnidos? Getting a closer look will help you understand these changes.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Almost done, I wanted to give you a sneak peek of the Borghese Warrior. His motion and muscles make him look like he could be an actual gladiator, frozen in time. However, if you look at him a little bit closer, you’ll notice that he’s tensing every single muscle in his body seemingly at once, which is actually physically impossible. So, instead of being realistic, do you think the sculptor is trying to show off a bit? When you see him at the museum, take a close look at how detailed he is and consider how interested the Greeks were in science and anatomy.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get into the museum, one thing you're going to notice right away is that there is a lot of nudity. Nudity in ancient art is very very common, especially in Ancient Greek art which is where a lot of pieces in our collection are from originally. While people in Ancient Greece would not necessarily have been roaming the streets unclothed, nudity was viewed as the natural human form. There were cultural boundaries just like today that established when nudity was appropriate, but nudity was much less sexualized in Ancient Greece than it is today. It was also very different for men and for women, let's take a look why at how.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Greek Mythology, the Gods looked like humans and thus the human body was in the image of the gods. Naturally, when sculptors wanted to portray the gods, they had plenty of models all around them. As the gods were the perfect version of humans, sculptors chose men with ideal physiques to represent the ideal version of humans - the gods. Many male nude statues actually show off the physiques of Greece's finest athletes as a tribute to the perfection of the gods. It was also common for men to be nude during their military training and exercise so nudity was a reflection of their athleticism, lifestyle and religious devotion.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Unlike male nudity, female nudity was not as common. The female nude only became a large part of Greek sculpture in the Classical and Hellenistic periods. The first female nude was in the classical period, Aphrodite of Cnidos by Praxiteles, she is the lady on our slide. You'll get to see her when you get into the museum. By creating her, Praxiteles set the standard for what female nude sculptures should look like and even then - Aphrodite was the only goddess who was ever portrayed fully nude. Why? Well, there are many mythological stories about men happening upon Goddesses bathing and in those stories, the men don't exactly live for very long after this. Women, even in ancient times, were expected to be modest whereas men were nude even in public areas like the gymnasium. When you get into the museum, take a look at how nudity is shown in the sculptures of Aphrodite, notice ways it is different from the male statues and think about why this might be.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Ancients knew a great deal about human anatomy. Across cultures, there is clear evidence that all civilizations sought to understand the human condition and improve quality of life by treating diseases and injuries. Ancient Greece, the home of some of the finest surviving human sculptures, was home to some of the most well-known and accomplished scientists, philosophers, physicians and anatomists. Lets take a look at a few very important scientists whose accomplishments have outlived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sure a lot of you have heard of Aristotle. Aristotle, who was best known for his career as a famous philosopher, lived from 384 - 322 BCE. He lived in Athens for most of his life, eventually leaving to tutor Alexander the Great.</a:t>
            </a:r>
          </a:p>
          <a:p>
            <a:r>
              <a:rPr lang="en-US"/>
              <a:t>While not a physician by trade, Aristotle's work was foundational to scientific study both in his lifetime and centuries later in the Middle Ages and the Renaissance. He came up with what's called the preformation theory, where he believed that from the very beginning stages of life, humans grew from a microscopic human, complete with arms, legs, fingers and toes. While he was proven wrong many hundreds of years later, he has been called by many the father of biology for that theory and his attempts to classify plant and animal species.  </a:t>
            </a:r>
          </a:p>
          <a:p>
            <a:r>
              <a:rPr lang="en-US"/>
              <a:t>Hippocrates, the gentleman in the middle here, lived from 460-370 in Athens and founded the Hippocratic School of Medicine, establishing medicine as a practice and an academic discipline. He and his students were among the first to describe and categorize many diseases. His style of clinical observation and rigorous precision influence the way we practice medicine today. He is also the name-sake of the Hippocratic oath, an oath taken by all new doctors as they begin their careers. </a:t>
            </a:r>
          </a:p>
          <a:p>
            <a:r>
              <a:rPr lang="en-US"/>
              <a:t>Finally, this is Herophilus in the long robe. He was one of the great Greek physicians who lives from the late 4th, early 3rd century BCE (we aren't exactly sure when he lived). Born in Chalcedon, he spent most of his life in Alexandria, Egypt. He studied under another great physician named Praxagoras who taught at the Hippocratean medical school, the school Hippocrates founded. Herophilus completed the first scientific human cadaveric dissections with the help of his contemporary, Erasistratus, who is the on the left in this picture here. Very soon after, human dissection was forbidden and not allowed again until around 1530 CE in the Renaissance, so Herophilus' work became very important to understanding the human body.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jump in to any more art, let's take a look at the time periods we will be looking at. First, we'll take a look at the Archaic period, from 750-480 BCE. Then, we'll look at the Transitional period from 450-323 BCE. After that, we get into the periods you probably all think of when we talk about Greek statues, the Classical period from 450-323 BCE and the Hellenistic period from 323-100 BCE. We'll talk about some key features from each period so that when you get into the museum, you know exactly what to expect.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main period in Greek sculpture is the Archaic period. Art was produced in this style from 750-480 BCE, about twenty five hundred years ago. This is when Greek artists first began to make statues that looked more realistic than they had in the past, however they couldn’t quite shake the influential and less life-like artistic styles of the Near East. When I say the Near East, I'm talking about regions like Assyria and Mesopotamia, civilizations that existed in modern day Iraq or Iran. Does this sound familiar? (react) Why did these statues have Near-Eastern influence? Basically, Greece came into contact with many Near-Eastern civilizations through war, trade and colonization, especially in the 7th and 8th centuries. Now, the statue I have here on the left is the Kouros of Paros, you'll get to see him in the museum. Kouros is Greek for a young boy, and this one would have probably been noble. There are a couple of defining characteristics of the Archaic period on display in these pieces. First, take a look at the way that the Kouros is standing. He’s got his left foot forward, fist clenched, and his posture is stiff. This is known as a “power stance” and was very common in Ancient Mesopotamian artwork and is how pharaohs are often standing in Egyptian art just like the statue on the right of Pharoah Psammeticus II.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some other features of Archaic statues that are very noticeable and distinct. Take a look at the mouth of the statue here, the Rampin Head, and you’ll see what’s known as the “archaic smile.” This means that the lips are in a straight line across with just the corners curving upwards. Go ahead and try smiling like this at home. It’s physically impossible to smile like this! The hair on Archaic statues also typically doesn’t look very realistic and almost looks like a stiff wig with tight knots and braids instead of real hair. Archaic figures generally have these same almond-shaped eyes as well. If you look at the Lady of Auxerre on the right, you'll notice she has a similar still posture, wig-like hair and almond-shaped eyes. Notice on her, the proportions of her hands and feet, they are not terribly realistic either, but attention is really drawn to her hands, perhaps showing that the sculptor favoured that effect over realism.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44.svg"/><Relationship Id="rId4" Type="http://schemas.openxmlformats.org/officeDocument/2006/relationships/image" Target="../media/image8.sv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2" Type="http://schemas.openxmlformats.org/officeDocument/2006/relationships/hyperlink" Target="https://en.wikipedia.org/wiki/Herophilo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artsandscience.usask.ca/antiquities/collections/items/greek-items/classical/classical-greek.ph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1.png"/><Relationship Id="rId5" Type="http://schemas.openxmlformats.org/officeDocument/2006/relationships/image" Target="../media/image9.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32.svg"/><Relationship Id="rId4" Type="http://schemas.openxmlformats.org/officeDocument/2006/relationships/image" Target="../media/image8.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36.svg"/><Relationship Id="rId4" Type="http://schemas.openxmlformats.org/officeDocument/2006/relationships/image" Target="../media/image8.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81811"/>
            <a:ext cx="16230600" cy="8302706"/>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601"/>
                <a:ext cx="9464596" cy="3648869"/>
              </a:xfrm>
              <a:custGeom>
                <a:avLst/>
                <a:gdLst/>
                <a:ahLst/>
                <a:cxnLst/>
                <a:rect l="l" t="t" r="r" b="b"/>
                <a:pathLst>
                  <a:path w="9464596" h="3648869">
                    <a:moveTo>
                      <a:pt x="9462056" y="1108414"/>
                    </a:moveTo>
                    <a:lnTo>
                      <a:pt x="9464596" y="1091621"/>
                    </a:lnTo>
                    <a:lnTo>
                      <a:pt x="9458246" y="1095819"/>
                    </a:lnTo>
                    <a:lnTo>
                      <a:pt x="9458246" y="1069230"/>
                    </a:lnTo>
                    <a:cubicBezTo>
                      <a:pt x="9458246" y="1067831"/>
                      <a:pt x="9456976" y="1063632"/>
                      <a:pt x="9455706" y="1058035"/>
                    </a:cubicBezTo>
                    <a:lnTo>
                      <a:pt x="9455706" y="1055236"/>
                    </a:lnTo>
                    <a:lnTo>
                      <a:pt x="9454436" y="1055236"/>
                    </a:lnTo>
                    <a:cubicBezTo>
                      <a:pt x="9453166" y="1049638"/>
                      <a:pt x="9449356" y="1049638"/>
                      <a:pt x="9448086" y="1049638"/>
                    </a:cubicBezTo>
                    <a:cubicBezTo>
                      <a:pt x="9448086" y="1004856"/>
                      <a:pt x="9449356" y="958674"/>
                      <a:pt x="9450626" y="913892"/>
                    </a:cubicBezTo>
                    <a:cubicBezTo>
                      <a:pt x="9450626" y="901297"/>
                      <a:pt x="9451896" y="890102"/>
                      <a:pt x="9451896" y="877507"/>
                    </a:cubicBezTo>
                    <a:lnTo>
                      <a:pt x="9455706" y="877507"/>
                    </a:lnTo>
                    <a:lnTo>
                      <a:pt x="9455706" y="845151"/>
                    </a:lnTo>
                    <a:lnTo>
                      <a:pt x="9459516" y="845151"/>
                    </a:lnTo>
                    <a:lnTo>
                      <a:pt x="9459516" y="814671"/>
                    </a:lnTo>
                    <a:cubicBezTo>
                      <a:pt x="9462056" y="779111"/>
                      <a:pt x="9464596" y="724501"/>
                      <a:pt x="9462056" y="690211"/>
                    </a:cubicBezTo>
                    <a:cubicBezTo>
                      <a:pt x="9463326" y="672431"/>
                      <a:pt x="9460786" y="650841"/>
                      <a:pt x="9459516" y="639411"/>
                    </a:cubicBezTo>
                    <a:lnTo>
                      <a:pt x="9460786" y="639411"/>
                    </a:lnTo>
                    <a:lnTo>
                      <a:pt x="9456976" y="540351"/>
                    </a:lnTo>
                    <a:lnTo>
                      <a:pt x="9458246" y="539081"/>
                    </a:lnTo>
                    <a:lnTo>
                      <a:pt x="9458246" y="535271"/>
                    </a:lnTo>
                    <a:cubicBezTo>
                      <a:pt x="9458246" y="500981"/>
                      <a:pt x="9456976" y="466691"/>
                      <a:pt x="9456976" y="429861"/>
                    </a:cubicBezTo>
                    <a:cubicBezTo>
                      <a:pt x="9454436" y="360011"/>
                      <a:pt x="9453166" y="288891"/>
                      <a:pt x="9459516" y="211421"/>
                    </a:cubicBezTo>
                    <a:lnTo>
                      <a:pt x="9459516" y="205071"/>
                    </a:lnTo>
                    <a:cubicBezTo>
                      <a:pt x="9458246" y="189831"/>
                      <a:pt x="9458246" y="174591"/>
                      <a:pt x="9458246" y="156811"/>
                    </a:cubicBezTo>
                    <a:lnTo>
                      <a:pt x="9458246" y="78071"/>
                    </a:lnTo>
                    <a:lnTo>
                      <a:pt x="9463326" y="57751"/>
                    </a:lnTo>
                    <a:lnTo>
                      <a:pt x="9463326" y="6951"/>
                    </a:lnTo>
                    <a:lnTo>
                      <a:pt x="9456976" y="6951"/>
                    </a:lnTo>
                    <a:cubicBezTo>
                      <a:pt x="9418876" y="6951"/>
                      <a:pt x="9362996" y="5681"/>
                      <a:pt x="9347756" y="5681"/>
                    </a:cubicBezTo>
                    <a:cubicBezTo>
                      <a:pt x="9319816" y="5681"/>
                      <a:pt x="9304576" y="5681"/>
                      <a:pt x="9296956" y="6951"/>
                    </a:cubicBezTo>
                    <a:cubicBezTo>
                      <a:pt x="9263936" y="-1939"/>
                      <a:pt x="9185196" y="-669"/>
                      <a:pt x="9108996" y="1871"/>
                    </a:cubicBezTo>
                    <a:cubicBezTo>
                      <a:pt x="9070896" y="3141"/>
                      <a:pt x="9034066" y="3141"/>
                      <a:pt x="9008666" y="1871"/>
                    </a:cubicBezTo>
                    <a:lnTo>
                      <a:pt x="9004856" y="1871"/>
                    </a:lnTo>
                    <a:lnTo>
                      <a:pt x="9002316" y="8221"/>
                    </a:lnTo>
                    <a:cubicBezTo>
                      <a:pt x="8951516" y="8221"/>
                      <a:pt x="8901986" y="9491"/>
                      <a:pt x="8837216" y="12031"/>
                    </a:cubicBezTo>
                    <a:lnTo>
                      <a:pt x="8825786" y="12031"/>
                    </a:lnTo>
                    <a:lnTo>
                      <a:pt x="8827056" y="14571"/>
                    </a:lnTo>
                    <a:lnTo>
                      <a:pt x="8794036" y="14571"/>
                    </a:lnTo>
                    <a:lnTo>
                      <a:pt x="8794036" y="19651"/>
                    </a:lnTo>
                    <a:cubicBezTo>
                      <a:pt x="8771175" y="19651"/>
                      <a:pt x="8747046" y="18381"/>
                      <a:pt x="8720375" y="17111"/>
                    </a:cubicBezTo>
                    <a:cubicBezTo>
                      <a:pt x="8697516" y="15841"/>
                      <a:pt x="8674656" y="15841"/>
                      <a:pt x="8651796" y="14571"/>
                    </a:cubicBezTo>
                    <a:lnTo>
                      <a:pt x="8651796" y="13301"/>
                    </a:lnTo>
                    <a:cubicBezTo>
                      <a:pt x="8644175" y="12031"/>
                      <a:pt x="8635286" y="12031"/>
                      <a:pt x="8627666" y="10761"/>
                    </a:cubicBezTo>
                    <a:lnTo>
                      <a:pt x="8626396" y="42511"/>
                    </a:lnTo>
                    <a:lnTo>
                      <a:pt x="8622586" y="42511"/>
                    </a:lnTo>
                    <a:lnTo>
                      <a:pt x="8622586" y="12031"/>
                    </a:lnTo>
                    <a:cubicBezTo>
                      <a:pt x="8449099" y="8221"/>
                      <a:pt x="8218767" y="10761"/>
                      <a:pt x="7994052" y="13301"/>
                    </a:cubicBezTo>
                    <a:cubicBezTo>
                      <a:pt x="7763720" y="15841"/>
                      <a:pt x="7544625" y="18381"/>
                      <a:pt x="7342381" y="14571"/>
                    </a:cubicBezTo>
                    <a:cubicBezTo>
                      <a:pt x="7246878" y="15841"/>
                      <a:pt x="7173846" y="15841"/>
                      <a:pt x="7112050" y="14571"/>
                    </a:cubicBezTo>
                    <a:lnTo>
                      <a:pt x="7112050" y="13301"/>
                    </a:lnTo>
                    <a:lnTo>
                      <a:pt x="6921043" y="10761"/>
                    </a:lnTo>
                    <a:lnTo>
                      <a:pt x="6921043" y="14571"/>
                    </a:lnTo>
                    <a:cubicBezTo>
                      <a:pt x="6859246" y="14571"/>
                      <a:pt x="6791833" y="15841"/>
                      <a:pt x="6718800" y="15841"/>
                    </a:cubicBezTo>
                    <a:lnTo>
                      <a:pt x="6673857" y="10761"/>
                    </a:lnTo>
                    <a:lnTo>
                      <a:pt x="6645768" y="10761"/>
                    </a:lnTo>
                    <a:cubicBezTo>
                      <a:pt x="6572736" y="9491"/>
                      <a:pt x="6539030" y="9491"/>
                      <a:pt x="6527793" y="17111"/>
                    </a:cubicBezTo>
                    <a:lnTo>
                      <a:pt x="6527793" y="19651"/>
                    </a:lnTo>
                    <a:cubicBezTo>
                      <a:pt x="6499704" y="20921"/>
                      <a:pt x="6471614" y="20921"/>
                      <a:pt x="6449143" y="22191"/>
                    </a:cubicBezTo>
                    <a:cubicBezTo>
                      <a:pt x="6392965" y="17111"/>
                      <a:pt x="6319932" y="18381"/>
                      <a:pt x="6235665" y="18381"/>
                    </a:cubicBezTo>
                    <a:cubicBezTo>
                      <a:pt x="6151397" y="19651"/>
                      <a:pt x="6061512" y="19651"/>
                      <a:pt x="5999715" y="14571"/>
                    </a:cubicBezTo>
                    <a:lnTo>
                      <a:pt x="5994097" y="13301"/>
                    </a:lnTo>
                    <a:lnTo>
                      <a:pt x="5982861" y="13301"/>
                    </a:lnTo>
                    <a:cubicBezTo>
                      <a:pt x="5954772" y="14571"/>
                      <a:pt x="5842415" y="15841"/>
                      <a:pt x="5735676" y="17111"/>
                    </a:cubicBezTo>
                    <a:cubicBezTo>
                      <a:pt x="5634555" y="18381"/>
                      <a:pt x="5522198" y="19651"/>
                      <a:pt x="5432312" y="20921"/>
                    </a:cubicBezTo>
                    <a:cubicBezTo>
                      <a:pt x="5415459" y="18381"/>
                      <a:pt x="5381751" y="17111"/>
                      <a:pt x="5342427" y="17111"/>
                    </a:cubicBezTo>
                    <a:cubicBezTo>
                      <a:pt x="5213216" y="18381"/>
                      <a:pt x="5067151" y="19651"/>
                      <a:pt x="4887380" y="19651"/>
                    </a:cubicBezTo>
                    <a:lnTo>
                      <a:pt x="4881763" y="18381"/>
                    </a:lnTo>
                    <a:lnTo>
                      <a:pt x="4853674" y="19651"/>
                    </a:lnTo>
                    <a:cubicBezTo>
                      <a:pt x="4735699" y="19651"/>
                      <a:pt x="4617723" y="18381"/>
                      <a:pt x="4499749" y="18381"/>
                    </a:cubicBezTo>
                    <a:lnTo>
                      <a:pt x="4499749" y="15841"/>
                    </a:lnTo>
                    <a:cubicBezTo>
                      <a:pt x="4466041" y="17111"/>
                      <a:pt x="4432334" y="17111"/>
                      <a:pt x="4404246" y="18381"/>
                    </a:cubicBezTo>
                    <a:lnTo>
                      <a:pt x="4359303" y="18381"/>
                    </a:lnTo>
                    <a:cubicBezTo>
                      <a:pt x="4084027" y="17111"/>
                      <a:pt x="3797517" y="15841"/>
                      <a:pt x="3505389" y="15841"/>
                    </a:cubicBezTo>
                    <a:lnTo>
                      <a:pt x="3494153" y="15841"/>
                    </a:lnTo>
                    <a:lnTo>
                      <a:pt x="3477299" y="20921"/>
                    </a:lnTo>
                    <a:lnTo>
                      <a:pt x="3477299" y="26001"/>
                    </a:lnTo>
                    <a:lnTo>
                      <a:pt x="3466064" y="26001"/>
                    </a:lnTo>
                    <a:lnTo>
                      <a:pt x="3117757" y="14571"/>
                    </a:lnTo>
                    <a:cubicBezTo>
                      <a:pt x="3067197" y="14571"/>
                      <a:pt x="3039107" y="17111"/>
                      <a:pt x="3005400" y="18381"/>
                    </a:cubicBezTo>
                    <a:cubicBezTo>
                      <a:pt x="2954839" y="20921"/>
                      <a:pt x="2909896" y="24731"/>
                      <a:pt x="2763832" y="19651"/>
                    </a:cubicBezTo>
                    <a:lnTo>
                      <a:pt x="2763832" y="22191"/>
                    </a:lnTo>
                    <a:lnTo>
                      <a:pt x="2409908" y="22191"/>
                    </a:lnTo>
                    <a:cubicBezTo>
                      <a:pt x="1999804" y="22191"/>
                      <a:pt x="1527905" y="22191"/>
                      <a:pt x="1162745" y="17111"/>
                    </a:cubicBezTo>
                    <a:lnTo>
                      <a:pt x="1011062" y="15841"/>
                    </a:lnTo>
                    <a:lnTo>
                      <a:pt x="1072859" y="22191"/>
                    </a:lnTo>
                    <a:lnTo>
                      <a:pt x="1039151" y="22191"/>
                    </a:lnTo>
                    <a:cubicBezTo>
                      <a:pt x="893087" y="19651"/>
                      <a:pt x="848360" y="18381"/>
                      <a:pt x="840740" y="22191"/>
                    </a:cubicBezTo>
                    <a:lnTo>
                      <a:pt x="840740" y="19651"/>
                    </a:lnTo>
                    <a:cubicBezTo>
                      <a:pt x="839470" y="19651"/>
                      <a:pt x="839470" y="19651"/>
                      <a:pt x="838200" y="20921"/>
                    </a:cubicBezTo>
                    <a:cubicBezTo>
                      <a:pt x="836930" y="20921"/>
                      <a:pt x="835660" y="19651"/>
                      <a:pt x="833120" y="19651"/>
                    </a:cubicBezTo>
                    <a:lnTo>
                      <a:pt x="833120" y="13301"/>
                    </a:lnTo>
                    <a:cubicBezTo>
                      <a:pt x="797560" y="14571"/>
                      <a:pt x="768350" y="14571"/>
                      <a:pt x="742950" y="13301"/>
                    </a:cubicBezTo>
                    <a:cubicBezTo>
                      <a:pt x="713740" y="12031"/>
                      <a:pt x="687070" y="12031"/>
                      <a:pt x="659130" y="14571"/>
                    </a:cubicBezTo>
                    <a:cubicBezTo>
                      <a:pt x="657860" y="13301"/>
                      <a:pt x="656590" y="10761"/>
                      <a:pt x="652780" y="9491"/>
                    </a:cubicBezTo>
                    <a:lnTo>
                      <a:pt x="650240" y="9491"/>
                    </a:lnTo>
                    <a:cubicBezTo>
                      <a:pt x="646430" y="9491"/>
                      <a:pt x="643890" y="10761"/>
                      <a:pt x="641350" y="10761"/>
                    </a:cubicBezTo>
                    <a:lnTo>
                      <a:pt x="641350" y="5681"/>
                    </a:lnTo>
                    <a:cubicBezTo>
                      <a:pt x="572770" y="5681"/>
                      <a:pt x="551180" y="13301"/>
                      <a:pt x="541020" y="19651"/>
                    </a:cubicBezTo>
                    <a:cubicBezTo>
                      <a:pt x="486410" y="18381"/>
                      <a:pt x="438150" y="17111"/>
                      <a:pt x="391160" y="13301"/>
                    </a:cubicBezTo>
                    <a:lnTo>
                      <a:pt x="391160" y="18381"/>
                    </a:lnTo>
                    <a:lnTo>
                      <a:pt x="373380" y="18381"/>
                    </a:lnTo>
                    <a:lnTo>
                      <a:pt x="373380" y="20921"/>
                    </a:lnTo>
                    <a:lnTo>
                      <a:pt x="298450" y="20921"/>
                    </a:lnTo>
                    <a:lnTo>
                      <a:pt x="251460" y="17111"/>
                    </a:lnTo>
                    <a:lnTo>
                      <a:pt x="250190" y="17111"/>
                    </a:lnTo>
                    <a:cubicBezTo>
                      <a:pt x="240030" y="20921"/>
                      <a:pt x="205740" y="20921"/>
                      <a:pt x="173990" y="20921"/>
                    </a:cubicBezTo>
                    <a:cubicBezTo>
                      <a:pt x="146050" y="20921"/>
                      <a:pt x="120650" y="20921"/>
                      <a:pt x="107950" y="23461"/>
                    </a:cubicBezTo>
                    <a:lnTo>
                      <a:pt x="100330" y="26001"/>
                    </a:lnTo>
                    <a:lnTo>
                      <a:pt x="45720" y="26001"/>
                    </a:lnTo>
                    <a:lnTo>
                      <a:pt x="45720" y="32351"/>
                    </a:lnTo>
                    <a:lnTo>
                      <a:pt x="29210" y="32351"/>
                    </a:lnTo>
                    <a:lnTo>
                      <a:pt x="29210" y="38701"/>
                    </a:lnTo>
                    <a:cubicBezTo>
                      <a:pt x="29210" y="48861"/>
                      <a:pt x="29210" y="60291"/>
                      <a:pt x="27940" y="74261"/>
                    </a:cubicBezTo>
                    <a:lnTo>
                      <a:pt x="27940" y="85691"/>
                    </a:lnTo>
                    <a:cubicBezTo>
                      <a:pt x="27940" y="95851"/>
                      <a:pt x="27940" y="103471"/>
                      <a:pt x="26670" y="112361"/>
                    </a:cubicBezTo>
                    <a:lnTo>
                      <a:pt x="25400" y="128871"/>
                    </a:lnTo>
                    <a:cubicBezTo>
                      <a:pt x="21590" y="192371"/>
                      <a:pt x="22860" y="206341"/>
                      <a:pt x="22860" y="220311"/>
                    </a:cubicBezTo>
                    <a:cubicBezTo>
                      <a:pt x="24130" y="234281"/>
                      <a:pt x="24130" y="246981"/>
                      <a:pt x="20320" y="309211"/>
                    </a:cubicBezTo>
                    <a:lnTo>
                      <a:pt x="19050" y="326991"/>
                    </a:lnTo>
                    <a:lnTo>
                      <a:pt x="30480" y="314291"/>
                    </a:lnTo>
                    <a:cubicBezTo>
                      <a:pt x="31750" y="326991"/>
                      <a:pt x="29210" y="354931"/>
                      <a:pt x="27940" y="376521"/>
                    </a:cubicBezTo>
                    <a:cubicBezTo>
                      <a:pt x="26670" y="410811"/>
                      <a:pt x="22860" y="448911"/>
                      <a:pt x="25400" y="483201"/>
                    </a:cubicBezTo>
                    <a:lnTo>
                      <a:pt x="16510" y="455261"/>
                    </a:lnTo>
                    <a:lnTo>
                      <a:pt x="17780" y="502251"/>
                    </a:lnTo>
                    <a:cubicBezTo>
                      <a:pt x="17780" y="517491"/>
                      <a:pt x="19050" y="534001"/>
                      <a:pt x="19050" y="550511"/>
                    </a:cubicBezTo>
                    <a:cubicBezTo>
                      <a:pt x="16510" y="563211"/>
                      <a:pt x="13970" y="575911"/>
                      <a:pt x="12700" y="586071"/>
                    </a:cubicBezTo>
                    <a:lnTo>
                      <a:pt x="7620" y="586071"/>
                    </a:lnTo>
                    <a:cubicBezTo>
                      <a:pt x="3810" y="638141"/>
                      <a:pt x="5080" y="641951"/>
                      <a:pt x="8890" y="645761"/>
                    </a:cubicBezTo>
                    <a:cubicBezTo>
                      <a:pt x="10160" y="647031"/>
                      <a:pt x="12700" y="648301"/>
                      <a:pt x="13970" y="648301"/>
                    </a:cubicBezTo>
                    <a:cubicBezTo>
                      <a:pt x="15240" y="650841"/>
                      <a:pt x="16510" y="657191"/>
                      <a:pt x="16510" y="673701"/>
                    </a:cubicBezTo>
                    <a:cubicBezTo>
                      <a:pt x="15240" y="673701"/>
                      <a:pt x="13970" y="673701"/>
                      <a:pt x="11430" y="674971"/>
                    </a:cubicBezTo>
                    <a:cubicBezTo>
                      <a:pt x="6350" y="677511"/>
                      <a:pt x="5080" y="683861"/>
                      <a:pt x="5080" y="710531"/>
                    </a:cubicBezTo>
                    <a:cubicBezTo>
                      <a:pt x="3810" y="720691"/>
                      <a:pt x="5080" y="746091"/>
                      <a:pt x="7620" y="777841"/>
                    </a:cubicBezTo>
                    <a:cubicBezTo>
                      <a:pt x="8890" y="798161"/>
                      <a:pt x="10160" y="821021"/>
                      <a:pt x="11430" y="843881"/>
                    </a:cubicBezTo>
                    <a:lnTo>
                      <a:pt x="38100" y="843881"/>
                    </a:lnTo>
                    <a:lnTo>
                      <a:pt x="11430" y="843881"/>
                    </a:lnTo>
                    <a:lnTo>
                      <a:pt x="11430" y="855311"/>
                    </a:lnTo>
                    <a:cubicBezTo>
                      <a:pt x="7620" y="859314"/>
                      <a:pt x="6350" y="873308"/>
                      <a:pt x="6350" y="934884"/>
                    </a:cubicBezTo>
                    <a:lnTo>
                      <a:pt x="10160" y="934884"/>
                    </a:lnTo>
                    <a:lnTo>
                      <a:pt x="10160" y="941881"/>
                    </a:lnTo>
                    <a:lnTo>
                      <a:pt x="19050" y="943280"/>
                    </a:lnTo>
                    <a:lnTo>
                      <a:pt x="19050" y="962872"/>
                    </a:lnTo>
                    <a:lnTo>
                      <a:pt x="12700" y="962872"/>
                    </a:lnTo>
                    <a:lnTo>
                      <a:pt x="16510" y="1018850"/>
                    </a:lnTo>
                    <a:lnTo>
                      <a:pt x="16510" y="1027247"/>
                    </a:lnTo>
                    <a:cubicBezTo>
                      <a:pt x="13970" y="1079026"/>
                      <a:pt x="10160" y="1132205"/>
                      <a:pt x="16510" y="1168590"/>
                    </a:cubicBezTo>
                    <a:cubicBezTo>
                      <a:pt x="16510" y="1171389"/>
                      <a:pt x="16510" y="1172789"/>
                      <a:pt x="15240" y="1174188"/>
                    </a:cubicBezTo>
                    <a:lnTo>
                      <a:pt x="12700" y="1175587"/>
                    </a:lnTo>
                    <a:lnTo>
                      <a:pt x="12700" y="1181185"/>
                    </a:lnTo>
                    <a:cubicBezTo>
                      <a:pt x="13970" y="1195180"/>
                      <a:pt x="13970" y="1216171"/>
                      <a:pt x="15240" y="1238562"/>
                    </a:cubicBezTo>
                    <a:cubicBezTo>
                      <a:pt x="16510" y="1283345"/>
                      <a:pt x="19050" y="1333724"/>
                      <a:pt x="21590" y="1357515"/>
                    </a:cubicBezTo>
                    <a:cubicBezTo>
                      <a:pt x="21590" y="1360314"/>
                      <a:pt x="20320" y="1363113"/>
                      <a:pt x="20320" y="1364512"/>
                    </a:cubicBezTo>
                    <a:cubicBezTo>
                      <a:pt x="20320" y="1365911"/>
                      <a:pt x="19050" y="1367311"/>
                      <a:pt x="19050" y="1368710"/>
                    </a:cubicBezTo>
                    <a:lnTo>
                      <a:pt x="21590" y="1368710"/>
                    </a:lnTo>
                    <a:lnTo>
                      <a:pt x="21590" y="1370110"/>
                    </a:lnTo>
                    <a:cubicBezTo>
                      <a:pt x="15240" y="1402297"/>
                      <a:pt x="17780" y="1469470"/>
                      <a:pt x="20320" y="1529646"/>
                    </a:cubicBezTo>
                    <a:cubicBezTo>
                      <a:pt x="21590" y="1574428"/>
                      <a:pt x="24130" y="1630406"/>
                      <a:pt x="20320" y="1641601"/>
                    </a:cubicBezTo>
                    <a:lnTo>
                      <a:pt x="16510" y="1641601"/>
                    </a:lnTo>
                    <a:lnTo>
                      <a:pt x="17780" y="1749358"/>
                    </a:lnTo>
                    <a:lnTo>
                      <a:pt x="11430" y="1749358"/>
                    </a:lnTo>
                    <a:cubicBezTo>
                      <a:pt x="11430" y="1761953"/>
                      <a:pt x="10160" y="1773149"/>
                      <a:pt x="10160" y="1784344"/>
                    </a:cubicBezTo>
                    <a:lnTo>
                      <a:pt x="8890" y="1782945"/>
                    </a:lnTo>
                    <a:lnTo>
                      <a:pt x="10160" y="1799738"/>
                    </a:lnTo>
                    <a:lnTo>
                      <a:pt x="10160" y="1803936"/>
                    </a:lnTo>
                    <a:lnTo>
                      <a:pt x="13970" y="1908895"/>
                    </a:lnTo>
                    <a:lnTo>
                      <a:pt x="21590" y="1908895"/>
                    </a:lnTo>
                    <a:cubicBezTo>
                      <a:pt x="22860" y="1915892"/>
                      <a:pt x="22860" y="1922889"/>
                      <a:pt x="24130" y="1928487"/>
                    </a:cubicBezTo>
                    <a:lnTo>
                      <a:pt x="22860" y="1927087"/>
                    </a:lnTo>
                    <a:lnTo>
                      <a:pt x="21590" y="1949478"/>
                    </a:lnTo>
                    <a:cubicBezTo>
                      <a:pt x="20320" y="1971869"/>
                      <a:pt x="20320" y="1990062"/>
                      <a:pt x="20320" y="2006855"/>
                    </a:cubicBezTo>
                    <a:cubicBezTo>
                      <a:pt x="17780" y="2015252"/>
                      <a:pt x="15240" y="2023649"/>
                      <a:pt x="13970" y="2033445"/>
                    </a:cubicBezTo>
                    <a:lnTo>
                      <a:pt x="12700" y="2037643"/>
                    </a:lnTo>
                    <a:lnTo>
                      <a:pt x="12700" y="2040442"/>
                    </a:lnTo>
                    <a:cubicBezTo>
                      <a:pt x="13970" y="2041842"/>
                      <a:pt x="15240" y="2047439"/>
                      <a:pt x="16510" y="2072629"/>
                    </a:cubicBezTo>
                    <a:cubicBezTo>
                      <a:pt x="16510" y="2106215"/>
                      <a:pt x="19050" y="2134204"/>
                      <a:pt x="22860" y="2177587"/>
                    </a:cubicBezTo>
                    <a:lnTo>
                      <a:pt x="12700" y="2218171"/>
                    </a:lnTo>
                    <a:cubicBezTo>
                      <a:pt x="8890" y="2233565"/>
                      <a:pt x="8890" y="2237763"/>
                      <a:pt x="8890" y="2244760"/>
                    </a:cubicBezTo>
                    <a:cubicBezTo>
                      <a:pt x="8890" y="2250358"/>
                      <a:pt x="8890" y="2258755"/>
                      <a:pt x="5080" y="2282545"/>
                    </a:cubicBezTo>
                    <a:lnTo>
                      <a:pt x="8890" y="2283945"/>
                    </a:lnTo>
                    <a:cubicBezTo>
                      <a:pt x="10160" y="2292341"/>
                      <a:pt x="10160" y="2324528"/>
                      <a:pt x="10160" y="2345520"/>
                    </a:cubicBezTo>
                    <a:cubicBezTo>
                      <a:pt x="10160" y="2387503"/>
                      <a:pt x="10160" y="2402897"/>
                      <a:pt x="12700" y="2407095"/>
                    </a:cubicBezTo>
                    <a:cubicBezTo>
                      <a:pt x="10160" y="2426688"/>
                      <a:pt x="8890" y="2444880"/>
                      <a:pt x="8890" y="2464473"/>
                    </a:cubicBezTo>
                    <a:cubicBezTo>
                      <a:pt x="7620" y="2486863"/>
                      <a:pt x="7620" y="2510654"/>
                      <a:pt x="2540" y="2540042"/>
                    </a:cubicBezTo>
                    <a:lnTo>
                      <a:pt x="0" y="2556835"/>
                    </a:lnTo>
                    <a:lnTo>
                      <a:pt x="6350" y="2552637"/>
                    </a:lnTo>
                    <a:lnTo>
                      <a:pt x="6350" y="2579227"/>
                    </a:lnTo>
                    <a:cubicBezTo>
                      <a:pt x="6350" y="2580626"/>
                      <a:pt x="7620" y="2584824"/>
                      <a:pt x="8890" y="2590422"/>
                    </a:cubicBezTo>
                    <a:lnTo>
                      <a:pt x="8890" y="2593221"/>
                    </a:lnTo>
                    <a:lnTo>
                      <a:pt x="10160" y="2593221"/>
                    </a:lnTo>
                    <a:cubicBezTo>
                      <a:pt x="11430" y="2598819"/>
                      <a:pt x="15240" y="2598819"/>
                      <a:pt x="16510" y="2598819"/>
                    </a:cubicBezTo>
                    <a:cubicBezTo>
                      <a:pt x="16510" y="2643601"/>
                      <a:pt x="15240" y="2689782"/>
                      <a:pt x="13970" y="2734565"/>
                    </a:cubicBezTo>
                    <a:cubicBezTo>
                      <a:pt x="13970" y="2747160"/>
                      <a:pt x="12700" y="2758355"/>
                      <a:pt x="12700" y="2770950"/>
                    </a:cubicBezTo>
                    <a:lnTo>
                      <a:pt x="8890" y="2770950"/>
                    </a:lnTo>
                    <a:lnTo>
                      <a:pt x="8890" y="2801779"/>
                    </a:lnTo>
                    <a:lnTo>
                      <a:pt x="6350" y="2801779"/>
                    </a:lnTo>
                    <a:lnTo>
                      <a:pt x="6350" y="2832259"/>
                    </a:lnTo>
                    <a:cubicBezTo>
                      <a:pt x="3810" y="2867819"/>
                      <a:pt x="1270" y="2922429"/>
                      <a:pt x="3810" y="2956719"/>
                    </a:cubicBezTo>
                    <a:cubicBezTo>
                      <a:pt x="2540" y="2974499"/>
                      <a:pt x="5080" y="2996089"/>
                      <a:pt x="6350" y="3007519"/>
                    </a:cubicBezTo>
                    <a:lnTo>
                      <a:pt x="5080" y="3007519"/>
                    </a:lnTo>
                    <a:lnTo>
                      <a:pt x="8890" y="3106579"/>
                    </a:lnTo>
                    <a:lnTo>
                      <a:pt x="7620" y="3107849"/>
                    </a:lnTo>
                    <a:lnTo>
                      <a:pt x="7620" y="3111659"/>
                    </a:lnTo>
                    <a:cubicBezTo>
                      <a:pt x="7620" y="3145949"/>
                      <a:pt x="8890" y="3180239"/>
                      <a:pt x="8890" y="3217069"/>
                    </a:cubicBezTo>
                    <a:cubicBezTo>
                      <a:pt x="11430" y="3286919"/>
                      <a:pt x="12700" y="3358039"/>
                      <a:pt x="6350" y="3435509"/>
                    </a:cubicBezTo>
                    <a:lnTo>
                      <a:pt x="6350" y="3441859"/>
                    </a:lnTo>
                    <a:cubicBezTo>
                      <a:pt x="7620" y="3457099"/>
                      <a:pt x="7620" y="3472339"/>
                      <a:pt x="7620" y="3490119"/>
                    </a:cubicBezTo>
                    <a:lnTo>
                      <a:pt x="7620" y="3568859"/>
                    </a:lnTo>
                    <a:lnTo>
                      <a:pt x="2540" y="3589179"/>
                    </a:lnTo>
                    <a:lnTo>
                      <a:pt x="2540" y="3639979"/>
                    </a:lnTo>
                    <a:lnTo>
                      <a:pt x="8890" y="3639979"/>
                    </a:lnTo>
                    <a:cubicBezTo>
                      <a:pt x="46990" y="3639979"/>
                      <a:pt x="102870" y="3641249"/>
                      <a:pt x="118110" y="3641249"/>
                    </a:cubicBezTo>
                    <a:cubicBezTo>
                      <a:pt x="146050" y="3641249"/>
                      <a:pt x="161290" y="3641249"/>
                      <a:pt x="168910" y="3639979"/>
                    </a:cubicBezTo>
                    <a:cubicBezTo>
                      <a:pt x="189230" y="3645059"/>
                      <a:pt x="227330" y="3646329"/>
                      <a:pt x="271780" y="3646329"/>
                    </a:cubicBezTo>
                    <a:cubicBezTo>
                      <a:pt x="298450" y="3646329"/>
                      <a:pt x="327660" y="3646329"/>
                      <a:pt x="356870" y="3645059"/>
                    </a:cubicBezTo>
                    <a:cubicBezTo>
                      <a:pt x="394970" y="3643789"/>
                      <a:pt x="431800" y="3643789"/>
                      <a:pt x="457200" y="3645059"/>
                    </a:cubicBezTo>
                    <a:lnTo>
                      <a:pt x="461010" y="3645059"/>
                    </a:lnTo>
                    <a:lnTo>
                      <a:pt x="463550" y="3638709"/>
                    </a:lnTo>
                    <a:cubicBezTo>
                      <a:pt x="514350" y="3638709"/>
                      <a:pt x="563880" y="3637439"/>
                      <a:pt x="628650" y="3634899"/>
                    </a:cubicBezTo>
                    <a:lnTo>
                      <a:pt x="640080" y="3634899"/>
                    </a:lnTo>
                    <a:lnTo>
                      <a:pt x="638810" y="3632359"/>
                    </a:lnTo>
                    <a:lnTo>
                      <a:pt x="671830" y="3632359"/>
                    </a:lnTo>
                    <a:lnTo>
                      <a:pt x="671830" y="3627279"/>
                    </a:lnTo>
                    <a:cubicBezTo>
                      <a:pt x="694690" y="3627279"/>
                      <a:pt x="718820" y="3628549"/>
                      <a:pt x="745490" y="3629819"/>
                    </a:cubicBezTo>
                    <a:cubicBezTo>
                      <a:pt x="763270" y="3631089"/>
                      <a:pt x="781050" y="3631089"/>
                      <a:pt x="798830" y="3632359"/>
                    </a:cubicBezTo>
                    <a:lnTo>
                      <a:pt x="798830" y="3643789"/>
                    </a:lnTo>
                    <a:lnTo>
                      <a:pt x="1151509" y="3643789"/>
                    </a:lnTo>
                    <a:cubicBezTo>
                      <a:pt x="1258248" y="3643789"/>
                      <a:pt x="1359369" y="3642519"/>
                      <a:pt x="1466108" y="3641249"/>
                    </a:cubicBezTo>
                    <a:cubicBezTo>
                      <a:pt x="1696440" y="3638709"/>
                      <a:pt x="1915536" y="3636169"/>
                      <a:pt x="2117779" y="3639979"/>
                    </a:cubicBezTo>
                    <a:cubicBezTo>
                      <a:pt x="2213283" y="3638709"/>
                      <a:pt x="2286315" y="3638709"/>
                      <a:pt x="2348111" y="3639979"/>
                    </a:cubicBezTo>
                    <a:lnTo>
                      <a:pt x="2348111" y="3641249"/>
                    </a:lnTo>
                    <a:lnTo>
                      <a:pt x="2387436" y="3641249"/>
                    </a:lnTo>
                    <a:lnTo>
                      <a:pt x="2533500" y="3643789"/>
                    </a:lnTo>
                    <a:lnTo>
                      <a:pt x="2533500" y="3639979"/>
                    </a:lnTo>
                    <a:cubicBezTo>
                      <a:pt x="2595296" y="3639979"/>
                      <a:pt x="2662711" y="3638709"/>
                      <a:pt x="2735743" y="3638709"/>
                    </a:cubicBezTo>
                    <a:lnTo>
                      <a:pt x="2786303" y="3645059"/>
                    </a:lnTo>
                    <a:lnTo>
                      <a:pt x="2820010" y="3645059"/>
                    </a:lnTo>
                    <a:cubicBezTo>
                      <a:pt x="2893043" y="3646329"/>
                      <a:pt x="2926750" y="3646329"/>
                      <a:pt x="2937986" y="3638709"/>
                    </a:cubicBezTo>
                    <a:lnTo>
                      <a:pt x="2937986" y="3636169"/>
                    </a:lnTo>
                    <a:cubicBezTo>
                      <a:pt x="2966075" y="3634899"/>
                      <a:pt x="2994164" y="3634899"/>
                      <a:pt x="3016635" y="3633629"/>
                    </a:cubicBezTo>
                    <a:cubicBezTo>
                      <a:pt x="3072814" y="3638709"/>
                      <a:pt x="3145846" y="3637439"/>
                      <a:pt x="3230114" y="3637439"/>
                    </a:cubicBezTo>
                    <a:cubicBezTo>
                      <a:pt x="3314382" y="3636169"/>
                      <a:pt x="3404267" y="3636169"/>
                      <a:pt x="3466064" y="3641249"/>
                    </a:cubicBezTo>
                    <a:lnTo>
                      <a:pt x="3471682" y="3642519"/>
                    </a:lnTo>
                    <a:lnTo>
                      <a:pt x="3482917" y="3642519"/>
                    </a:lnTo>
                    <a:cubicBezTo>
                      <a:pt x="3511007" y="3641249"/>
                      <a:pt x="3623363" y="3639979"/>
                      <a:pt x="3730103" y="3638709"/>
                    </a:cubicBezTo>
                    <a:cubicBezTo>
                      <a:pt x="3831224" y="3637439"/>
                      <a:pt x="3943581" y="3636169"/>
                      <a:pt x="4033467" y="3634899"/>
                    </a:cubicBezTo>
                    <a:cubicBezTo>
                      <a:pt x="4050320" y="3637439"/>
                      <a:pt x="4089645" y="3638709"/>
                      <a:pt x="4123353" y="3638709"/>
                    </a:cubicBezTo>
                    <a:cubicBezTo>
                      <a:pt x="4252563" y="3637439"/>
                      <a:pt x="4398627" y="3636169"/>
                      <a:pt x="4578398" y="3636169"/>
                    </a:cubicBezTo>
                    <a:lnTo>
                      <a:pt x="4584017" y="3637439"/>
                    </a:lnTo>
                    <a:lnTo>
                      <a:pt x="4612106" y="3636169"/>
                    </a:lnTo>
                    <a:cubicBezTo>
                      <a:pt x="4730080" y="3636169"/>
                      <a:pt x="4848055" y="3637439"/>
                      <a:pt x="4966030" y="3637439"/>
                    </a:cubicBezTo>
                    <a:lnTo>
                      <a:pt x="4966030" y="3639979"/>
                    </a:lnTo>
                    <a:lnTo>
                      <a:pt x="5061534" y="3637439"/>
                    </a:lnTo>
                    <a:lnTo>
                      <a:pt x="5106476" y="3637439"/>
                    </a:lnTo>
                    <a:cubicBezTo>
                      <a:pt x="5381751" y="3638709"/>
                      <a:pt x="5668261" y="3639979"/>
                      <a:pt x="5960390" y="3639979"/>
                    </a:cubicBezTo>
                    <a:lnTo>
                      <a:pt x="5971626" y="3639979"/>
                    </a:lnTo>
                    <a:lnTo>
                      <a:pt x="5988479" y="3634899"/>
                    </a:lnTo>
                    <a:lnTo>
                      <a:pt x="5988479" y="3629819"/>
                    </a:lnTo>
                    <a:lnTo>
                      <a:pt x="5999715" y="3629819"/>
                    </a:lnTo>
                    <a:lnTo>
                      <a:pt x="6348022" y="3641249"/>
                    </a:lnTo>
                    <a:cubicBezTo>
                      <a:pt x="6398582" y="3641249"/>
                      <a:pt x="6426671" y="3638709"/>
                      <a:pt x="6460379" y="3637439"/>
                    </a:cubicBezTo>
                    <a:cubicBezTo>
                      <a:pt x="6510939" y="3634899"/>
                      <a:pt x="6555882" y="3631089"/>
                      <a:pt x="6701947" y="3636169"/>
                    </a:cubicBezTo>
                    <a:lnTo>
                      <a:pt x="6701947" y="3633629"/>
                    </a:lnTo>
                    <a:lnTo>
                      <a:pt x="7050253" y="3633629"/>
                    </a:lnTo>
                    <a:cubicBezTo>
                      <a:pt x="7460356" y="3633629"/>
                      <a:pt x="7932256" y="3633629"/>
                      <a:pt x="8297416" y="3638709"/>
                    </a:cubicBezTo>
                    <a:lnTo>
                      <a:pt x="8449098" y="3639979"/>
                    </a:lnTo>
                    <a:lnTo>
                      <a:pt x="8387302" y="3633629"/>
                    </a:lnTo>
                    <a:lnTo>
                      <a:pt x="8421008" y="3633629"/>
                    </a:lnTo>
                    <a:cubicBezTo>
                      <a:pt x="8561455" y="3636169"/>
                      <a:pt x="8614966" y="3637439"/>
                      <a:pt x="8622586" y="3633629"/>
                    </a:cubicBezTo>
                    <a:lnTo>
                      <a:pt x="8622586" y="3634899"/>
                    </a:lnTo>
                    <a:cubicBezTo>
                      <a:pt x="8623856" y="3634899"/>
                      <a:pt x="8623856" y="3634899"/>
                      <a:pt x="8625125" y="3633629"/>
                    </a:cubicBezTo>
                    <a:cubicBezTo>
                      <a:pt x="8626396" y="3633629"/>
                      <a:pt x="8627666" y="3634899"/>
                      <a:pt x="8630206" y="3634899"/>
                    </a:cubicBezTo>
                    <a:lnTo>
                      <a:pt x="8630206" y="3641249"/>
                    </a:lnTo>
                    <a:cubicBezTo>
                      <a:pt x="8665766" y="3639979"/>
                      <a:pt x="8694975" y="3639979"/>
                      <a:pt x="8720375" y="3641249"/>
                    </a:cubicBezTo>
                    <a:cubicBezTo>
                      <a:pt x="8749586" y="3642519"/>
                      <a:pt x="8776256" y="3642519"/>
                      <a:pt x="8804196" y="3639979"/>
                    </a:cubicBezTo>
                    <a:cubicBezTo>
                      <a:pt x="8805466" y="3641249"/>
                      <a:pt x="8806736" y="3643789"/>
                      <a:pt x="8810546" y="3645059"/>
                    </a:cubicBezTo>
                    <a:lnTo>
                      <a:pt x="8813086" y="3645059"/>
                    </a:lnTo>
                    <a:cubicBezTo>
                      <a:pt x="8816896" y="3645059"/>
                      <a:pt x="8819436" y="3643789"/>
                      <a:pt x="8821975" y="3643789"/>
                    </a:cubicBezTo>
                    <a:lnTo>
                      <a:pt x="8821975" y="3648869"/>
                    </a:lnTo>
                    <a:cubicBezTo>
                      <a:pt x="8890556" y="3648869"/>
                      <a:pt x="8912146" y="3641249"/>
                      <a:pt x="8922306" y="3634899"/>
                    </a:cubicBezTo>
                    <a:cubicBezTo>
                      <a:pt x="8976916" y="3636169"/>
                      <a:pt x="9025175" y="3638709"/>
                      <a:pt x="9072166" y="3642519"/>
                    </a:cubicBezTo>
                    <a:lnTo>
                      <a:pt x="9072166" y="3637439"/>
                    </a:lnTo>
                    <a:lnTo>
                      <a:pt x="9089946" y="3637439"/>
                    </a:lnTo>
                    <a:lnTo>
                      <a:pt x="9089946" y="3633629"/>
                    </a:lnTo>
                    <a:lnTo>
                      <a:pt x="9164875" y="3633629"/>
                    </a:lnTo>
                    <a:lnTo>
                      <a:pt x="9211866" y="3636169"/>
                    </a:lnTo>
                    <a:lnTo>
                      <a:pt x="9213136" y="3636169"/>
                    </a:lnTo>
                    <a:cubicBezTo>
                      <a:pt x="9223296" y="3632359"/>
                      <a:pt x="9257586" y="3632359"/>
                      <a:pt x="9289336" y="3632359"/>
                    </a:cubicBezTo>
                    <a:cubicBezTo>
                      <a:pt x="9317276" y="3632359"/>
                      <a:pt x="9342676" y="3632359"/>
                      <a:pt x="9354106" y="3629819"/>
                    </a:cubicBezTo>
                    <a:lnTo>
                      <a:pt x="9417606" y="3629819"/>
                    </a:lnTo>
                    <a:lnTo>
                      <a:pt x="9417606" y="3623469"/>
                    </a:lnTo>
                    <a:lnTo>
                      <a:pt x="9434116" y="3623469"/>
                    </a:lnTo>
                    <a:lnTo>
                      <a:pt x="9434116" y="3617119"/>
                    </a:lnTo>
                    <a:cubicBezTo>
                      <a:pt x="9434116" y="3606959"/>
                      <a:pt x="9434116" y="3595529"/>
                      <a:pt x="9435386" y="3582829"/>
                    </a:cubicBezTo>
                    <a:lnTo>
                      <a:pt x="9435386" y="3570129"/>
                    </a:lnTo>
                    <a:cubicBezTo>
                      <a:pt x="9435386" y="3559969"/>
                      <a:pt x="9435386" y="3552349"/>
                      <a:pt x="9436656" y="3543459"/>
                    </a:cubicBezTo>
                    <a:lnTo>
                      <a:pt x="9437926" y="3526949"/>
                    </a:lnTo>
                    <a:cubicBezTo>
                      <a:pt x="9441736" y="3463449"/>
                      <a:pt x="9440466" y="3449479"/>
                      <a:pt x="9440466" y="3435509"/>
                    </a:cubicBezTo>
                    <a:cubicBezTo>
                      <a:pt x="9439196" y="3421539"/>
                      <a:pt x="9439196" y="3408839"/>
                      <a:pt x="9443006" y="3346610"/>
                    </a:cubicBezTo>
                    <a:lnTo>
                      <a:pt x="9444276" y="3328829"/>
                    </a:lnTo>
                    <a:lnTo>
                      <a:pt x="9432846" y="3341529"/>
                    </a:lnTo>
                    <a:cubicBezTo>
                      <a:pt x="9431576" y="3328829"/>
                      <a:pt x="9434116" y="3300889"/>
                      <a:pt x="9435386" y="3279299"/>
                    </a:cubicBezTo>
                    <a:cubicBezTo>
                      <a:pt x="9437926" y="3246279"/>
                      <a:pt x="9441736" y="3208179"/>
                      <a:pt x="9439196" y="3173889"/>
                    </a:cubicBezTo>
                    <a:lnTo>
                      <a:pt x="9448086" y="3201829"/>
                    </a:lnTo>
                    <a:lnTo>
                      <a:pt x="9446816" y="3154839"/>
                    </a:lnTo>
                    <a:cubicBezTo>
                      <a:pt x="9446816" y="3139599"/>
                      <a:pt x="9445546" y="3123089"/>
                      <a:pt x="9445546" y="3106579"/>
                    </a:cubicBezTo>
                    <a:cubicBezTo>
                      <a:pt x="9448086" y="3093879"/>
                      <a:pt x="9450626" y="3081179"/>
                      <a:pt x="9451896" y="3071019"/>
                    </a:cubicBezTo>
                    <a:lnTo>
                      <a:pt x="9456976" y="3071019"/>
                    </a:lnTo>
                    <a:cubicBezTo>
                      <a:pt x="9460786" y="3018949"/>
                      <a:pt x="9459516" y="3015139"/>
                      <a:pt x="9455706" y="3011329"/>
                    </a:cubicBezTo>
                    <a:cubicBezTo>
                      <a:pt x="9454436" y="3010059"/>
                      <a:pt x="9451896" y="3008789"/>
                      <a:pt x="9450626" y="3008789"/>
                    </a:cubicBezTo>
                    <a:cubicBezTo>
                      <a:pt x="9449356" y="3006249"/>
                      <a:pt x="9448086" y="2999899"/>
                      <a:pt x="9448086" y="2983389"/>
                    </a:cubicBezTo>
                    <a:cubicBezTo>
                      <a:pt x="9449356" y="2983389"/>
                      <a:pt x="9450626" y="2983389"/>
                      <a:pt x="9453166" y="2982119"/>
                    </a:cubicBezTo>
                    <a:cubicBezTo>
                      <a:pt x="9458246" y="2979579"/>
                      <a:pt x="9459516" y="2973229"/>
                      <a:pt x="9459516" y="2946559"/>
                    </a:cubicBezTo>
                    <a:cubicBezTo>
                      <a:pt x="9460786" y="2936399"/>
                      <a:pt x="9459516" y="2910999"/>
                      <a:pt x="9456976" y="2879249"/>
                    </a:cubicBezTo>
                    <a:cubicBezTo>
                      <a:pt x="9455706" y="2858929"/>
                      <a:pt x="9454436" y="2836069"/>
                      <a:pt x="9453166" y="2813209"/>
                    </a:cubicBezTo>
                    <a:lnTo>
                      <a:pt x="9453166" y="2790349"/>
                    </a:lnTo>
                    <a:cubicBezTo>
                      <a:pt x="9458246" y="2784944"/>
                      <a:pt x="9459516" y="2766752"/>
                      <a:pt x="9458246" y="2713573"/>
                    </a:cubicBezTo>
                    <a:lnTo>
                      <a:pt x="9454436" y="2713573"/>
                    </a:lnTo>
                    <a:lnTo>
                      <a:pt x="9454436" y="2706576"/>
                    </a:lnTo>
                    <a:lnTo>
                      <a:pt x="9445546" y="2705176"/>
                    </a:lnTo>
                    <a:lnTo>
                      <a:pt x="9445546" y="2685584"/>
                    </a:lnTo>
                    <a:lnTo>
                      <a:pt x="9451896" y="2685584"/>
                    </a:lnTo>
                    <a:lnTo>
                      <a:pt x="9448086" y="2629607"/>
                    </a:lnTo>
                    <a:lnTo>
                      <a:pt x="9448086" y="2621210"/>
                    </a:lnTo>
                    <a:cubicBezTo>
                      <a:pt x="9450626" y="2569431"/>
                      <a:pt x="9454436" y="2516252"/>
                      <a:pt x="9448086" y="2479867"/>
                    </a:cubicBezTo>
                    <a:cubicBezTo>
                      <a:pt x="9448086" y="2477068"/>
                      <a:pt x="9448086" y="2475668"/>
                      <a:pt x="9449356" y="2474269"/>
                    </a:cubicBezTo>
                    <a:lnTo>
                      <a:pt x="9451896" y="2472869"/>
                    </a:lnTo>
                    <a:lnTo>
                      <a:pt x="9451896" y="2467271"/>
                    </a:lnTo>
                    <a:cubicBezTo>
                      <a:pt x="9450626" y="2453277"/>
                      <a:pt x="9450626" y="2432285"/>
                      <a:pt x="9449356" y="2409894"/>
                    </a:cubicBezTo>
                    <a:cubicBezTo>
                      <a:pt x="9448086" y="2365112"/>
                      <a:pt x="9445546" y="2314732"/>
                      <a:pt x="9443006" y="2290942"/>
                    </a:cubicBezTo>
                    <a:cubicBezTo>
                      <a:pt x="9443006" y="2288143"/>
                      <a:pt x="9444276" y="2285344"/>
                      <a:pt x="9444276" y="2283945"/>
                    </a:cubicBezTo>
                    <a:cubicBezTo>
                      <a:pt x="9444276" y="2282545"/>
                      <a:pt x="9444276" y="2281146"/>
                      <a:pt x="9445546" y="2281146"/>
                    </a:cubicBezTo>
                    <a:lnTo>
                      <a:pt x="9440466" y="2278347"/>
                    </a:lnTo>
                    <a:lnTo>
                      <a:pt x="9446816" y="2279746"/>
                    </a:lnTo>
                    <a:lnTo>
                      <a:pt x="9448086" y="2278347"/>
                    </a:lnTo>
                    <a:lnTo>
                      <a:pt x="9448086" y="2276948"/>
                    </a:lnTo>
                    <a:cubicBezTo>
                      <a:pt x="9454436" y="2244760"/>
                      <a:pt x="9451896" y="2177587"/>
                      <a:pt x="9449356" y="2117411"/>
                    </a:cubicBezTo>
                    <a:cubicBezTo>
                      <a:pt x="9448086" y="2072629"/>
                      <a:pt x="9445546" y="2016651"/>
                      <a:pt x="9449356" y="2005456"/>
                    </a:cubicBezTo>
                    <a:lnTo>
                      <a:pt x="9453166" y="2005456"/>
                    </a:lnTo>
                    <a:lnTo>
                      <a:pt x="9451896" y="1897699"/>
                    </a:lnTo>
                    <a:lnTo>
                      <a:pt x="9458246" y="1897699"/>
                    </a:lnTo>
                    <a:cubicBezTo>
                      <a:pt x="9458246" y="1886503"/>
                      <a:pt x="9459516" y="1873909"/>
                      <a:pt x="9459516" y="1862713"/>
                    </a:cubicBezTo>
                    <a:lnTo>
                      <a:pt x="9460786" y="1865512"/>
                    </a:lnTo>
                    <a:lnTo>
                      <a:pt x="9459516" y="1847319"/>
                    </a:lnTo>
                    <a:lnTo>
                      <a:pt x="9459516" y="1844520"/>
                    </a:lnTo>
                    <a:lnTo>
                      <a:pt x="9455706" y="1739562"/>
                    </a:lnTo>
                    <a:lnTo>
                      <a:pt x="9448086" y="1739562"/>
                    </a:lnTo>
                    <a:cubicBezTo>
                      <a:pt x="9446816" y="1732565"/>
                      <a:pt x="9446816" y="1725568"/>
                      <a:pt x="9445546" y="1719970"/>
                    </a:cubicBezTo>
                    <a:lnTo>
                      <a:pt x="9446816" y="1721370"/>
                    </a:lnTo>
                    <a:lnTo>
                      <a:pt x="9448086" y="1698979"/>
                    </a:lnTo>
                    <a:cubicBezTo>
                      <a:pt x="9449356" y="1676587"/>
                      <a:pt x="9449356" y="1658395"/>
                      <a:pt x="9449356" y="1641601"/>
                    </a:cubicBezTo>
                    <a:cubicBezTo>
                      <a:pt x="9451896" y="1633205"/>
                      <a:pt x="9454436" y="1624808"/>
                      <a:pt x="9455706" y="1615012"/>
                    </a:cubicBezTo>
                    <a:lnTo>
                      <a:pt x="9456976" y="1610814"/>
                    </a:lnTo>
                    <a:lnTo>
                      <a:pt x="9453166" y="1608015"/>
                    </a:lnTo>
                    <a:cubicBezTo>
                      <a:pt x="9453166" y="1606615"/>
                      <a:pt x="9450626" y="1601018"/>
                      <a:pt x="9449356" y="1575828"/>
                    </a:cubicBezTo>
                    <a:cubicBezTo>
                      <a:pt x="9449356" y="1542241"/>
                      <a:pt x="9446816" y="1515652"/>
                      <a:pt x="9443006" y="1470870"/>
                    </a:cubicBezTo>
                    <a:lnTo>
                      <a:pt x="9453166" y="1430286"/>
                    </a:lnTo>
                    <a:cubicBezTo>
                      <a:pt x="9456976" y="1414892"/>
                      <a:pt x="9456976" y="1410694"/>
                      <a:pt x="9456976" y="1403696"/>
                    </a:cubicBezTo>
                    <a:cubicBezTo>
                      <a:pt x="9456976" y="1398099"/>
                      <a:pt x="9456976" y="1389702"/>
                      <a:pt x="9460786" y="1365912"/>
                    </a:cubicBezTo>
                    <a:lnTo>
                      <a:pt x="9456976" y="1364512"/>
                    </a:lnTo>
                    <a:cubicBezTo>
                      <a:pt x="9455706" y="1356115"/>
                      <a:pt x="9455706" y="1323928"/>
                      <a:pt x="9455706" y="1302937"/>
                    </a:cubicBezTo>
                    <a:cubicBezTo>
                      <a:pt x="9455706" y="1260953"/>
                      <a:pt x="9455706" y="1245560"/>
                      <a:pt x="9453166" y="1241361"/>
                    </a:cubicBezTo>
                    <a:cubicBezTo>
                      <a:pt x="9455706" y="1221769"/>
                      <a:pt x="9456976" y="1203576"/>
                      <a:pt x="9456976" y="1183984"/>
                    </a:cubicBezTo>
                    <a:cubicBezTo>
                      <a:pt x="9456976" y="1161593"/>
                      <a:pt x="9456976" y="1137803"/>
                      <a:pt x="9462056" y="1108414"/>
                    </a:cubicBezTo>
                    <a:close/>
                    <a:moveTo>
                      <a:pt x="27940" y="493361"/>
                    </a:moveTo>
                    <a:lnTo>
                      <a:pt x="27940" y="487011"/>
                    </a:lnTo>
                    <a:lnTo>
                      <a:pt x="29210" y="487011"/>
                    </a:lnTo>
                    <a:cubicBezTo>
                      <a:pt x="27940" y="489551"/>
                      <a:pt x="27940" y="490821"/>
                      <a:pt x="27940" y="493361"/>
                    </a:cubicBezTo>
                    <a:close/>
                    <a:moveTo>
                      <a:pt x="38100" y="3031649"/>
                    </a:moveTo>
                    <a:cubicBezTo>
                      <a:pt x="38100" y="3027839"/>
                      <a:pt x="36830" y="3025299"/>
                      <a:pt x="36830" y="3022759"/>
                    </a:cubicBezTo>
                    <a:lnTo>
                      <a:pt x="38100" y="3022759"/>
                    </a:lnTo>
                    <a:lnTo>
                      <a:pt x="38100" y="3031649"/>
                    </a:lnTo>
                    <a:close/>
                    <a:moveTo>
                      <a:pt x="9387126" y="544161"/>
                    </a:moveTo>
                    <a:lnTo>
                      <a:pt x="9388396" y="575911"/>
                    </a:lnTo>
                    <a:lnTo>
                      <a:pt x="9379506" y="561941"/>
                    </a:lnTo>
                    <a:lnTo>
                      <a:pt x="9382046" y="589881"/>
                    </a:lnTo>
                    <a:cubicBezTo>
                      <a:pt x="9387126" y="645761"/>
                      <a:pt x="9385856" y="667351"/>
                      <a:pt x="9384586" y="716881"/>
                    </a:cubicBezTo>
                    <a:lnTo>
                      <a:pt x="9383316" y="739741"/>
                    </a:lnTo>
                    <a:lnTo>
                      <a:pt x="9380776" y="760061"/>
                    </a:lnTo>
                    <a:cubicBezTo>
                      <a:pt x="9378236" y="784191"/>
                      <a:pt x="9378236" y="815941"/>
                      <a:pt x="9379506" y="841341"/>
                    </a:cubicBezTo>
                    <a:lnTo>
                      <a:pt x="9375696" y="841341"/>
                    </a:lnTo>
                    <a:lnTo>
                      <a:pt x="9375696" y="885903"/>
                    </a:lnTo>
                    <a:lnTo>
                      <a:pt x="9379506" y="885903"/>
                    </a:lnTo>
                    <a:lnTo>
                      <a:pt x="9384586" y="964272"/>
                    </a:lnTo>
                    <a:lnTo>
                      <a:pt x="9379506" y="964272"/>
                    </a:lnTo>
                    <a:cubicBezTo>
                      <a:pt x="9379506" y="971269"/>
                      <a:pt x="9379506" y="976867"/>
                      <a:pt x="9380776" y="983864"/>
                    </a:cubicBezTo>
                    <a:lnTo>
                      <a:pt x="9371886" y="983864"/>
                    </a:lnTo>
                    <a:lnTo>
                      <a:pt x="9371886" y="986663"/>
                    </a:lnTo>
                    <a:lnTo>
                      <a:pt x="9376966" y="1098618"/>
                    </a:lnTo>
                    <a:cubicBezTo>
                      <a:pt x="9375696" y="1102817"/>
                      <a:pt x="9375696" y="1109814"/>
                      <a:pt x="9374426" y="1119610"/>
                    </a:cubicBezTo>
                    <a:cubicBezTo>
                      <a:pt x="9373156" y="1128006"/>
                      <a:pt x="9371886" y="1140601"/>
                      <a:pt x="9370616" y="1143400"/>
                    </a:cubicBezTo>
                    <a:lnTo>
                      <a:pt x="9369346" y="1143400"/>
                    </a:lnTo>
                    <a:cubicBezTo>
                      <a:pt x="9368076" y="1174188"/>
                      <a:pt x="9369346" y="1210573"/>
                      <a:pt x="9371886" y="1249758"/>
                    </a:cubicBezTo>
                    <a:cubicBezTo>
                      <a:pt x="9374426" y="1294540"/>
                      <a:pt x="9376966" y="1342121"/>
                      <a:pt x="9374426" y="1386903"/>
                    </a:cubicBezTo>
                    <a:lnTo>
                      <a:pt x="9374426" y="1389702"/>
                    </a:lnTo>
                    <a:cubicBezTo>
                      <a:pt x="9375696" y="1393900"/>
                      <a:pt x="9375696" y="1405096"/>
                      <a:pt x="9376966" y="1419090"/>
                    </a:cubicBezTo>
                    <a:cubicBezTo>
                      <a:pt x="9376966" y="1441481"/>
                      <a:pt x="9375696" y="1462473"/>
                      <a:pt x="9375696" y="1484864"/>
                    </a:cubicBezTo>
                    <a:cubicBezTo>
                      <a:pt x="9374426" y="1539442"/>
                      <a:pt x="9371886" y="1596819"/>
                      <a:pt x="9376966" y="1665392"/>
                    </a:cubicBezTo>
                    <a:lnTo>
                      <a:pt x="9368076" y="1719970"/>
                    </a:lnTo>
                    <a:lnTo>
                      <a:pt x="9368076" y="1721369"/>
                    </a:lnTo>
                    <a:cubicBezTo>
                      <a:pt x="9368076" y="1742361"/>
                      <a:pt x="9369346" y="1749358"/>
                      <a:pt x="9375696" y="1750758"/>
                    </a:cubicBezTo>
                    <a:cubicBezTo>
                      <a:pt x="9378236" y="1750758"/>
                      <a:pt x="9379506" y="1750758"/>
                      <a:pt x="9382046" y="1747959"/>
                    </a:cubicBezTo>
                    <a:cubicBezTo>
                      <a:pt x="9382046" y="1754956"/>
                      <a:pt x="9382046" y="1761953"/>
                      <a:pt x="9383316" y="1773149"/>
                    </a:cubicBezTo>
                    <a:cubicBezTo>
                      <a:pt x="9384586" y="1802537"/>
                      <a:pt x="9383316" y="1813733"/>
                      <a:pt x="9383316" y="1819330"/>
                    </a:cubicBezTo>
                    <a:cubicBezTo>
                      <a:pt x="9382046" y="1819330"/>
                      <a:pt x="9380776" y="1819330"/>
                      <a:pt x="9378236" y="1820730"/>
                    </a:cubicBezTo>
                    <a:cubicBezTo>
                      <a:pt x="9374426" y="1823528"/>
                      <a:pt x="9373156" y="1829126"/>
                      <a:pt x="9373156" y="1836123"/>
                    </a:cubicBezTo>
                    <a:lnTo>
                      <a:pt x="9374426" y="1845920"/>
                    </a:lnTo>
                    <a:cubicBezTo>
                      <a:pt x="9378236" y="1876707"/>
                      <a:pt x="9382046" y="1917291"/>
                      <a:pt x="9382046" y="1963473"/>
                    </a:cubicBezTo>
                    <a:lnTo>
                      <a:pt x="9380776" y="1963473"/>
                    </a:lnTo>
                    <a:lnTo>
                      <a:pt x="9380776" y="1956475"/>
                    </a:lnTo>
                    <a:cubicBezTo>
                      <a:pt x="9379506" y="1927087"/>
                      <a:pt x="9378236" y="1924288"/>
                      <a:pt x="9371886" y="1924288"/>
                    </a:cubicBezTo>
                    <a:cubicBezTo>
                      <a:pt x="9364266" y="1924288"/>
                      <a:pt x="9364266" y="1929886"/>
                      <a:pt x="9361726" y="1955076"/>
                    </a:cubicBezTo>
                    <a:lnTo>
                      <a:pt x="9360456" y="1959274"/>
                    </a:lnTo>
                    <a:lnTo>
                      <a:pt x="9364266" y="1962073"/>
                    </a:lnTo>
                    <a:cubicBezTo>
                      <a:pt x="9370616" y="1970470"/>
                      <a:pt x="9370616" y="2033445"/>
                      <a:pt x="9370616" y="2081026"/>
                    </a:cubicBezTo>
                    <a:cubicBezTo>
                      <a:pt x="9370616" y="2163593"/>
                      <a:pt x="9373156" y="2197179"/>
                      <a:pt x="9379506" y="2206975"/>
                    </a:cubicBezTo>
                    <a:lnTo>
                      <a:pt x="9378236" y="2219570"/>
                    </a:lnTo>
                    <a:lnTo>
                      <a:pt x="9375696" y="2219570"/>
                    </a:lnTo>
                    <a:cubicBezTo>
                      <a:pt x="9371886" y="2260154"/>
                      <a:pt x="9374426" y="2275548"/>
                      <a:pt x="9378236" y="2293741"/>
                    </a:cubicBezTo>
                    <a:cubicBezTo>
                      <a:pt x="9382046" y="2310534"/>
                      <a:pt x="9385856" y="2330126"/>
                      <a:pt x="9384586" y="2380506"/>
                    </a:cubicBezTo>
                    <a:cubicBezTo>
                      <a:pt x="9383316" y="2398699"/>
                      <a:pt x="9383316" y="2411294"/>
                      <a:pt x="9382046" y="2416891"/>
                    </a:cubicBezTo>
                    <a:lnTo>
                      <a:pt x="9378236" y="2416891"/>
                    </a:lnTo>
                    <a:lnTo>
                      <a:pt x="9382046" y="2495260"/>
                    </a:lnTo>
                    <a:lnTo>
                      <a:pt x="9382046" y="2499459"/>
                    </a:lnTo>
                    <a:lnTo>
                      <a:pt x="9379506" y="2499459"/>
                    </a:lnTo>
                    <a:lnTo>
                      <a:pt x="9380776" y="2584824"/>
                    </a:lnTo>
                    <a:lnTo>
                      <a:pt x="9375696" y="2575028"/>
                    </a:lnTo>
                    <a:lnTo>
                      <a:pt x="9380776" y="2610014"/>
                    </a:lnTo>
                    <a:cubicBezTo>
                      <a:pt x="9382046" y="2619810"/>
                      <a:pt x="9384586" y="2636603"/>
                      <a:pt x="9385856" y="2651997"/>
                    </a:cubicBezTo>
                    <a:lnTo>
                      <a:pt x="9382046" y="2667392"/>
                    </a:lnTo>
                    <a:cubicBezTo>
                      <a:pt x="9373156" y="2699578"/>
                      <a:pt x="9374426" y="2714972"/>
                      <a:pt x="9375696" y="2738763"/>
                    </a:cubicBezTo>
                    <a:cubicBezTo>
                      <a:pt x="9376966" y="2748559"/>
                      <a:pt x="9376966" y="2759754"/>
                      <a:pt x="9378236" y="2775148"/>
                    </a:cubicBezTo>
                    <a:lnTo>
                      <a:pt x="9373156" y="2792889"/>
                    </a:lnTo>
                    <a:cubicBezTo>
                      <a:pt x="9371886" y="2796699"/>
                      <a:pt x="9371886" y="2799239"/>
                      <a:pt x="9370616" y="2803049"/>
                    </a:cubicBezTo>
                    <a:lnTo>
                      <a:pt x="9378236" y="2803049"/>
                    </a:lnTo>
                    <a:lnTo>
                      <a:pt x="9378236" y="2813209"/>
                    </a:lnTo>
                    <a:lnTo>
                      <a:pt x="9373156" y="2813209"/>
                    </a:lnTo>
                    <a:cubicBezTo>
                      <a:pt x="9370616" y="2825909"/>
                      <a:pt x="9369346" y="2847499"/>
                      <a:pt x="9368076" y="2875439"/>
                    </a:cubicBezTo>
                    <a:cubicBezTo>
                      <a:pt x="9366806" y="2895759"/>
                      <a:pt x="9366806" y="2917349"/>
                      <a:pt x="9364266" y="2942749"/>
                    </a:cubicBezTo>
                    <a:lnTo>
                      <a:pt x="9376966" y="2944019"/>
                    </a:lnTo>
                    <a:cubicBezTo>
                      <a:pt x="9378236" y="2941479"/>
                      <a:pt x="9378236" y="2935129"/>
                      <a:pt x="9379506" y="2928779"/>
                    </a:cubicBezTo>
                    <a:lnTo>
                      <a:pt x="9383316" y="2928779"/>
                    </a:lnTo>
                    <a:cubicBezTo>
                      <a:pt x="9383316" y="2936399"/>
                      <a:pt x="9384586" y="2945289"/>
                      <a:pt x="9385856" y="2954179"/>
                    </a:cubicBezTo>
                    <a:cubicBezTo>
                      <a:pt x="9380776" y="2960529"/>
                      <a:pt x="9380776" y="2978309"/>
                      <a:pt x="9382046" y="3016409"/>
                    </a:cubicBezTo>
                    <a:lnTo>
                      <a:pt x="9382046" y="3026569"/>
                    </a:lnTo>
                    <a:lnTo>
                      <a:pt x="9373156" y="3024029"/>
                    </a:lnTo>
                    <a:lnTo>
                      <a:pt x="9373156" y="3034189"/>
                    </a:lnTo>
                    <a:cubicBezTo>
                      <a:pt x="9374426" y="3064669"/>
                      <a:pt x="9376966" y="3073559"/>
                      <a:pt x="9379506" y="3084989"/>
                    </a:cubicBezTo>
                    <a:cubicBezTo>
                      <a:pt x="9380776" y="3090069"/>
                      <a:pt x="9382046" y="3096419"/>
                      <a:pt x="9383316" y="3105309"/>
                    </a:cubicBezTo>
                    <a:cubicBezTo>
                      <a:pt x="9382046" y="3152299"/>
                      <a:pt x="9376966" y="3164999"/>
                      <a:pt x="9371886" y="3175159"/>
                    </a:cubicBezTo>
                    <a:lnTo>
                      <a:pt x="9370616" y="3177699"/>
                    </a:lnTo>
                    <a:lnTo>
                      <a:pt x="9370616" y="3180239"/>
                    </a:lnTo>
                    <a:cubicBezTo>
                      <a:pt x="9370616" y="3209449"/>
                      <a:pt x="9370616" y="3213259"/>
                      <a:pt x="9376966" y="3214529"/>
                    </a:cubicBezTo>
                    <a:cubicBezTo>
                      <a:pt x="9379506" y="3214529"/>
                      <a:pt x="9380776" y="3214529"/>
                      <a:pt x="9382046" y="3213259"/>
                    </a:cubicBezTo>
                    <a:lnTo>
                      <a:pt x="9382046" y="3220879"/>
                    </a:lnTo>
                    <a:cubicBezTo>
                      <a:pt x="9379506" y="3286919"/>
                      <a:pt x="9382046" y="3335179"/>
                      <a:pt x="9385856" y="3408839"/>
                    </a:cubicBezTo>
                    <a:lnTo>
                      <a:pt x="9387126" y="3421539"/>
                    </a:lnTo>
                    <a:cubicBezTo>
                      <a:pt x="9380776" y="3421539"/>
                      <a:pt x="9380776" y="3427889"/>
                      <a:pt x="9379506" y="3430429"/>
                    </a:cubicBezTo>
                    <a:lnTo>
                      <a:pt x="9379506" y="3431699"/>
                    </a:lnTo>
                    <a:lnTo>
                      <a:pt x="9383316" y="3457099"/>
                    </a:lnTo>
                    <a:lnTo>
                      <a:pt x="9380776" y="3453289"/>
                    </a:lnTo>
                    <a:lnTo>
                      <a:pt x="9382046" y="3481229"/>
                    </a:lnTo>
                    <a:cubicBezTo>
                      <a:pt x="9383316" y="3497739"/>
                      <a:pt x="9384586" y="3501549"/>
                      <a:pt x="9387126" y="3505359"/>
                    </a:cubicBezTo>
                    <a:cubicBezTo>
                      <a:pt x="9388396" y="3507899"/>
                      <a:pt x="9390936" y="3510439"/>
                      <a:pt x="9392206" y="3540919"/>
                    </a:cubicBezTo>
                    <a:lnTo>
                      <a:pt x="9392206" y="3543459"/>
                    </a:lnTo>
                    <a:cubicBezTo>
                      <a:pt x="9394746" y="3549809"/>
                      <a:pt x="9393476" y="3565049"/>
                      <a:pt x="9392206" y="3575209"/>
                    </a:cubicBezTo>
                    <a:lnTo>
                      <a:pt x="9378236" y="3573939"/>
                    </a:lnTo>
                    <a:lnTo>
                      <a:pt x="9352836" y="3571399"/>
                    </a:lnTo>
                    <a:cubicBezTo>
                      <a:pt x="9332516" y="3570129"/>
                      <a:pt x="9313466" y="3571399"/>
                      <a:pt x="9298226" y="3572669"/>
                    </a:cubicBezTo>
                    <a:lnTo>
                      <a:pt x="9298226" y="3568859"/>
                    </a:lnTo>
                    <a:lnTo>
                      <a:pt x="9293146" y="3566319"/>
                    </a:lnTo>
                    <a:lnTo>
                      <a:pt x="9246156" y="3570129"/>
                    </a:lnTo>
                    <a:cubicBezTo>
                      <a:pt x="9201706" y="3572669"/>
                      <a:pt x="9194086" y="3573939"/>
                      <a:pt x="9148366" y="3579019"/>
                    </a:cubicBezTo>
                    <a:cubicBezTo>
                      <a:pt x="9121696" y="3576479"/>
                      <a:pt x="9095026" y="3575209"/>
                      <a:pt x="9068356" y="3575209"/>
                    </a:cubicBezTo>
                    <a:lnTo>
                      <a:pt x="9054386" y="3575209"/>
                    </a:lnTo>
                    <a:cubicBezTo>
                      <a:pt x="9044226" y="3573939"/>
                      <a:pt x="9031526" y="3572669"/>
                      <a:pt x="9015016" y="3572669"/>
                    </a:cubicBezTo>
                    <a:lnTo>
                      <a:pt x="9015016" y="3575209"/>
                    </a:lnTo>
                    <a:lnTo>
                      <a:pt x="9012476" y="3575209"/>
                    </a:lnTo>
                    <a:cubicBezTo>
                      <a:pt x="9011206" y="3573939"/>
                      <a:pt x="9009936" y="3573939"/>
                      <a:pt x="9008666" y="3572669"/>
                    </a:cubicBezTo>
                    <a:lnTo>
                      <a:pt x="9006126" y="3572669"/>
                    </a:lnTo>
                    <a:cubicBezTo>
                      <a:pt x="8994696" y="3575209"/>
                      <a:pt x="8981996" y="3576479"/>
                      <a:pt x="8966756" y="3577749"/>
                    </a:cubicBezTo>
                    <a:lnTo>
                      <a:pt x="8948976" y="3570129"/>
                    </a:lnTo>
                    <a:lnTo>
                      <a:pt x="8942626" y="3575209"/>
                    </a:lnTo>
                    <a:lnTo>
                      <a:pt x="8827056" y="3570129"/>
                    </a:lnTo>
                    <a:cubicBezTo>
                      <a:pt x="8809276" y="3572669"/>
                      <a:pt x="8791496" y="3573939"/>
                      <a:pt x="8774986" y="3576479"/>
                    </a:cubicBezTo>
                    <a:cubicBezTo>
                      <a:pt x="8749586" y="3576479"/>
                      <a:pt x="8725456" y="3575209"/>
                      <a:pt x="8700056" y="3575209"/>
                    </a:cubicBezTo>
                    <a:lnTo>
                      <a:pt x="8700056" y="3570129"/>
                    </a:lnTo>
                    <a:lnTo>
                      <a:pt x="8649256" y="3573939"/>
                    </a:lnTo>
                    <a:cubicBezTo>
                      <a:pt x="8640366" y="3573939"/>
                      <a:pt x="8632746" y="3573939"/>
                      <a:pt x="8622586" y="3572669"/>
                    </a:cubicBezTo>
                    <a:lnTo>
                      <a:pt x="8622586" y="3571399"/>
                    </a:lnTo>
                    <a:cubicBezTo>
                      <a:pt x="8533367" y="3567589"/>
                      <a:pt x="8376068" y="3566319"/>
                      <a:pt x="8190678" y="3566319"/>
                    </a:cubicBezTo>
                    <a:lnTo>
                      <a:pt x="8061468" y="3566319"/>
                    </a:lnTo>
                    <a:lnTo>
                      <a:pt x="8112028" y="3571399"/>
                    </a:lnTo>
                    <a:cubicBezTo>
                      <a:pt x="8078321" y="3571399"/>
                      <a:pt x="8055849" y="3570129"/>
                      <a:pt x="8027760" y="3570129"/>
                    </a:cubicBezTo>
                    <a:cubicBezTo>
                      <a:pt x="8010907" y="3570129"/>
                      <a:pt x="7994053" y="3568859"/>
                      <a:pt x="7977200" y="3568859"/>
                    </a:cubicBezTo>
                    <a:lnTo>
                      <a:pt x="7965964" y="3568859"/>
                    </a:lnTo>
                    <a:cubicBezTo>
                      <a:pt x="7949110" y="3570129"/>
                      <a:pt x="7926639" y="3571399"/>
                      <a:pt x="7915403" y="3573939"/>
                    </a:cubicBezTo>
                    <a:lnTo>
                      <a:pt x="7915403" y="3572669"/>
                    </a:lnTo>
                    <a:cubicBezTo>
                      <a:pt x="7786193" y="3568859"/>
                      <a:pt x="7696307" y="3570129"/>
                      <a:pt x="7623275" y="3573939"/>
                    </a:cubicBezTo>
                    <a:lnTo>
                      <a:pt x="7612039" y="3573939"/>
                    </a:lnTo>
                    <a:cubicBezTo>
                      <a:pt x="7342382" y="3573939"/>
                      <a:pt x="7039018" y="3573939"/>
                      <a:pt x="6971605" y="3566319"/>
                    </a:cubicBezTo>
                    <a:lnTo>
                      <a:pt x="6960368" y="3566319"/>
                    </a:lnTo>
                    <a:cubicBezTo>
                      <a:pt x="6864865" y="3566319"/>
                      <a:pt x="6836776" y="3566319"/>
                      <a:pt x="6831158" y="3572669"/>
                    </a:cubicBezTo>
                    <a:lnTo>
                      <a:pt x="6786215" y="3572669"/>
                    </a:lnTo>
                    <a:lnTo>
                      <a:pt x="6713183" y="3568859"/>
                    </a:lnTo>
                    <a:lnTo>
                      <a:pt x="6645769" y="3573939"/>
                    </a:lnTo>
                    <a:cubicBezTo>
                      <a:pt x="6612062" y="3573939"/>
                      <a:pt x="6578355" y="3573939"/>
                      <a:pt x="6555883" y="3572669"/>
                    </a:cubicBezTo>
                    <a:lnTo>
                      <a:pt x="6555883" y="3563779"/>
                    </a:lnTo>
                    <a:cubicBezTo>
                      <a:pt x="6415437" y="3561239"/>
                      <a:pt x="6207576" y="3562509"/>
                      <a:pt x="6055894" y="3563779"/>
                    </a:cubicBezTo>
                    <a:cubicBezTo>
                      <a:pt x="5988480" y="3563779"/>
                      <a:pt x="5926684" y="3565049"/>
                      <a:pt x="5892976" y="3565049"/>
                    </a:cubicBezTo>
                    <a:lnTo>
                      <a:pt x="5892976" y="3567589"/>
                    </a:lnTo>
                    <a:lnTo>
                      <a:pt x="5432313" y="3567589"/>
                    </a:lnTo>
                    <a:lnTo>
                      <a:pt x="5432313" y="3565049"/>
                    </a:lnTo>
                    <a:cubicBezTo>
                      <a:pt x="5415460" y="3566319"/>
                      <a:pt x="5398606" y="3566319"/>
                      <a:pt x="5387370" y="3567589"/>
                    </a:cubicBezTo>
                    <a:lnTo>
                      <a:pt x="5235688" y="3567589"/>
                    </a:lnTo>
                    <a:cubicBezTo>
                      <a:pt x="4836821" y="3567589"/>
                      <a:pt x="4421099" y="3567589"/>
                      <a:pt x="4055939" y="3571399"/>
                    </a:cubicBezTo>
                    <a:lnTo>
                      <a:pt x="4033468" y="3571399"/>
                    </a:lnTo>
                    <a:cubicBezTo>
                      <a:pt x="3994143" y="3571399"/>
                      <a:pt x="3960435" y="3572669"/>
                      <a:pt x="3921111" y="3572669"/>
                    </a:cubicBezTo>
                    <a:lnTo>
                      <a:pt x="3730104" y="3575209"/>
                    </a:lnTo>
                    <a:lnTo>
                      <a:pt x="3769428" y="3577749"/>
                    </a:lnTo>
                    <a:lnTo>
                      <a:pt x="3685161" y="3577749"/>
                    </a:lnTo>
                    <a:cubicBezTo>
                      <a:pt x="3657071" y="3573939"/>
                      <a:pt x="3606511" y="3571399"/>
                      <a:pt x="3572804" y="3568859"/>
                    </a:cubicBezTo>
                    <a:lnTo>
                      <a:pt x="3567186" y="3575209"/>
                    </a:lnTo>
                    <a:lnTo>
                      <a:pt x="3561568" y="3570129"/>
                    </a:lnTo>
                    <a:cubicBezTo>
                      <a:pt x="3544714" y="3571399"/>
                      <a:pt x="3437975" y="3570129"/>
                      <a:pt x="3348089" y="3570129"/>
                    </a:cubicBezTo>
                    <a:lnTo>
                      <a:pt x="3089668" y="3570129"/>
                    </a:lnTo>
                    <a:lnTo>
                      <a:pt x="3089668" y="3573939"/>
                    </a:lnTo>
                    <a:cubicBezTo>
                      <a:pt x="3067197" y="3573939"/>
                      <a:pt x="3050344" y="3573939"/>
                      <a:pt x="3027872" y="3575209"/>
                    </a:cubicBezTo>
                    <a:lnTo>
                      <a:pt x="3022254" y="3575209"/>
                    </a:lnTo>
                    <a:cubicBezTo>
                      <a:pt x="2960458" y="3576479"/>
                      <a:pt x="2893044" y="3577749"/>
                      <a:pt x="2814394" y="3579019"/>
                    </a:cubicBezTo>
                    <a:cubicBezTo>
                      <a:pt x="2820012" y="3577749"/>
                      <a:pt x="2820012" y="3576479"/>
                      <a:pt x="2825629" y="3575209"/>
                    </a:cubicBezTo>
                    <a:cubicBezTo>
                      <a:pt x="2831247" y="3568859"/>
                      <a:pt x="2797540" y="3565049"/>
                      <a:pt x="2780686" y="3563779"/>
                    </a:cubicBezTo>
                    <a:lnTo>
                      <a:pt x="2769451" y="3563779"/>
                    </a:lnTo>
                    <a:cubicBezTo>
                      <a:pt x="2617769" y="3562509"/>
                      <a:pt x="2589680" y="3563779"/>
                      <a:pt x="2567208" y="3567589"/>
                    </a:cubicBezTo>
                    <a:cubicBezTo>
                      <a:pt x="2561590" y="3568859"/>
                      <a:pt x="2544737" y="3570129"/>
                      <a:pt x="2421144" y="3568859"/>
                    </a:cubicBezTo>
                    <a:lnTo>
                      <a:pt x="2409908" y="3568859"/>
                    </a:lnTo>
                    <a:cubicBezTo>
                      <a:pt x="2393055" y="3570129"/>
                      <a:pt x="2381819" y="3571399"/>
                      <a:pt x="2376201" y="3572669"/>
                    </a:cubicBezTo>
                    <a:cubicBezTo>
                      <a:pt x="2230137" y="3573939"/>
                      <a:pt x="2179576" y="3575209"/>
                      <a:pt x="2140251" y="3576479"/>
                    </a:cubicBezTo>
                    <a:lnTo>
                      <a:pt x="1999805" y="3573939"/>
                    </a:lnTo>
                    <a:cubicBezTo>
                      <a:pt x="1949245" y="3572669"/>
                      <a:pt x="1921155" y="3572669"/>
                      <a:pt x="1904302" y="3571399"/>
                    </a:cubicBezTo>
                    <a:lnTo>
                      <a:pt x="1904302" y="3562509"/>
                    </a:lnTo>
                    <a:lnTo>
                      <a:pt x="1235777" y="3559969"/>
                    </a:lnTo>
                    <a:lnTo>
                      <a:pt x="1252631" y="3565049"/>
                    </a:lnTo>
                    <a:cubicBezTo>
                      <a:pt x="1207688" y="3566319"/>
                      <a:pt x="1117802" y="3568859"/>
                      <a:pt x="1056006" y="3568859"/>
                    </a:cubicBezTo>
                    <a:cubicBezTo>
                      <a:pt x="1027917" y="3568859"/>
                      <a:pt x="999828" y="3570129"/>
                      <a:pt x="977356" y="3570129"/>
                    </a:cubicBezTo>
                    <a:lnTo>
                      <a:pt x="840740" y="3570129"/>
                    </a:lnTo>
                    <a:lnTo>
                      <a:pt x="840740" y="3566319"/>
                    </a:lnTo>
                    <a:lnTo>
                      <a:pt x="836930" y="3567589"/>
                    </a:lnTo>
                    <a:cubicBezTo>
                      <a:pt x="830580" y="3568859"/>
                      <a:pt x="805180" y="3570129"/>
                      <a:pt x="778510" y="3571399"/>
                    </a:cubicBezTo>
                    <a:lnTo>
                      <a:pt x="778510" y="3566319"/>
                    </a:lnTo>
                    <a:cubicBezTo>
                      <a:pt x="754380" y="3565049"/>
                      <a:pt x="734060" y="3566319"/>
                      <a:pt x="713740" y="3568859"/>
                    </a:cubicBezTo>
                    <a:cubicBezTo>
                      <a:pt x="687070" y="3571399"/>
                      <a:pt x="660400" y="3573939"/>
                      <a:pt x="623570" y="3568859"/>
                    </a:cubicBezTo>
                    <a:cubicBezTo>
                      <a:pt x="614680" y="3568859"/>
                      <a:pt x="601980" y="3566319"/>
                      <a:pt x="589280" y="3565049"/>
                    </a:cubicBezTo>
                    <a:cubicBezTo>
                      <a:pt x="561340" y="3561239"/>
                      <a:pt x="551180" y="3559969"/>
                      <a:pt x="546100" y="3565049"/>
                    </a:cubicBezTo>
                    <a:lnTo>
                      <a:pt x="544830" y="3566319"/>
                    </a:lnTo>
                    <a:cubicBezTo>
                      <a:pt x="537210" y="3566319"/>
                      <a:pt x="529590" y="3566319"/>
                      <a:pt x="520700" y="3567589"/>
                    </a:cubicBezTo>
                    <a:cubicBezTo>
                      <a:pt x="497840" y="3568859"/>
                      <a:pt x="474980" y="3570129"/>
                      <a:pt x="448310" y="3566319"/>
                    </a:cubicBezTo>
                    <a:lnTo>
                      <a:pt x="445770" y="3566319"/>
                    </a:lnTo>
                    <a:cubicBezTo>
                      <a:pt x="444500" y="3566319"/>
                      <a:pt x="443230" y="3566319"/>
                      <a:pt x="443230" y="3567589"/>
                    </a:cubicBezTo>
                    <a:lnTo>
                      <a:pt x="429260" y="3565049"/>
                    </a:lnTo>
                    <a:cubicBezTo>
                      <a:pt x="416560" y="3562509"/>
                      <a:pt x="393700" y="3563779"/>
                      <a:pt x="373380" y="3565049"/>
                    </a:cubicBezTo>
                    <a:cubicBezTo>
                      <a:pt x="363220" y="3565049"/>
                      <a:pt x="351790" y="3566319"/>
                      <a:pt x="346710" y="3566319"/>
                    </a:cubicBezTo>
                    <a:lnTo>
                      <a:pt x="345440" y="3561239"/>
                    </a:lnTo>
                    <a:cubicBezTo>
                      <a:pt x="323850" y="3567589"/>
                      <a:pt x="297180" y="3567589"/>
                      <a:pt x="266700" y="3566319"/>
                    </a:cubicBezTo>
                    <a:cubicBezTo>
                      <a:pt x="242570" y="3565049"/>
                      <a:pt x="214630" y="3565049"/>
                      <a:pt x="185420" y="3567589"/>
                    </a:cubicBezTo>
                    <a:lnTo>
                      <a:pt x="189230" y="3562509"/>
                    </a:lnTo>
                    <a:lnTo>
                      <a:pt x="166370" y="3565049"/>
                    </a:lnTo>
                    <a:cubicBezTo>
                      <a:pt x="163830" y="3565049"/>
                      <a:pt x="161290" y="3565049"/>
                      <a:pt x="157480" y="3566319"/>
                    </a:cubicBezTo>
                    <a:lnTo>
                      <a:pt x="156210" y="3559969"/>
                    </a:lnTo>
                    <a:cubicBezTo>
                      <a:pt x="139700" y="3561239"/>
                      <a:pt x="123190" y="3562509"/>
                      <a:pt x="101600" y="3561239"/>
                    </a:cubicBezTo>
                    <a:lnTo>
                      <a:pt x="97790" y="3561239"/>
                    </a:lnTo>
                    <a:lnTo>
                      <a:pt x="87630" y="3559969"/>
                    </a:lnTo>
                    <a:lnTo>
                      <a:pt x="87630" y="3539649"/>
                    </a:lnTo>
                    <a:lnTo>
                      <a:pt x="74930" y="3539649"/>
                    </a:lnTo>
                    <a:lnTo>
                      <a:pt x="74930" y="3533299"/>
                    </a:lnTo>
                    <a:cubicBezTo>
                      <a:pt x="76200" y="3519329"/>
                      <a:pt x="77470" y="3510439"/>
                      <a:pt x="80010" y="3500279"/>
                    </a:cubicBezTo>
                    <a:lnTo>
                      <a:pt x="80010" y="3497739"/>
                    </a:lnTo>
                    <a:cubicBezTo>
                      <a:pt x="85090" y="3473609"/>
                      <a:pt x="88900" y="3446939"/>
                      <a:pt x="87630" y="3377089"/>
                    </a:cubicBezTo>
                    <a:lnTo>
                      <a:pt x="83820" y="3377089"/>
                    </a:lnTo>
                    <a:cubicBezTo>
                      <a:pt x="85090" y="3355499"/>
                      <a:pt x="86360" y="3337719"/>
                      <a:pt x="88900" y="3327559"/>
                    </a:cubicBezTo>
                    <a:cubicBezTo>
                      <a:pt x="88900" y="3279299"/>
                      <a:pt x="87630" y="3276759"/>
                      <a:pt x="81280" y="3276759"/>
                    </a:cubicBezTo>
                    <a:cubicBezTo>
                      <a:pt x="81280" y="3264059"/>
                      <a:pt x="80010" y="3253899"/>
                      <a:pt x="77470" y="3241199"/>
                    </a:cubicBezTo>
                    <a:cubicBezTo>
                      <a:pt x="76200" y="3231039"/>
                      <a:pt x="73660" y="3219609"/>
                      <a:pt x="73660" y="3205639"/>
                    </a:cubicBezTo>
                    <a:lnTo>
                      <a:pt x="78740" y="3205639"/>
                    </a:lnTo>
                    <a:lnTo>
                      <a:pt x="78740" y="3199289"/>
                    </a:lnTo>
                    <a:cubicBezTo>
                      <a:pt x="81280" y="3135789"/>
                      <a:pt x="77470" y="3128169"/>
                      <a:pt x="73660" y="3120549"/>
                    </a:cubicBezTo>
                    <a:cubicBezTo>
                      <a:pt x="72390" y="3118009"/>
                      <a:pt x="71120" y="3114199"/>
                      <a:pt x="69850" y="3104039"/>
                    </a:cubicBezTo>
                    <a:lnTo>
                      <a:pt x="78740" y="3102769"/>
                    </a:lnTo>
                    <a:lnTo>
                      <a:pt x="77470" y="3071019"/>
                    </a:lnTo>
                    <a:lnTo>
                      <a:pt x="86360" y="3084989"/>
                    </a:lnTo>
                    <a:lnTo>
                      <a:pt x="83820" y="3057049"/>
                    </a:lnTo>
                    <a:cubicBezTo>
                      <a:pt x="78740" y="3001169"/>
                      <a:pt x="80010" y="2979579"/>
                      <a:pt x="81280" y="2930049"/>
                    </a:cubicBezTo>
                    <a:lnTo>
                      <a:pt x="82550" y="2907189"/>
                    </a:lnTo>
                    <a:lnTo>
                      <a:pt x="85090" y="2886869"/>
                    </a:lnTo>
                    <a:cubicBezTo>
                      <a:pt x="87630" y="2862739"/>
                      <a:pt x="87630" y="2832259"/>
                      <a:pt x="86360" y="2806859"/>
                    </a:cubicBezTo>
                    <a:lnTo>
                      <a:pt x="88900" y="2806859"/>
                    </a:lnTo>
                    <a:cubicBezTo>
                      <a:pt x="87630" y="2800509"/>
                      <a:pt x="87630" y="2795429"/>
                      <a:pt x="87630" y="2790349"/>
                    </a:cubicBezTo>
                    <a:lnTo>
                      <a:pt x="87630" y="2761154"/>
                    </a:lnTo>
                    <a:lnTo>
                      <a:pt x="83820" y="2761154"/>
                    </a:lnTo>
                    <a:lnTo>
                      <a:pt x="78740" y="2682785"/>
                    </a:lnTo>
                    <a:lnTo>
                      <a:pt x="83820" y="2682785"/>
                    </a:lnTo>
                    <a:cubicBezTo>
                      <a:pt x="83820" y="2675788"/>
                      <a:pt x="83820" y="2670190"/>
                      <a:pt x="82550" y="2663193"/>
                    </a:cubicBezTo>
                    <a:lnTo>
                      <a:pt x="91440" y="2663193"/>
                    </a:lnTo>
                    <a:lnTo>
                      <a:pt x="91440" y="2660394"/>
                    </a:lnTo>
                    <a:lnTo>
                      <a:pt x="86360" y="2548439"/>
                    </a:lnTo>
                    <a:cubicBezTo>
                      <a:pt x="87630" y="2544241"/>
                      <a:pt x="87630" y="2537243"/>
                      <a:pt x="88900" y="2527447"/>
                    </a:cubicBezTo>
                    <a:cubicBezTo>
                      <a:pt x="90170" y="2519051"/>
                      <a:pt x="91440" y="2506456"/>
                      <a:pt x="92710" y="2503657"/>
                    </a:cubicBezTo>
                    <a:lnTo>
                      <a:pt x="93980" y="2503657"/>
                    </a:lnTo>
                    <a:cubicBezTo>
                      <a:pt x="95250" y="2472869"/>
                      <a:pt x="92710" y="2436484"/>
                      <a:pt x="91440" y="2397299"/>
                    </a:cubicBezTo>
                    <a:cubicBezTo>
                      <a:pt x="88900" y="2352517"/>
                      <a:pt x="86360" y="2304936"/>
                      <a:pt x="88900" y="2258755"/>
                    </a:cubicBezTo>
                    <a:lnTo>
                      <a:pt x="88900" y="2255956"/>
                    </a:lnTo>
                    <a:cubicBezTo>
                      <a:pt x="87630" y="2251758"/>
                      <a:pt x="87630" y="2240562"/>
                      <a:pt x="86360" y="2226568"/>
                    </a:cubicBezTo>
                    <a:cubicBezTo>
                      <a:pt x="86360" y="2204176"/>
                      <a:pt x="87630" y="2183185"/>
                      <a:pt x="87630" y="2160794"/>
                    </a:cubicBezTo>
                    <a:cubicBezTo>
                      <a:pt x="88900" y="2106215"/>
                      <a:pt x="91440" y="2048839"/>
                      <a:pt x="86360" y="1978867"/>
                    </a:cubicBezTo>
                    <a:lnTo>
                      <a:pt x="95250" y="1924288"/>
                    </a:lnTo>
                    <a:lnTo>
                      <a:pt x="95250" y="1922889"/>
                    </a:lnTo>
                    <a:cubicBezTo>
                      <a:pt x="95250" y="1901897"/>
                      <a:pt x="93980" y="1894900"/>
                      <a:pt x="87630" y="1893501"/>
                    </a:cubicBezTo>
                    <a:cubicBezTo>
                      <a:pt x="85090" y="1893501"/>
                      <a:pt x="83820" y="1893501"/>
                      <a:pt x="81280" y="1896299"/>
                    </a:cubicBezTo>
                    <a:cubicBezTo>
                      <a:pt x="81280" y="1889302"/>
                      <a:pt x="81280" y="1882305"/>
                      <a:pt x="80010" y="1871110"/>
                    </a:cubicBezTo>
                    <a:cubicBezTo>
                      <a:pt x="78740" y="1841721"/>
                      <a:pt x="80010" y="1830526"/>
                      <a:pt x="80010" y="1824928"/>
                    </a:cubicBezTo>
                    <a:cubicBezTo>
                      <a:pt x="81280" y="1824928"/>
                      <a:pt x="82550" y="1824928"/>
                      <a:pt x="85090" y="1823528"/>
                    </a:cubicBezTo>
                    <a:cubicBezTo>
                      <a:pt x="88900" y="1820730"/>
                      <a:pt x="90170" y="1815132"/>
                      <a:pt x="90170" y="1808135"/>
                    </a:cubicBezTo>
                    <a:lnTo>
                      <a:pt x="90170" y="1806735"/>
                    </a:lnTo>
                    <a:lnTo>
                      <a:pt x="88900" y="1799738"/>
                    </a:lnTo>
                    <a:cubicBezTo>
                      <a:pt x="85090" y="1768950"/>
                      <a:pt x="81280" y="1728367"/>
                      <a:pt x="81280" y="1682185"/>
                    </a:cubicBezTo>
                    <a:lnTo>
                      <a:pt x="82550" y="1682185"/>
                    </a:lnTo>
                    <a:lnTo>
                      <a:pt x="82550" y="1689182"/>
                    </a:lnTo>
                    <a:cubicBezTo>
                      <a:pt x="83820" y="1718571"/>
                      <a:pt x="85090" y="1721369"/>
                      <a:pt x="91440" y="1721369"/>
                    </a:cubicBezTo>
                    <a:cubicBezTo>
                      <a:pt x="99060" y="1721369"/>
                      <a:pt x="99060" y="1715772"/>
                      <a:pt x="101600" y="1690582"/>
                    </a:cubicBezTo>
                    <a:lnTo>
                      <a:pt x="102870" y="1686383"/>
                    </a:lnTo>
                    <a:lnTo>
                      <a:pt x="99060" y="1683585"/>
                    </a:lnTo>
                    <a:cubicBezTo>
                      <a:pt x="92710" y="1675188"/>
                      <a:pt x="92710" y="1612213"/>
                      <a:pt x="92710" y="1564632"/>
                    </a:cubicBezTo>
                    <a:cubicBezTo>
                      <a:pt x="92710" y="1482065"/>
                      <a:pt x="90170" y="1448478"/>
                      <a:pt x="83820" y="1438682"/>
                    </a:cubicBezTo>
                    <a:lnTo>
                      <a:pt x="85090" y="1426087"/>
                    </a:lnTo>
                    <a:lnTo>
                      <a:pt x="87630" y="1426087"/>
                    </a:lnTo>
                    <a:cubicBezTo>
                      <a:pt x="91440" y="1385504"/>
                      <a:pt x="88900" y="1370110"/>
                      <a:pt x="85090" y="1351917"/>
                    </a:cubicBezTo>
                    <a:cubicBezTo>
                      <a:pt x="81280" y="1335124"/>
                      <a:pt x="77470" y="1315531"/>
                      <a:pt x="78740" y="1265152"/>
                    </a:cubicBezTo>
                    <a:cubicBezTo>
                      <a:pt x="80010" y="1246959"/>
                      <a:pt x="80010" y="1234364"/>
                      <a:pt x="81280" y="1228766"/>
                    </a:cubicBezTo>
                    <a:lnTo>
                      <a:pt x="85090" y="1228766"/>
                    </a:lnTo>
                    <a:lnTo>
                      <a:pt x="81280" y="1150398"/>
                    </a:lnTo>
                    <a:lnTo>
                      <a:pt x="81280" y="1146199"/>
                    </a:lnTo>
                    <a:lnTo>
                      <a:pt x="83820" y="1146199"/>
                    </a:lnTo>
                    <a:lnTo>
                      <a:pt x="82550" y="1060833"/>
                    </a:lnTo>
                    <a:lnTo>
                      <a:pt x="87630" y="1070629"/>
                    </a:lnTo>
                    <a:lnTo>
                      <a:pt x="82550" y="1035643"/>
                    </a:lnTo>
                    <a:cubicBezTo>
                      <a:pt x="81280" y="1025847"/>
                      <a:pt x="78740" y="1010454"/>
                      <a:pt x="77470" y="993660"/>
                    </a:cubicBezTo>
                    <a:lnTo>
                      <a:pt x="81280" y="978266"/>
                    </a:lnTo>
                    <a:cubicBezTo>
                      <a:pt x="90170" y="946079"/>
                      <a:pt x="88900" y="930685"/>
                      <a:pt x="87630" y="906895"/>
                    </a:cubicBezTo>
                    <a:cubicBezTo>
                      <a:pt x="86360" y="897099"/>
                      <a:pt x="86360" y="885903"/>
                      <a:pt x="85090" y="870509"/>
                    </a:cubicBezTo>
                    <a:lnTo>
                      <a:pt x="90170" y="851501"/>
                    </a:lnTo>
                    <a:cubicBezTo>
                      <a:pt x="88900" y="850231"/>
                      <a:pt x="88900" y="846421"/>
                      <a:pt x="90170" y="843881"/>
                    </a:cubicBezTo>
                    <a:lnTo>
                      <a:pt x="73660" y="843881"/>
                    </a:lnTo>
                    <a:lnTo>
                      <a:pt x="90170" y="843881"/>
                    </a:lnTo>
                    <a:cubicBezTo>
                      <a:pt x="93980" y="823561"/>
                      <a:pt x="95250" y="800701"/>
                      <a:pt x="96520" y="774031"/>
                    </a:cubicBezTo>
                    <a:cubicBezTo>
                      <a:pt x="97790" y="753711"/>
                      <a:pt x="97790" y="732121"/>
                      <a:pt x="100330" y="706721"/>
                    </a:cubicBezTo>
                    <a:lnTo>
                      <a:pt x="87630" y="705451"/>
                    </a:lnTo>
                    <a:cubicBezTo>
                      <a:pt x="86360" y="709261"/>
                      <a:pt x="86360" y="716881"/>
                      <a:pt x="83820" y="727041"/>
                    </a:cubicBezTo>
                    <a:cubicBezTo>
                      <a:pt x="82550" y="732121"/>
                      <a:pt x="82550" y="739741"/>
                      <a:pt x="81280" y="747361"/>
                    </a:cubicBezTo>
                    <a:cubicBezTo>
                      <a:pt x="81280" y="733391"/>
                      <a:pt x="81280" y="716881"/>
                      <a:pt x="78740" y="695291"/>
                    </a:cubicBezTo>
                    <a:cubicBezTo>
                      <a:pt x="83820" y="688941"/>
                      <a:pt x="83820" y="671161"/>
                      <a:pt x="82550" y="633061"/>
                    </a:cubicBezTo>
                    <a:lnTo>
                      <a:pt x="82550" y="622901"/>
                    </a:lnTo>
                    <a:lnTo>
                      <a:pt x="91440" y="625441"/>
                    </a:lnTo>
                    <a:lnTo>
                      <a:pt x="91440" y="615281"/>
                    </a:lnTo>
                    <a:cubicBezTo>
                      <a:pt x="90170" y="584801"/>
                      <a:pt x="87630" y="574641"/>
                      <a:pt x="85090" y="564481"/>
                    </a:cubicBezTo>
                    <a:cubicBezTo>
                      <a:pt x="83820" y="559401"/>
                      <a:pt x="82550" y="553051"/>
                      <a:pt x="81280" y="544161"/>
                    </a:cubicBezTo>
                    <a:cubicBezTo>
                      <a:pt x="82550" y="497171"/>
                      <a:pt x="87630" y="484471"/>
                      <a:pt x="92710" y="474311"/>
                    </a:cubicBezTo>
                    <a:lnTo>
                      <a:pt x="93980" y="471771"/>
                    </a:lnTo>
                    <a:lnTo>
                      <a:pt x="93980" y="469231"/>
                    </a:lnTo>
                    <a:cubicBezTo>
                      <a:pt x="93980" y="440021"/>
                      <a:pt x="93980" y="436211"/>
                      <a:pt x="87630" y="434941"/>
                    </a:cubicBezTo>
                    <a:cubicBezTo>
                      <a:pt x="85090" y="434941"/>
                      <a:pt x="83820" y="434941"/>
                      <a:pt x="82550" y="436211"/>
                    </a:cubicBezTo>
                    <a:lnTo>
                      <a:pt x="82550" y="428591"/>
                    </a:lnTo>
                    <a:cubicBezTo>
                      <a:pt x="85090" y="362551"/>
                      <a:pt x="82550" y="314291"/>
                      <a:pt x="78740" y="240631"/>
                    </a:cubicBezTo>
                    <a:lnTo>
                      <a:pt x="77470" y="227931"/>
                    </a:lnTo>
                    <a:cubicBezTo>
                      <a:pt x="83820" y="227931"/>
                      <a:pt x="83820" y="221581"/>
                      <a:pt x="85090" y="219041"/>
                    </a:cubicBezTo>
                    <a:lnTo>
                      <a:pt x="85090" y="217771"/>
                    </a:lnTo>
                    <a:lnTo>
                      <a:pt x="81280" y="192371"/>
                    </a:lnTo>
                    <a:lnTo>
                      <a:pt x="83820" y="196181"/>
                    </a:lnTo>
                    <a:lnTo>
                      <a:pt x="82550" y="169511"/>
                    </a:lnTo>
                    <a:cubicBezTo>
                      <a:pt x="81280" y="153001"/>
                      <a:pt x="80010" y="149191"/>
                      <a:pt x="77470" y="145381"/>
                    </a:cubicBezTo>
                    <a:cubicBezTo>
                      <a:pt x="76200" y="142841"/>
                      <a:pt x="73660" y="140301"/>
                      <a:pt x="72390" y="109821"/>
                    </a:cubicBezTo>
                    <a:lnTo>
                      <a:pt x="72390" y="107281"/>
                    </a:lnTo>
                    <a:cubicBezTo>
                      <a:pt x="69850" y="100931"/>
                      <a:pt x="71120" y="85691"/>
                      <a:pt x="72390" y="75531"/>
                    </a:cubicBezTo>
                    <a:lnTo>
                      <a:pt x="83820" y="76801"/>
                    </a:lnTo>
                    <a:lnTo>
                      <a:pt x="109220" y="79341"/>
                    </a:lnTo>
                    <a:cubicBezTo>
                      <a:pt x="129540" y="80611"/>
                      <a:pt x="148590" y="79341"/>
                      <a:pt x="163830" y="78071"/>
                    </a:cubicBezTo>
                    <a:lnTo>
                      <a:pt x="163830" y="81881"/>
                    </a:lnTo>
                    <a:lnTo>
                      <a:pt x="168910" y="84421"/>
                    </a:lnTo>
                    <a:lnTo>
                      <a:pt x="217170" y="80611"/>
                    </a:lnTo>
                    <a:cubicBezTo>
                      <a:pt x="261620" y="78071"/>
                      <a:pt x="269240" y="76801"/>
                      <a:pt x="314960" y="71721"/>
                    </a:cubicBezTo>
                    <a:cubicBezTo>
                      <a:pt x="346710" y="74261"/>
                      <a:pt x="377190" y="76801"/>
                      <a:pt x="408940" y="75531"/>
                    </a:cubicBezTo>
                    <a:cubicBezTo>
                      <a:pt x="419100" y="76801"/>
                      <a:pt x="431800" y="78071"/>
                      <a:pt x="448310" y="78071"/>
                    </a:cubicBezTo>
                    <a:lnTo>
                      <a:pt x="448310" y="75531"/>
                    </a:lnTo>
                    <a:lnTo>
                      <a:pt x="450850" y="75531"/>
                    </a:lnTo>
                    <a:cubicBezTo>
                      <a:pt x="452120" y="76801"/>
                      <a:pt x="453390" y="76801"/>
                      <a:pt x="454660" y="78071"/>
                    </a:cubicBezTo>
                    <a:lnTo>
                      <a:pt x="457200" y="78071"/>
                    </a:lnTo>
                    <a:cubicBezTo>
                      <a:pt x="468630" y="75531"/>
                      <a:pt x="481330" y="74261"/>
                      <a:pt x="496570" y="72991"/>
                    </a:cubicBezTo>
                    <a:lnTo>
                      <a:pt x="514350" y="80611"/>
                    </a:lnTo>
                    <a:lnTo>
                      <a:pt x="519430" y="76801"/>
                    </a:lnTo>
                    <a:lnTo>
                      <a:pt x="635000" y="83151"/>
                    </a:lnTo>
                    <a:cubicBezTo>
                      <a:pt x="652780" y="80611"/>
                      <a:pt x="670560" y="79341"/>
                      <a:pt x="687070" y="76801"/>
                    </a:cubicBezTo>
                    <a:cubicBezTo>
                      <a:pt x="712470" y="76801"/>
                      <a:pt x="736600" y="78071"/>
                      <a:pt x="762000" y="78071"/>
                    </a:cubicBezTo>
                    <a:lnTo>
                      <a:pt x="762000" y="83151"/>
                    </a:lnTo>
                    <a:lnTo>
                      <a:pt x="812800" y="79341"/>
                    </a:lnTo>
                    <a:cubicBezTo>
                      <a:pt x="821690" y="79341"/>
                      <a:pt x="830580" y="79341"/>
                      <a:pt x="840740" y="80611"/>
                    </a:cubicBezTo>
                    <a:lnTo>
                      <a:pt x="840740" y="83151"/>
                    </a:lnTo>
                    <a:cubicBezTo>
                      <a:pt x="926794" y="81881"/>
                      <a:pt x="1084094" y="83151"/>
                      <a:pt x="1269484" y="83151"/>
                    </a:cubicBezTo>
                    <a:lnTo>
                      <a:pt x="1398694" y="83151"/>
                    </a:lnTo>
                    <a:lnTo>
                      <a:pt x="1348134" y="78071"/>
                    </a:lnTo>
                    <a:cubicBezTo>
                      <a:pt x="1381841" y="78071"/>
                      <a:pt x="1404312" y="79341"/>
                      <a:pt x="1432402" y="79341"/>
                    </a:cubicBezTo>
                    <a:cubicBezTo>
                      <a:pt x="1449255" y="79341"/>
                      <a:pt x="1466109" y="80611"/>
                      <a:pt x="1482962" y="80611"/>
                    </a:cubicBezTo>
                    <a:lnTo>
                      <a:pt x="1494198" y="80611"/>
                    </a:lnTo>
                    <a:cubicBezTo>
                      <a:pt x="1511051" y="79341"/>
                      <a:pt x="1533523" y="78071"/>
                      <a:pt x="1544758" y="75531"/>
                    </a:cubicBezTo>
                    <a:lnTo>
                      <a:pt x="1544758" y="76801"/>
                    </a:lnTo>
                    <a:cubicBezTo>
                      <a:pt x="1673969" y="81881"/>
                      <a:pt x="1763855" y="80611"/>
                      <a:pt x="1836887" y="76801"/>
                    </a:cubicBezTo>
                    <a:lnTo>
                      <a:pt x="1848122" y="76801"/>
                    </a:lnTo>
                    <a:cubicBezTo>
                      <a:pt x="2117779" y="76801"/>
                      <a:pt x="2421143" y="76801"/>
                      <a:pt x="2488558" y="84421"/>
                    </a:cubicBezTo>
                    <a:lnTo>
                      <a:pt x="2499793" y="84421"/>
                    </a:lnTo>
                    <a:cubicBezTo>
                      <a:pt x="2600914" y="84421"/>
                      <a:pt x="2623386" y="84421"/>
                      <a:pt x="2629004" y="78071"/>
                    </a:cubicBezTo>
                    <a:lnTo>
                      <a:pt x="2673947" y="78071"/>
                    </a:lnTo>
                    <a:lnTo>
                      <a:pt x="2746979" y="81881"/>
                    </a:lnTo>
                    <a:lnTo>
                      <a:pt x="2814393" y="76801"/>
                    </a:lnTo>
                    <a:cubicBezTo>
                      <a:pt x="2848100" y="76801"/>
                      <a:pt x="2881807" y="76801"/>
                      <a:pt x="2904279" y="78071"/>
                    </a:cubicBezTo>
                    <a:lnTo>
                      <a:pt x="2904279" y="86961"/>
                    </a:lnTo>
                    <a:cubicBezTo>
                      <a:pt x="3044725" y="89501"/>
                      <a:pt x="3252585" y="88231"/>
                      <a:pt x="3404267" y="86961"/>
                    </a:cubicBezTo>
                    <a:cubicBezTo>
                      <a:pt x="3471682" y="86961"/>
                      <a:pt x="3533478" y="85691"/>
                      <a:pt x="3567185" y="85691"/>
                    </a:cubicBezTo>
                    <a:lnTo>
                      <a:pt x="3567185" y="83151"/>
                    </a:lnTo>
                    <a:lnTo>
                      <a:pt x="4027849" y="83151"/>
                    </a:lnTo>
                    <a:lnTo>
                      <a:pt x="4027849" y="85691"/>
                    </a:lnTo>
                    <a:cubicBezTo>
                      <a:pt x="4044702" y="84421"/>
                      <a:pt x="4061556" y="84421"/>
                      <a:pt x="4072792" y="83151"/>
                    </a:cubicBezTo>
                    <a:lnTo>
                      <a:pt x="4224474" y="83151"/>
                    </a:lnTo>
                    <a:cubicBezTo>
                      <a:pt x="4623341" y="83151"/>
                      <a:pt x="5039062" y="83151"/>
                      <a:pt x="5404222" y="79341"/>
                    </a:cubicBezTo>
                    <a:lnTo>
                      <a:pt x="5426694" y="79341"/>
                    </a:lnTo>
                    <a:cubicBezTo>
                      <a:pt x="5466019" y="79341"/>
                      <a:pt x="5499727" y="78071"/>
                      <a:pt x="5539051" y="78071"/>
                    </a:cubicBezTo>
                    <a:lnTo>
                      <a:pt x="5730058" y="75531"/>
                    </a:lnTo>
                    <a:lnTo>
                      <a:pt x="5690733" y="72991"/>
                    </a:lnTo>
                    <a:lnTo>
                      <a:pt x="5775001" y="72991"/>
                    </a:lnTo>
                    <a:cubicBezTo>
                      <a:pt x="5803090" y="76801"/>
                      <a:pt x="5853650" y="79341"/>
                      <a:pt x="5887358" y="81881"/>
                    </a:cubicBezTo>
                    <a:lnTo>
                      <a:pt x="5892976" y="75531"/>
                    </a:lnTo>
                    <a:lnTo>
                      <a:pt x="5898593" y="80611"/>
                    </a:lnTo>
                    <a:cubicBezTo>
                      <a:pt x="5915447" y="79341"/>
                      <a:pt x="6022186" y="80611"/>
                      <a:pt x="6112072" y="80611"/>
                    </a:cubicBezTo>
                    <a:lnTo>
                      <a:pt x="6370494" y="80611"/>
                    </a:lnTo>
                    <a:lnTo>
                      <a:pt x="6370494" y="76801"/>
                    </a:lnTo>
                    <a:cubicBezTo>
                      <a:pt x="6392965" y="76801"/>
                      <a:pt x="6409818" y="76801"/>
                      <a:pt x="6432290" y="75531"/>
                    </a:cubicBezTo>
                    <a:lnTo>
                      <a:pt x="6437908" y="75531"/>
                    </a:lnTo>
                    <a:cubicBezTo>
                      <a:pt x="6499704" y="74261"/>
                      <a:pt x="6567119" y="72991"/>
                      <a:pt x="6645768" y="71721"/>
                    </a:cubicBezTo>
                    <a:cubicBezTo>
                      <a:pt x="6640150" y="72991"/>
                      <a:pt x="6640150" y="74261"/>
                      <a:pt x="6634532" y="75531"/>
                    </a:cubicBezTo>
                    <a:cubicBezTo>
                      <a:pt x="6628914" y="81881"/>
                      <a:pt x="6662622" y="85691"/>
                      <a:pt x="6679475" y="86961"/>
                    </a:cubicBezTo>
                    <a:lnTo>
                      <a:pt x="6690711" y="86961"/>
                    </a:lnTo>
                    <a:cubicBezTo>
                      <a:pt x="6842393" y="88231"/>
                      <a:pt x="6870482" y="86961"/>
                      <a:pt x="6892953" y="83151"/>
                    </a:cubicBezTo>
                    <a:cubicBezTo>
                      <a:pt x="6898571" y="81881"/>
                      <a:pt x="6909807" y="80611"/>
                      <a:pt x="7039018" y="81881"/>
                    </a:cubicBezTo>
                    <a:lnTo>
                      <a:pt x="7050253" y="81881"/>
                    </a:lnTo>
                    <a:cubicBezTo>
                      <a:pt x="7067107" y="80611"/>
                      <a:pt x="7078342" y="79341"/>
                      <a:pt x="7083961" y="78071"/>
                    </a:cubicBezTo>
                    <a:cubicBezTo>
                      <a:pt x="7230025" y="76801"/>
                      <a:pt x="7280586" y="75531"/>
                      <a:pt x="7319911" y="74261"/>
                    </a:cubicBezTo>
                    <a:lnTo>
                      <a:pt x="7460356" y="76801"/>
                    </a:lnTo>
                    <a:cubicBezTo>
                      <a:pt x="7510917" y="78071"/>
                      <a:pt x="7539006" y="78071"/>
                      <a:pt x="7555860" y="79341"/>
                    </a:cubicBezTo>
                    <a:lnTo>
                      <a:pt x="7555860" y="88231"/>
                    </a:lnTo>
                    <a:lnTo>
                      <a:pt x="8224385" y="90771"/>
                    </a:lnTo>
                    <a:lnTo>
                      <a:pt x="8201913" y="89501"/>
                    </a:lnTo>
                    <a:cubicBezTo>
                      <a:pt x="8246856" y="88231"/>
                      <a:pt x="8336742" y="85691"/>
                      <a:pt x="8398538" y="85691"/>
                    </a:cubicBezTo>
                    <a:cubicBezTo>
                      <a:pt x="8533367" y="83151"/>
                      <a:pt x="8589545" y="81881"/>
                      <a:pt x="8609886" y="79341"/>
                    </a:cubicBezTo>
                    <a:lnTo>
                      <a:pt x="8620046" y="79341"/>
                    </a:lnTo>
                    <a:lnTo>
                      <a:pt x="8622586" y="83151"/>
                    </a:lnTo>
                    <a:lnTo>
                      <a:pt x="8622586" y="61561"/>
                    </a:lnTo>
                    <a:lnTo>
                      <a:pt x="8625125" y="61561"/>
                    </a:lnTo>
                    <a:lnTo>
                      <a:pt x="8623856" y="83151"/>
                    </a:lnTo>
                    <a:lnTo>
                      <a:pt x="8627666" y="81881"/>
                    </a:lnTo>
                    <a:cubicBezTo>
                      <a:pt x="8634016" y="80611"/>
                      <a:pt x="8659416" y="79341"/>
                      <a:pt x="8686086" y="78071"/>
                    </a:cubicBezTo>
                    <a:lnTo>
                      <a:pt x="8686086" y="83151"/>
                    </a:lnTo>
                    <a:cubicBezTo>
                      <a:pt x="8710216" y="84421"/>
                      <a:pt x="8730536" y="83151"/>
                      <a:pt x="8750856" y="80611"/>
                    </a:cubicBezTo>
                    <a:cubicBezTo>
                      <a:pt x="8777525" y="78071"/>
                      <a:pt x="8804196" y="75531"/>
                      <a:pt x="8841025" y="80611"/>
                    </a:cubicBezTo>
                    <a:cubicBezTo>
                      <a:pt x="8849916" y="80611"/>
                      <a:pt x="8862616" y="83151"/>
                      <a:pt x="8875316" y="84421"/>
                    </a:cubicBezTo>
                    <a:cubicBezTo>
                      <a:pt x="8903256" y="88231"/>
                      <a:pt x="8913416" y="89501"/>
                      <a:pt x="8918496" y="84421"/>
                    </a:cubicBezTo>
                    <a:lnTo>
                      <a:pt x="8919766" y="83151"/>
                    </a:lnTo>
                    <a:cubicBezTo>
                      <a:pt x="8927386" y="83151"/>
                      <a:pt x="8935006" y="83151"/>
                      <a:pt x="8943896" y="81881"/>
                    </a:cubicBezTo>
                    <a:cubicBezTo>
                      <a:pt x="8966756" y="80611"/>
                      <a:pt x="8989616" y="79341"/>
                      <a:pt x="9016286" y="83151"/>
                    </a:cubicBezTo>
                    <a:lnTo>
                      <a:pt x="9018825" y="83151"/>
                    </a:lnTo>
                    <a:cubicBezTo>
                      <a:pt x="9020096" y="83151"/>
                      <a:pt x="9021366" y="83151"/>
                      <a:pt x="9021366" y="81881"/>
                    </a:cubicBezTo>
                    <a:lnTo>
                      <a:pt x="9035336" y="84421"/>
                    </a:lnTo>
                    <a:cubicBezTo>
                      <a:pt x="9048036" y="86961"/>
                      <a:pt x="9070896" y="85691"/>
                      <a:pt x="9091216" y="84421"/>
                    </a:cubicBezTo>
                    <a:cubicBezTo>
                      <a:pt x="9101375" y="84421"/>
                      <a:pt x="9112806" y="83151"/>
                      <a:pt x="9119156" y="83151"/>
                    </a:cubicBezTo>
                    <a:lnTo>
                      <a:pt x="9120425" y="88231"/>
                    </a:lnTo>
                    <a:cubicBezTo>
                      <a:pt x="9142016" y="81881"/>
                      <a:pt x="9168686" y="81881"/>
                      <a:pt x="9199166" y="83151"/>
                    </a:cubicBezTo>
                    <a:cubicBezTo>
                      <a:pt x="9223296" y="84421"/>
                      <a:pt x="9251236" y="84421"/>
                      <a:pt x="9280446" y="81881"/>
                    </a:cubicBezTo>
                    <a:lnTo>
                      <a:pt x="9276636" y="85691"/>
                    </a:lnTo>
                    <a:lnTo>
                      <a:pt x="9299496" y="83151"/>
                    </a:lnTo>
                    <a:cubicBezTo>
                      <a:pt x="9302036" y="83151"/>
                      <a:pt x="9304576" y="83151"/>
                      <a:pt x="9308386" y="81881"/>
                    </a:cubicBezTo>
                    <a:lnTo>
                      <a:pt x="9309656" y="88231"/>
                    </a:lnTo>
                    <a:cubicBezTo>
                      <a:pt x="9326166" y="86961"/>
                      <a:pt x="9342676" y="85691"/>
                      <a:pt x="9364266" y="86961"/>
                    </a:cubicBezTo>
                    <a:lnTo>
                      <a:pt x="9368076" y="86961"/>
                    </a:lnTo>
                    <a:lnTo>
                      <a:pt x="9378236" y="88231"/>
                    </a:lnTo>
                    <a:lnTo>
                      <a:pt x="9378236" y="107281"/>
                    </a:lnTo>
                    <a:lnTo>
                      <a:pt x="9390936" y="107281"/>
                    </a:lnTo>
                    <a:lnTo>
                      <a:pt x="9390936" y="113631"/>
                    </a:lnTo>
                    <a:cubicBezTo>
                      <a:pt x="9389666" y="127601"/>
                      <a:pt x="9388396" y="136491"/>
                      <a:pt x="9385856" y="146651"/>
                    </a:cubicBezTo>
                    <a:lnTo>
                      <a:pt x="9385856" y="149191"/>
                    </a:lnTo>
                    <a:cubicBezTo>
                      <a:pt x="9380776" y="174591"/>
                      <a:pt x="9376966" y="199991"/>
                      <a:pt x="9378236" y="269841"/>
                    </a:cubicBezTo>
                    <a:lnTo>
                      <a:pt x="9382046" y="269841"/>
                    </a:lnTo>
                    <a:cubicBezTo>
                      <a:pt x="9380776" y="291431"/>
                      <a:pt x="9379506" y="309211"/>
                      <a:pt x="9376966" y="319371"/>
                    </a:cubicBezTo>
                    <a:cubicBezTo>
                      <a:pt x="9376966" y="367631"/>
                      <a:pt x="9378236" y="370171"/>
                      <a:pt x="9384586" y="370171"/>
                    </a:cubicBezTo>
                    <a:cubicBezTo>
                      <a:pt x="9384586" y="382871"/>
                      <a:pt x="9385856" y="393031"/>
                      <a:pt x="9388396" y="405731"/>
                    </a:cubicBezTo>
                    <a:cubicBezTo>
                      <a:pt x="9389666" y="415891"/>
                      <a:pt x="9392206" y="427321"/>
                      <a:pt x="9392206" y="441291"/>
                    </a:cubicBezTo>
                    <a:lnTo>
                      <a:pt x="9387126" y="441291"/>
                    </a:lnTo>
                    <a:lnTo>
                      <a:pt x="9387126" y="447641"/>
                    </a:lnTo>
                    <a:cubicBezTo>
                      <a:pt x="9384586" y="511141"/>
                      <a:pt x="9388396" y="518761"/>
                      <a:pt x="9392206" y="526381"/>
                    </a:cubicBezTo>
                    <a:cubicBezTo>
                      <a:pt x="9393476" y="528921"/>
                      <a:pt x="9394746" y="532731"/>
                      <a:pt x="9396016" y="542891"/>
                    </a:cubicBezTo>
                    <a:lnTo>
                      <a:pt x="9387126" y="544161"/>
                    </a:lnTo>
                    <a:close/>
                    <a:moveTo>
                      <a:pt x="9390936" y="754981"/>
                    </a:moveTo>
                    <a:lnTo>
                      <a:pt x="9388396" y="749901"/>
                    </a:lnTo>
                    <a:lnTo>
                      <a:pt x="9389666" y="743551"/>
                    </a:lnTo>
                    <a:cubicBezTo>
                      <a:pt x="9390936" y="748631"/>
                      <a:pt x="9390936" y="752441"/>
                      <a:pt x="9390936" y="754981"/>
                    </a:cubicBezTo>
                    <a:close/>
                    <a:moveTo>
                      <a:pt x="73660" y="2893219"/>
                    </a:moveTo>
                    <a:lnTo>
                      <a:pt x="76200" y="2898299"/>
                    </a:lnTo>
                    <a:lnTo>
                      <a:pt x="74930" y="2904649"/>
                    </a:lnTo>
                    <a:cubicBezTo>
                      <a:pt x="73660" y="2900839"/>
                      <a:pt x="73660" y="2897029"/>
                      <a:pt x="73660" y="2893219"/>
                    </a:cubicBezTo>
                    <a:close/>
                    <a:moveTo>
                      <a:pt x="9426496" y="626711"/>
                    </a:moveTo>
                    <a:lnTo>
                      <a:pt x="9426496" y="617821"/>
                    </a:lnTo>
                    <a:cubicBezTo>
                      <a:pt x="9426496" y="621631"/>
                      <a:pt x="9427766" y="624171"/>
                      <a:pt x="9427766" y="626711"/>
                    </a:cubicBezTo>
                    <a:lnTo>
                      <a:pt x="9426496" y="626711"/>
                    </a:lnTo>
                    <a:close/>
                    <a:moveTo>
                      <a:pt x="9455706" y="1365911"/>
                    </a:moveTo>
                    <a:lnTo>
                      <a:pt x="9451896" y="1364512"/>
                    </a:lnTo>
                    <a:cubicBezTo>
                      <a:pt x="9453166" y="1364512"/>
                      <a:pt x="9454436" y="1365911"/>
                      <a:pt x="9455706" y="1365911"/>
                    </a:cubicBezTo>
                    <a:close/>
                  </a:path>
                </a:pathLst>
              </a:custGeom>
              <a:solidFill>
                <a:srgbClr val="DFD4BA"/>
              </a:solidFill>
            </p:spPr>
            <p:txBody>
              <a:bodyPr/>
              <a:lstStyle/>
              <a:p>
                <a:endParaRPr lang="en-US"/>
              </a:p>
            </p:txBody>
          </p:sp>
        </p:grpSp>
        <p:sp>
          <p:nvSpPr>
            <p:cNvPr id="5" name="AutoShape 5"/>
            <p:cNvSpPr/>
            <p:nvPr/>
          </p:nvSpPr>
          <p:spPr>
            <a:xfrm>
              <a:off x="1017755" y="1957871"/>
              <a:ext cx="19431930" cy="7183607"/>
            </a:xfrm>
            <a:prstGeom prst="rect">
              <a:avLst/>
            </a:prstGeom>
            <a:solidFill>
              <a:srgbClr val="DFD4BA"/>
            </a:solidFill>
          </p:spPr>
          <p:txBody>
            <a:bodyPr/>
            <a:lstStyle/>
            <a:p>
              <a:endParaRPr lang="en-US"/>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endParaRPr lang="en-US"/>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endParaRPr lang="en-US"/>
            </a:p>
          </p:txBody>
        </p:sp>
      </p:grpSp>
      <p:sp>
        <p:nvSpPr>
          <p:cNvPr id="8" name="Freeform 8"/>
          <p:cNvSpPr/>
          <p:nvPr/>
        </p:nvSpPr>
        <p:spPr>
          <a:xfrm>
            <a:off x="7047147" y="5941586"/>
            <a:ext cx="1170848" cy="1167906"/>
          </a:xfrm>
          <a:custGeom>
            <a:avLst/>
            <a:gdLst/>
            <a:ahLst/>
            <a:cxnLst/>
            <a:rect l="l" t="t" r="r" b="b"/>
            <a:pathLst>
              <a:path w="1170848" h="1167906">
                <a:moveTo>
                  <a:pt x="0" y="0"/>
                </a:moveTo>
                <a:lnTo>
                  <a:pt x="1170848" y="0"/>
                </a:lnTo>
                <a:lnTo>
                  <a:pt x="1170848" y="1167905"/>
                </a:lnTo>
                <a:lnTo>
                  <a:pt x="0" y="1167905"/>
                </a:lnTo>
                <a:lnTo>
                  <a:pt x="0" y="0"/>
                </a:lnTo>
                <a:close/>
              </a:path>
            </a:pathLst>
          </a:custGeom>
          <a:blipFill>
            <a:blip r:embed="rId5"/>
            <a:stretch>
              <a:fillRect/>
            </a:stretch>
          </a:blipFill>
        </p:spPr>
        <p:txBody>
          <a:bodyPr/>
          <a:lstStyle/>
          <a:p>
            <a:endParaRPr lang="en-US"/>
          </a:p>
        </p:txBody>
      </p:sp>
      <p:sp>
        <p:nvSpPr>
          <p:cNvPr id="9" name="Freeform 9"/>
          <p:cNvSpPr/>
          <p:nvPr/>
        </p:nvSpPr>
        <p:spPr>
          <a:xfrm>
            <a:off x="9144000" y="6209458"/>
            <a:ext cx="2817459" cy="632161"/>
          </a:xfrm>
          <a:custGeom>
            <a:avLst/>
            <a:gdLst/>
            <a:ahLst/>
            <a:cxnLst/>
            <a:rect l="l" t="t" r="r" b="b"/>
            <a:pathLst>
              <a:path w="2817459" h="632161">
                <a:moveTo>
                  <a:pt x="0" y="0"/>
                </a:moveTo>
                <a:lnTo>
                  <a:pt x="2817459" y="0"/>
                </a:lnTo>
                <a:lnTo>
                  <a:pt x="2817459" y="632161"/>
                </a:lnTo>
                <a:lnTo>
                  <a:pt x="0" y="632161"/>
                </a:lnTo>
                <a:lnTo>
                  <a:pt x="0" y="0"/>
                </a:lnTo>
                <a:close/>
              </a:path>
            </a:pathLst>
          </a:custGeom>
          <a:blipFill>
            <a:blip r:embed="rId6"/>
            <a:stretch>
              <a:fillRect/>
            </a:stretch>
          </a:blipFill>
        </p:spPr>
        <p:txBody>
          <a:bodyPr/>
          <a:lstStyle/>
          <a:p>
            <a:endParaRPr lang="en-US"/>
          </a:p>
        </p:txBody>
      </p:sp>
      <p:sp>
        <p:nvSpPr>
          <p:cNvPr id="10" name="Freeform 10"/>
          <p:cNvSpPr/>
          <p:nvPr/>
        </p:nvSpPr>
        <p:spPr>
          <a:xfrm>
            <a:off x="15675102" y="2604800"/>
            <a:ext cx="2612898" cy="8229600"/>
          </a:xfrm>
          <a:custGeom>
            <a:avLst/>
            <a:gdLst/>
            <a:ahLst/>
            <a:cxnLst/>
            <a:rect l="l" t="t" r="r" b="b"/>
            <a:pathLst>
              <a:path w="2612898" h="8229600">
                <a:moveTo>
                  <a:pt x="0" y="0"/>
                </a:moveTo>
                <a:lnTo>
                  <a:pt x="2612898" y="0"/>
                </a:lnTo>
                <a:lnTo>
                  <a:pt x="2612898"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a:off x="0" y="2764077"/>
            <a:ext cx="4946322" cy="7522923"/>
          </a:xfrm>
          <a:custGeom>
            <a:avLst/>
            <a:gdLst/>
            <a:ahLst/>
            <a:cxnLst/>
            <a:rect l="l" t="t" r="r" b="b"/>
            <a:pathLst>
              <a:path w="4946322" h="7522923">
                <a:moveTo>
                  <a:pt x="0" y="0"/>
                </a:moveTo>
                <a:lnTo>
                  <a:pt x="4946322" y="0"/>
                </a:lnTo>
                <a:lnTo>
                  <a:pt x="4946322" y="7522923"/>
                </a:lnTo>
                <a:lnTo>
                  <a:pt x="0" y="7522923"/>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3884513" y="2757200"/>
            <a:ext cx="11076807" cy="2923540"/>
          </a:xfrm>
          <a:prstGeom prst="rect">
            <a:avLst/>
          </a:prstGeom>
        </p:spPr>
        <p:txBody>
          <a:bodyPr lIns="0" tIns="0" rIns="0" bIns="0" rtlCol="0" anchor="t">
            <a:spAutoFit/>
          </a:bodyPr>
          <a:lstStyle/>
          <a:p>
            <a:pPr algn="ctr">
              <a:lnSpc>
                <a:spcPts val="8599"/>
              </a:lnSpc>
              <a:spcBef>
                <a:spcPct val="0"/>
              </a:spcBef>
            </a:pPr>
            <a:r>
              <a:rPr lang="en-US" sz="8599">
                <a:solidFill>
                  <a:srgbClr val="000000"/>
                </a:solidFill>
                <a:latin typeface="Arapey"/>
                <a:ea typeface="Arapey"/>
                <a:cs typeface="Arapey"/>
                <a:sym typeface="Arapey"/>
              </a:rPr>
              <a:t>Ancient Greek Sculpture:</a:t>
            </a:r>
          </a:p>
          <a:p>
            <a:pPr algn="ctr">
              <a:lnSpc>
                <a:spcPts val="7100"/>
              </a:lnSpc>
              <a:spcBef>
                <a:spcPct val="0"/>
              </a:spcBef>
            </a:pPr>
            <a:r>
              <a:rPr lang="en-US" sz="7100">
                <a:solidFill>
                  <a:srgbClr val="000000"/>
                </a:solidFill>
                <a:latin typeface="Arapey"/>
                <a:ea typeface="Arapey"/>
                <a:cs typeface="Arapey"/>
                <a:sym typeface="Arapey"/>
              </a:rPr>
              <a:t>An exploration of art, anatomy, and more!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6375803" y="2077222"/>
            <a:ext cx="11912197" cy="8209778"/>
          </a:xfrm>
          <a:custGeom>
            <a:avLst/>
            <a:gdLst/>
            <a:ahLst/>
            <a:cxnLst/>
            <a:rect l="l" t="t" r="r" b="b"/>
            <a:pathLst>
              <a:path w="11912197" h="8209778">
                <a:moveTo>
                  <a:pt x="0" y="0"/>
                </a:moveTo>
                <a:lnTo>
                  <a:pt x="11912197" y="0"/>
                </a:lnTo>
                <a:lnTo>
                  <a:pt x="11912197" y="8209778"/>
                </a:lnTo>
                <a:lnTo>
                  <a:pt x="0" y="8209778"/>
                </a:lnTo>
                <a:lnTo>
                  <a:pt x="0" y="0"/>
                </a:lnTo>
                <a:close/>
              </a:path>
            </a:pathLst>
          </a:custGeom>
          <a:blipFill>
            <a:blip r:embed="rId5">
              <a:alphaModFix amt="26000"/>
            </a:blip>
            <a:stretch>
              <a:fillRect r="-3443"/>
            </a:stretch>
          </a:blipFill>
        </p:spPr>
        <p:txBody>
          <a:bodyPr/>
          <a:lstStyle/>
          <a:p>
            <a:endParaRPr lang="en-US"/>
          </a:p>
        </p:txBody>
      </p:sp>
      <p:sp>
        <p:nvSpPr>
          <p:cNvPr id="4" name="Freeform 4"/>
          <p:cNvSpPr/>
          <p:nvPr/>
        </p:nvSpPr>
        <p:spPr>
          <a:xfrm>
            <a:off x="14481538" y="237940"/>
            <a:ext cx="3806462" cy="10049060"/>
          </a:xfrm>
          <a:custGeom>
            <a:avLst/>
            <a:gdLst/>
            <a:ahLst/>
            <a:cxnLst/>
            <a:rect l="l" t="t" r="r" b="b"/>
            <a:pathLst>
              <a:path w="3806462" h="10049060">
                <a:moveTo>
                  <a:pt x="0" y="0"/>
                </a:moveTo>
                <a:lnTo>
                  <a:pt x="3806462" y="0"/>
                </a:lnTo>
                <a:lnTo>
                  <a:pt x="3806462" y="10049060"/>
                </a:lnTo>
                <a:lnTo>
                  <a:pt x="0" y="10049060"/>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0" y="476146"/>
            <a:ext cx="8954706"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Transitional Greek</a:t>
            </a:r>
          </a:p>
        </p:txBody>
      </p:sp>
      <p:sp>
        <p:nvSpPr>
          <p:cNvPr id="6" name="TextBox 6"/>
          <p:cNvSpPr txBox="1"/>
          <p:nvPr/>
        </p:nvSpPr>
        <p:spPr>
          <a:xfrm>
            <a:off x="189294" y="3575041"/>
            <a:ext cx="7377610" cy="4934585"/>
          </a:xfrm>
          <a:prstGeom prst="rect">
            <a:avLst/>
          </a:prstGeom>
        </p:spPr>
        <p:txBody>
          <a:bodyPr lIns="0" tIns="0" rIns="0" bIns="0" rtlCol="0" anchor="t">
            <a:spAutoFit/>
          </a:bodyPr>
          <a:lstStyle/>
          <a:p>
            <a:pPr algn="just">
              <a:lnSpc>
                <a:spcPts val="3919"/>
              </a:lnSpc>
            </a:pPr>
            <a:r>
              <a:rPr lang="en-US" sz="4899">
                <a:solidFill>
                  <a:srgbClr val="FFFFFF"/>
                </a:solidFill>
                <a:latin typeface="Arapey"/>
                <a:ea typeface="Arapey"/>
                <a:cs typeface="Arapey"/>
                <a:sym typeface="Arapey"/>
              </a:rPr>
              <a:t>Figures are beginning to look a little more realistic than they had in the past.</a:t>
            </a:r>
          </a:p>
          <a:p>
            <a:pPr algn="just">
              <a:lnSpc>
                <a:spcPts val="3600"/>
              </a:lnSpc>
            </a:pPr>
            <a:endParaRPr lang="en-US" sz="4899">
              <a:solidFill>
                <a:srgbClr val="FFFFFF"/>
              </a:solidFill>
              <a:latin typeface="Arapey"/>
              <a:ea typeface="Arapey"/>
              <a:cs typeface="Arapey"/>
              <a:sym typeface="Arapey"/>
            </a:endParaRPr>
          </a:p>
          <a:p>
            <a:pPr algn="just">
              <a:lnSpc>
                <a:spcPts val="3919"/>
              </a:lnSpc>
            </a:pPr>
            <a:r>
              <a:rPr lang="en-US" sz="4899">
                <a:solidFill>
                  <a:srgbClr val="FFFFFF"/>
                </a:solidFill>
                <a:latin typeface="Arapey"/>
                <a:ea typeface="Arapey"/>
                <a:cs typeface="Arapey"/>
                <a:sym typeface="Arapey"/>
              </a:rPr>
              <a:t>There is some more movement here, a clear attempt at making things more lifelike, but they're still pretty rigid.</a:t>
            </a:r>
          </a:p>
          <a:p>
            <a:pPr algn="just">
              <a:lnSpc>
                <a:spcPts val="3600"/>
              </a:lnSpc>
            </a:pPr>
            <a:endParaRPr lang="en-US" sz="4899">
              <a:solidFill>
                <a:srgbClr val="FFFFFF"/>
              </a:solidFill>
              <a:latin typeface="Arapey"/>
              <a:ea typeface="Arapey"/>
              <a:cs typeface="Arapey"/>
              <a:sym typeface="Arapey"/>
            </a:endParaRPr>
          </a:p>
        </p:txBody>
      </p:sp>
      <p:sp>
        <p:nvSpPr>
          <p:cNvPr id="7" name="TextBox 7"/>
          <p:cNvSpPr txBox="1"/>
          <p:nvPr/>
        </p:nvSpPr>
        <p:spPr>
          <a:xfrm>
            <a:off x="3366053" y="1731775"/>
            <a:ext cx="2222599" cy="614695"/>
          </a:xfrm>
          <a:prstGeom prst="rect">
            <a:avLst/>
          </a:prstGeom>
        </p:spPr>
        <p:txBody>
          <a:bodyPr lIns="0" tIns="0" rIns="0" bIns="0" rtlCol="0" anchor="t">
            <a:spAutoFit/>
          </a:bodyPr>
          <a:lstStyle/>
          <a:p>
            <a:pPr algn="ctr">
              <a:lnSpc>
                <a:spcPts val="4969"/>
              </a:lnSpc>
              <a:spcBef>
                <a:spcPct val="0"/>
              </a:spcBef>
            </a:pPr>
            <a:r>
              <a:rPr lang="en-US" sz="3549">
                <a:solidFill>
                  <a:srgbClr val="FFFFFF"/>
                </a:solidFill>
                <a:latin typeface="Arapey"/>
                <a:ea typeface="Arapey"/>
                <a:cs typeface="Arapey"/>
                <a:sym typeface="Arapey"/>
              </a:rPr>
              <a:t>480-450 BCE</a:t>
            </a:r>
          </a:p>
        </p:txBody>
      </p:sp>
      <p:sp>
        <p:nvSpPr>
          <p:cNvPr id="8" name="TextBox 8"/>
          <p:cNvSpPr txBox="1"/>
          <p:nvPr/>
        </p:nvSpPr>
        <p:spPr>
          <a:xfrm>
            <a:off x="12126816" y="590446"/>
            <a:ext cx="3310830" cy="932829"/>
          </a:xfrm>
          <a:prstGeom prst="rect">
            <a:avLst/>
          </a:prstGeom>
        </p:spPr>
        <p:txBody>
          <a:bodyPr lIns="0" tIns="0" rIns="0" bIns="0" rtlCol="0" anchor="t">
            <a:spAutoFit/>
          </a:bodyPr>
          <a:lstStyle/>
          <a:p>
            <a:pPr algn="ctr">
              <a:lnSpc>
                <a:spcPts val="3709"/>
              </a:lnSpc>
              <a:spcBef>
                <a:spcPct val="0"/>
              </a:spcBef>
            </a:pPr>
            <a:r>
              <a:rPr lang="en-US" sz="2649">
                <a:solidFill>
                  <a:srgbClr val="FFFFFF"/>
                </a:solidFill>
                <a:latin typeface="Arapey"/>
                <a:ea typeface="Arapey"/>
                <a:cs typeface="Arapey"/>
                <a:sym typeface="Arapey"/>
              </a:rPr>
              <a:t>The Charioteer of Delphi</a:t>
            </a:r>
          </a:p>
          <a:p>
            <a:pPr algn="ctr">
              <a:lnSpc>
                <a:spcPts val="3709"/>
              </a:lnSpc>
              <a:spcBef>
                <a:spcPct val="0"/>
              </a:spcBef>
            </a:pPr>
            <a:r>
              <a:rPr lang="en-US" sz="2649">
                <a:solidFill>
                  <a:srgbClr val="FFFFFF"/>
                </a:solidFill>
                <a:latin typeface="Arapey"/>
                <a:ea typeface="Arapey"/>
                <a:cs typeface="Arapey"/>
                <a:sym typeface="Arapey"/>
              </a:rPr>
              <a:t>c.474 BCE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666647" y="137674"/>
            <a:ext cx="8954706"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Classical Greek</a:t>
            </a:r>
          </a:p>
        </p:txBody>
      </p:sp>
      <p:sp>
        <p:nvSpPr>
          <p:cNvPr id="5" name="TextBox 5"/>
          <p:cNvSpPr txBox="1"/>
          <p:nvPr/>
        </p:nvSpPr>
        <p:spPr>
          <a:xfrm>
            <a:off x="8157865" y="1571284"/>
            <a:ext cx="1972270" cy="539130"/>
          </a:xfrm>
          <a:prstGeom prst="rect">
            <a:avLst/>
          </a:prstGeom>
        </p:spPr>
        <p:txBody>
          <a:bodyPr lIns="0" tIns="0" rIns="0" bIns="0" rtlCol="0" anchor="t">
            <a:spAutoFit/>
          </a:bodyPr>
          <a:lstStyle/>
          <a:p>
            <a:pPr algn="ctr">
              <a:lnSpc>
                <a:spcPts val="4409"/>
              </a:lnSpc>
              <a:spcBef>
                <a:spcPct val="0"/>
              </a:spcBef>
            </a:pPr>
            <a:r>
              <a:rPr lang="en-US" sz="3149">
                <a:solidFill>
                  <a:srgbClr val="FFFFFF"/>
                </a:solidFill>
                <a:latin typeface="Arapey"/>
                <a:ea typeface="Arapey"/>
                <a:cs typeface="Arapey"/>
                <a:sym typeface="Arapey"/>
              </a:rPr>
              <a:t>450-323 BCE</a:t>
            </a:r>
          </a:p>
        </p:txBody>
      </p:sp>
      <p:sp>
        <p:nvSpPr>
          <p:cNvPr id="6" name="Freeform 6"/>
          <p:cNvSpPr/>
          <p:nvPr/>
        </p:nvSpPr>
        <p:spPr>
          <a:xfrm>
            <a:off x="5224616" y="1223371"/>
            <a:ext cx="7838768" cy="9063629"/>
          </a:xfrm>
          <a:custGeom>
            <a:avLst/>
            <a:gdLst/>
            <a:ahLst/>
            <a:cxnLst/>
            <a:rect l="l" t="t" r="r" b="b"/>
            <a:pathLst>
              <a:path w="7838768" h="9063629">
                <a:moveTo>
                  <a:pt x="0" y="0"/>
                </a:moveTo>
                <a:lnTo>
                  <a:pt x="7838768" y="0"/>
                </a:lnTo>
                <a:lnTo>
                  <a:pt x="7838768" y="9063629"/>
                </a:lnTo>
                <a:lnTo>
                  <a:pt x="0" y="9063629"/>
                </a:lnTo>
                <a:lnTo>
                  <a:pt x="0" y="0"/>
                </a:lnTo>
                <a:close/>
              </a:path>
            </a:pathLst>
          </a:custGeom>
          <a:blipFill>
            <a:blip r:embed="rId7"/>
            <a:stretch>
              <a:fillRect b="-15314"/>
            </a:stretch>
          </a:blipFill>
        </p:spPr>
        <p:txBody>
          <a:bodyPr/>
          <a:lstStyle/>
          <a:p>
            <a:endParaRPr lang="en-US"/>
          </a:p>
        </p:txBody>
      </p:sp>
      <p:sp>
        <p:nvSpPr>
          <p:cNvPr id="7" name="TextBox 7"/>
          <p:cNvSpPr txBox="1"/>
          <p:nvPr/>
        </p:nvSpPr>
        <p:spPr>
          <a:xfrm>
            <a:off x="8948116" y="3936308"/>
            <a:ext cx="4337596" cy="932829"/>
          </a:xfrm>
          <a:prstGeom prst="rect">
            <a:avLst/>
          </a:prstGeom>
        </p:spPr>
        <p:txBody>
          <a:bodyPr lIns="0" tIns="0" rIns="0" bIns="0" rtlCol="0" anchor="t">
            <a:spAutoFit/>
          </a:bodyPr>
          <a:lstStyle/>
          <a:p>
            <a:pPr algn="ctr">
              <a:lnSpc>
                <a:spcPts val="3709"/>
              </a:lnSpc>
              <a:spcBef>
                <a:spcPct val="0"/>
              </a:spcBef>
            </a:pPr>
            <a:r>
              <a:rPr lang="en-US" sz="2649">
                <a:solidFill>
                  <a:srgbClr val="FFFFFF"/>
                </a:solidFill>
                <a:latin typeface="Arapey"/>
                <a:ea typeface="Arapey"/>
                <a:cs typeface="Arapey"/>
                <a:sym typeface="Arapey"/>
              </a:rPr>
              <a:t>Hermes and the Infant Dionysus</a:t>
            </a:r>
          </a:p>
          <a:p>
            <a:pPr algn="ctr">
              <a:lnSpc>
                <a:spcPts val="3709"/>
              </a:lnSpc>
              <a:spcBef>
                <a:spcPct val="0"/>
              </a:spcBef>
            </a:pPr>
            <a:r>
              <a:rPr lang="en-US" sz="2649">
                <a:solidFill>
                  <a:srgbClr val="FFFFFF"/>
                </a:solidFill>
                <a:latin typeface="Arapey"/>
                <a:ea typeface="Arapey"/>
                <a:cs typeface="Arapey"/>
                <a:sym typeface="Arapey"/>
              </a:rPr>
              <a:t>Mid-4th c. BCE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8964988" y="631743"/>
            <a:ext cx="8954706"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Lean on Me</a:t>
            </a:r>
          </a:p>
        </p:txBody>
      </p:sp>
      <p:sp>
        <p:nvSpPr>
          <p:cNvPr id="5" name="TextBox 5"/>
          <p:cNvSpPr txBox="1"/>
          <p:nvPr/>
        </p:nvSpPr>
        <p:spPr>
          <a:xfrm>
            <a:off x="8869293" y="3565448"/>
            <a:ext cx="9146097" cy="5315585"/>
          </a:xfrm>
          <a:prstGeom prst="rect">
            <a:avLst/>
          </a:prstGeom>
        </p:spPr>
        <p:txBody>
          <a:bodyPr lIns="0" tIns="0" rIns="0" bIns="0" rtlCol="0" anchor="t">
            <a:spAutoFit/>
          </a:bodyPr>
          <a:lstStyle/>
          <a:p>
            <a:pPr algn="ctr">
              <a:lnSpc>
                <a:spcPts val="3759"/>
              </a:lnSpc>
            </a:pPr>
            <a:r>
              <a:rPr lang="en-US" sz="4699">
                <a:solidFill>
                  <a:srgbClr val="FFFFFF"/>
                </a:solidFill>
                <a:latin typeface="Arapey"/>
                <a:ea typeface="Arapey"/>
                <a:cs typeface="Arapey"/>
                <a:sym typeface="Arapey"/>
              </a:rPr>
              <a:t>The random cloths and trees and not accidental! Marble statues don't have real muscles and will fall over if they lean over without extra help. </a:t>
            </a:r>
          </a:p>
          <a:p>
            <a:pPr algn="ctr">
              <a:lnSpc>
                <a:spcPts val="3759"/>
              </a:lnSpc>
            </a:pPr>
            <a:endParaRPr lang="en-US" sz="4699">
              <a:solidFill>
                <a:srgbClr val="FFFFFF"/>
              </a:solidFill>
              <a:latin typeface="Arapey"/>
              <a:ea typeface="Arapey"/>
              <a:cs typeface="Arapey"/>
              <a:sym typeface="Arapey"/>
            </a:endParaRPr>
          </a:p>
          <a:p>
            <a:pPr algn="ctr">
              <a:lnSpc>
                <a:spcPts val="3759"/>
              </a:lnSpc>
            </a:pPr>
            <a:endParaRPr lang="en-US" sz="4699">
              <a:solidFill>
                <a:srgbClr val="FFFFFF"/>
              </a:solidFill>
              <a:latin typeface="Arapey"/>
              <a:ea typeface="Arapey"/>
              <a:cs typeface="Arapey"/>
              <a:sym typeface="Arapey"/>
            </a:endParaRPr>
          </a:p>
          <a:p>
            <a:pPr algn="ctr">
              <a:lnSpc>
                <a:spcPts val="3759"/>
              </a:lnSpc>
            </a:pPr>
            <a:r>
              <a:rPr lang="en-US" sz="4699">
                <a:solidFill>
                  <a:srgbClr val="FFFFFF"/>
                </a:solidFill>
                <a:latin typeface="Arapey"/>
                <a:ea typeface="Arapey"/>
                <a:cs typeface="Arapey"/>
                <a:sym typeface="Arapey"/>
              </a:rPr>
              <a:t>This figure is standing contrapposto, leaning on this cloth, so that the sculpture would not have to sacrifice his posture.</a:t>
            </a:r>
          </a:p>
          <a:p>
            <a:pPr algn="ctr">
              <a:lnSpc>
                <a:spcPts val="3759"/>
              </a:lnSpc>
            </a:pPr>
            <a:endParaRPr lang="en-US" sz="4699">
              <a:solidFill>
                <a:srgbClr val="FFFFFF"/>
              </a:solidFill>
              <a:latin typeface="Arapey"/>
              <a:ea typeface="Arapey"/>
              <a:cs typeface="Arapey"/>
              <a:sym typeface="Arapey"/>
            </a:endParaRPr>
          </a:p>
        </p:txBody>
      </p:sp>
      <p:sp>
        <p:nvSpPr>
          <p:cNvPr id="6" name="Freeform 6"/>
          <p:cNvSpPr/>
          <p:nvPr/>
        </p:nvSpPr>
        <p:spPr>
          <a:xfrm>
            <a:off x="3801458" y="447650"/>
            <a:ext cx="4452195" cy="9839350"/>
          </a:xfrm>
          <a:custGeom>
            <a:avLst/>
            <a:gdLst/>
            <a:ahLst/>
            <a:cxnLst/>
            <a:rect l="l" t="t" r="r" b="b"/>
            <a:pathLst>
              <a:path w="4452195" h="9839350">
                <a:moveTo>
                  <a:pt x="0" y="0"/>
                </a:moveTo>
                <a:lnTo>
                  <a:pt x="4452194" y="0"/>
                </a:lnTo>
                <a:lnTo>
                  <a:pt x="4452194" y="9839350"/>
                </a:lnTo>
                <a:lnTo>
                  <a:pt x="0" y="9839350"/>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831818" y="4817885"/>
            <a:ext cx="3305182" cy="1324392"/>
          </a:xfrm>
          <a:prstGeom prst="rect">
            <a:avLst/>
          </a:prstGeom>
        </p:spPr>
        <p:txBody>
          <a:bodyPr lIns="0" tIns="0" rIns="0" bIns="0" rtlCol="0" anchor="t">
            <a:spAutoFit/>
          </a:bodyPr>
          <a:lstStyle/>
          <a:p>
            <a:pPr algn="ctr">
              <a:lnSpc>
                <a:spcPts val="5287"/>
              </a:lnSpc>
            </a:pPr>
            <a:r>
              <a:rPr lang="en-US" sz="3776">
                <a:solidFill>
                  <a:srgbClr val="FFFFFF"/>
                </a:solidFill>
                <a:latin typeface="Arapey"/>
                <a:ea typeface="Arapey"/>
                <a:cs typeface="Arapey"/>
                <a:sym typeface="Arapey"/>
              </a:rPr>
              <a:t>Apollo Lykeios</a:t>
            </a:r>
          </a:p>
          <a:p>
            <a:pPr algn="ctr">
              <a:lnSpc>
                <a:spcPts val="5287"/>
              </a:lnSpc>
            </a:pPr>
            <a:r>
              <a:rPr lang="en-US" sz="3776">
                <a:solidFill>
                  <a:srgbClr val="FFFFFF"/>
                </a:solidFill>
                <a:latin typeface="Arapey"/>
                <a:ea typeface="Arapey"/>
                <a:cs typeface="Arapey"/>
                <a:sym typeface="Arapey"/>
              </a:rPr>
              <a:t>c.370-360 BCE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517476" y="155945"/>
            <a:ext cx="13253047" cy="325842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The Gold Standard of Beauty</a:t>
            </a:r>
          </a:p>
        </p:txBody>
      </p:sp>
      <p:sp>
        <p:nvSpPr>
          <p:cNvPr id="5" name="Freeform 5"/>
          <p:cNvSpPr/>
          <p:nvPr/>
        </p:nvSpPr>
        <p:spPr>
          <a:xfrm>
            <a:off x="9128727" y="3985334"/>
            <a:ext cx="8130573" cy="5272966"/>
          </a:xfrm>
          <a:custGeom>
            <a:avLst/>
            <a:gdLst/>
            <a:ahLst/>
            <a:cxnLst/>
            <a:rect l="l" t="t" r="r" b="b"/>
            <a:pathLst>
              <a:path w="8130573" h="5272966">
                <a:moveTo>
                  <a:pt x="0" y="0"/>
                </a:moveTo>
                <a:lnTo>
                  <a:pt x="8130573" y="0"/>
                </a:lnTo>
                <a:lnTo>
                  <a:pt x="8130573" y="5272966"/>
                </a:lnTo>
                <a:lnTo>
                  <a:pt x="0" y="5272966"/>
                </a:lnTo>
                <a:lnTo>
                  <a:pt x="0" y="0"/>
                </a:lnTo>
                <a:close/>
              </a:path>
            </a:pathLst>
          </a:custGeom>
          <a:blipFill>
            <a:blip r:embed="rId7"/>
            <a:stretch>
              <a:fillRect/>
            </a:stretch>
          </a:blipFill>
        </p:spPr>
        <p:txBody>
          <a:bodyPr/>
          <a:lstStyle/>
          <a:p>
            <a:endParaRPr lang="en-US"/>
          </a:p>
        </p:txBody>
      </p:sp>
      <p:sp>
        <p:nvSpPr>
          <p:cNvPr id="6" name="Freeform 6"/>
          <p:cNvSpPr/>
          <p:nvPr/>
        </p:nvSpPr>
        <p:spPr>
          <a:xfrm>
            <a:off x="1356837" y="2597422"/>
            <a:ext cx="4364412" cy="6126084"/>
          </a:xfrm>
          <a:custGeom>
            <a:avLst/>
            <a:gdLst/>
            <a:ahLst/>
            <a:cxnLst/>
            <a:rect l="l" t="t" r="r" b="b"/>
            <a:pathLst>
              <a:path w="4364412" h="6126084">
                <a:moveTo>
                  <a:pt x="0" y="0"/>
                </a:moveTo>
                <a:lnTo>
                  <a:pt x="4364412" y="0"/>
                </a:lnTo>
                <a:lnTo>
                  <a:pt x="4364412" y="6126083"/>
                </a:lnTo>
                <a:lnTo>
                  <a:pt x="0" y="6126083"/>
                </a:lnTo>
                <a:lnTo>
                  <a:pt x="0" y="0"/>
                </a:lnTo>
                <a:close/>
              </a:path>
            </a:pathLst>
          </a:custGeom>
          <a:blipFill>
            <a:blip r:embed="rId8"/>
            <a:stretch>
              <a:fillRect l="-50020" r="-43199" b="-755"/>
            </a:stretch>
          </a:blipFill>
        </p:spPr>
        <p:txBody>
          <a:bodyPr/>
          <a:lstStyle/>
          <a:p>
            <a:endParaRPr lang="en-US"/>
          </a:p>
        </p:txBody>
      </p:sp>
      <p:sp>
        <p:nvSpPr>
          <p:cNvPr id="7" name="TextBox 7"/>
          <p:cNvSpPr txBox="1"/>
          <p:nvPr/>
        </p:nvSpPr>
        <p:spPr>
          <a:xfrm>
            <a:off x="782597" y="8656830"/>
            <a:ext cx="5833283" cy="1136264"/>
          </a:xfrm>
          <a:prstGeom prst="rect">
            <a:avLst/>
          </a:prstGeom>
        </p:spPr>
        <p:txBody>
          <a:bodyPr lIns="0" tIns="0" rIns="0" bIns="0" rtlCol="0" anchor="t">
            <a:spAutoFit/>
          </a:bodyPr>
          <a:lstStyle/>
          <a:p>
            <a:pPr algn="ctr">
              <a:lnSpc>
                <a:spcPts val="4589"/>
              </a:lnSpc>
            </a:pPr>
            <a:r>
              <a:rPr lang="en-US" sz="3277">
                <a:solidFill>
                  <a:srgbClr val="FFFFFF"/>
                </a:solidFill>
                <a:latin typeface="Arapey Bold"/>
                <a:ea typeface="Arapey Bold"/>
                <a:cs typeface="Arapey Bold"/>
                <a:sym typeface="Arapey Bold"/>
              </a:rPr>
              <a:t>DORYPHOROS OF POLYKLEITOS </a:t>
            </a:r>
          </a:p>
          <a:p>
            <a:pPr algn="ctr">
              <a:lnSpc>
                <a:spcPts val="4589"/>
              </a:lnSpc>
            </a:pPr>
            <a:r>
              <a:rPr lang="en-US" sz="3277">
                <a:solidFill>
                  <a:srgbClr val="FFFFFF"/>
                </a:solidFill>
                <a:latin typeface="Arapey Bold"/>
                <a:ea typeface="Arapey Bold"/>
                <a:cs typeface="Arapey Bold"/>
                <a:sym typeface="Arapey Bold"/>
              </a:rPr>
              <a:t>C.440 BCE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9137" y="1111893"/>
            <a:ext cx="4985319" cy="9175107"/>
          </a:xfrm>
          <a:custGeom>
            <a:avLst/>
            <a:gdLst/>
            <a:ahLst/>
            <a:cxnLst/>
            <a:rect l="l" t="t" r="r" b="b"/>
            <a:pathLst>
              <a:path w="4985319" h="9175107">
                <a:moveTo>
                  <a:pt x="0" y="0"/>
                </a:moveTo>
                <a:lnTo>
                  <a:pt x="4985318" y="0"/>
                </a:lnTo>
                <a:lnTo>
                  <a:pt x="4985318" y="9175107"/>
                </a:lnTo>
                <a:lnTo>
                  <a:pt x="0" y="91751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4666647" y="1028700"/>
            <a:ext cx="5842269" cy="9175107"/>
          </a:xfrm>
          <a:custGeom>
            <a:avLst/>
            <a:gdLst/>
            <a:ahLst/>
            <a:cxnLst/>
            <a:rect l="l" t="t" r="r" b="b"/>
            <a:pathLst>
              <a:path w="5842269" h="9175107">
                <a:moveTo>
                  <a:pt x="0" y="0"/>
                </a:moveTo>
                <a:lnTo>
                  <a:pt x="5842269" y="0"/>
                </a:lnTo>
                <a:lnTo>
                  <a:pt x="5842269" y="9175107"/>
                </a:lnTo>
                <a:lnTo>
                  <a:pt x="0" y="91751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p:cNvSpPr txBox="1"/>
          <p:nvPr/>
        </p:nvSpPr>
        <p:spPr>
          <a:xfrm>
            <a:off x="10904817" y="2471099"/>
            <a:ext cx="6753602" cy="6390020"/>
          </a:xfrm>
          <a:prstGeom prst="rect">
            <a:avLst/>
          </a:prstGeom>
        </p:spPr>
        <p:txBody>
          <a:bodyPr lIns="0" tIns="0" rIns="0" bIns="0" rtlCol="0" anchor="t">
            <a:spAutoFit/>
          </a:bodyPr>
          <a:lstStyle/>
          <a:p>
            <a:pPr algn="l">
              <a:lnSpc>
                <a:spcPts val="4269"/>
              </a:lnSpc>
              <a:spcBef>
                <a:spcPct val="0"/>
              </a:spcBef>
            </a:pPr>
            <a:endParaRPr/>
          </a:p>
          <a:p>
            <a:pPr algn="l">
              <a:lnSpc>
                <a:spcPts val="4269"/>
              </a:lnSpc>
              <a:spcBef>
                <a:spcPct val="0"/>
              </a:spcBef>
            </a:pPr>
            <a:r>
              <a:rPr lang="en-US" sz="3049">
                <a:solidFill>
                  <a:srgbClr val="FFFFFF"/>
                </a:solidFill>
                <a:latin typeface="Arapey"/>
                <a:ea typeface="Arapey"/>
                <a:cs typeface="Arapey"/>
                <a:sym typeface="Arapey"/>
              </a:rPr>
              <a:t>It was natural to portray gods and heroes without clothing, it was a testament to Greek culture.</a:t>
            </a:r>
          </a:p>
          <a:p>
            <a:pPr algn="l">
              <a:lnSpc>
                <a:spcPts val="4269"/>
              </a:lnSpc>
              <a:spcBef>
                <a:spcPct val="0"/>
              </a:spcBef>
            </a:pPr>
            <a:endParaRPr lang="en-US" sz="3049">
              <a:solidFill>
                <a:srgbClr val="FFFFFF"/>
              </a:solidFill>
              <a:latin typeface="Arapey"/>
              <a:ea typeface="Arapey"/>
              <a:cs typeface="Arapey"/>
              <a:sym typeface="Arapey"/>
            </a:endParaRPr>
          </a:p>
          <a:p>
            <a:pPr algn="l">
              <a:lnSpc>
                <a:spcPts val="4269"/>
              </a:lnSpc>
              <a:spcBef>
                <a:spcPct val="0"/>
              </a:spcBef>
            </a:pPr>
            <a:r>
              <a:rPr lang="en-US" sz="3049">
                <a:solidFill>
                  <a:srgbClr val="FFFFFF"/>
                </a:solidFill>
                <a:latin typeface="Arapey"/>
                <a:ea typeface="Arapey"/>
                <a:cs typeface="Arapey"/>
                <a:sym typeface="Arapey"/>
              </a:rPr>
              <a:t>Athletes were models, used by sculptors to represent the ideal human and the image of the gods. </a:t>
            </a:r>
          </a:p>
          <a:p>
            <a:pPr algn="l">
              <a:lnSpc>
                <a:spcPts val="4269"/>
              </a:lnSpc>
              <a:spcBef>
                <a:spcPct val="0"/>
              </a:spcBef>
            </a:pPr>
            <a:endParaRPr lang="en-US" sz="3049">
              <a:solidFill>
                <a:srgbClr val="FFFFFF"/>
              </a:solidFill>
              <a:latin typeface="Arapey"/>
              <a:ea typeface="Arapey"/>
              <a:cs typeface="Arapey"/>
              <a:sym typeface="Arapey"/>
            </a:endParaRPr>
          </a:p>
          <a:p>
            <a:pPr algn="l">
              <a:lnSpc>
                <a:spcPts val="4269"/>
              </a:lnSpc>
              <a:spcBef>
                <a:spcPct val="0"/>
              </a:spcBef>
            </a:pPr>
            <a:r>
              <a:rPr lang="en-US" sz="3049">
                <a:solidFill>
                  <a:srgbClr val="FFFFFF"/>
                </a:solidFill>
                <a:latin typeface="Arapey"/>
                <a:ea typeface="Arapey"/>
                <a:cs typeface="Arapey"/>
                <a:sym typeface="Arapey"/>
              </a:rPr>
              <a:t>Faces of sculptures are more androgynous and attributes can help you determine the identity of the sculpture.</a:t>
            </a:r>
          </a:p>
        </p:txBody>
      </p:sp>
      <p:sp>
        <p:nvSpPr>
          <p:cNvPr id="7" name="TextBox 7"/>
          <p:cNvSpPr txBox="1"/>
          <p:nvPr/>
        </p:nvSpPr>
        <p:spPr>
          <a:xfrm>
            <a:off x="10206360" y="258559"/>
            <a:ext cx="7789565"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Divine Subjects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9333294" y="3035252"/>
            <a:ext cx="8773968" cy="6956425"/>
          </a:xfrm>
          <a:prstGeom prst="rect">
            <a:avLst/>
          </a:prstGeom>
        </p:spPr>
        <p:txBody>
          <a:bodyPr lIns="0" tIns="0" rIns="0" bIns="0" rtlCol="0" anchor="t">
            <a:spAutoFit/>
          </a:bodyPr>
          <a:lstStyle/>
          <a:p>
            <a:pPr algn="l">
              <a:lnSpc>
                <a:spcPts val="5000"/>
              </a:lnSpc>
            </a:pPr>
            <a:r>
              <a:rPr lang="en-US" sz="5000">
                <a:solidFill>
                  <a:srgbClr val="FFFFFF"/>
                </a:solidFill>
                <a:latin typeface="Arapey"/>
                <a:ea typeface="Arapey"/>
                <a:cs typeface="Arapey"/>
                <a:sym typeface="Arapey"/>
              </a:rPr>
              <a:t>During the Hellenistic period...</a:t>
            </a:r>
          </a:p>
          <a:p>
            <a:pPr algn="l">
              <a:lnSpc>
                <a:spcPts val="5000"/>
              </a:lnSpc>
            </a:pPr>
            <a:endParaRPr lang="en-US" sz="5000">
              <a:solidFill>
                <a:srgbClr val="FFFFFF"/>
              </a:solidFill>
              <a:latin typeface="Arapey"/>
              <a:ea typeface="Arapey"/>
              <a:cs typeface="Arapey"/>
              <a:sym typeface="Arapey"/>
            </a:endParaRPr>
          </a:p>
          <a:p>
            <a:pPr algn="l">
              <a:lnSpc>
                <a:spcPts val="5000"/>
              </a:lnSpc>
            </a:pPr>
            <a:r>
              <a:rPr lang="en-US" sz="5000">
                <a:solidFill>
                  <a:srgbClr val="FFFFFF"/>
                </a:solidFill>
                <a:latin typeface="Arapey"/>
                <a:ea typeface="Arapey"/>
                <a:cs typeface="Arapey"/>
                <a:sym typeface="Arapey"/>
              </a:rPr>
              <a:t>Art was hyper realistic in pose and anatomy and there was a lot of movement in sculptures.</a:t>
            </a:r>
          </a:p>
          <a:p>
            <a:pPr algn="l">
              <a:lnSpc>
                <a:spcPts val="5000"/>
              </a:lnSpc>
            </a:pPr>
            <a:endParaRPr lang="en-US" sz="5000">
              <a:solidFill>
                <a:srgbClr val="FFFFFF"/>
              </a:solidFill>
              <a:latin typeface="Arapey"/>
              <a:ea typeface="Arapey"/>
              <a:cs typeface="Arapey"/>
              <a:sym typeface="Arapey"/>
            </a:endParaRPr>
          </a:p>
          <a:p>
            <a:pPr algn="l">
              <a:lnSpc>
                <a:spcPts val="5000"/>
              </a:lnSpc>
            </a:pPr>
            <a:r>
              <a:rPr lang="en-US" sz="5000">
                <a:solidFill>
                  <a:srgbClr val="FFFFFF"/>
                </a:solidFill>
                <a:latin typeface="Arapey"/>
                <a:ea typeface="Arapey"/>
                <a:cs typeface="Arapey"/>
                <a:sym typeface="Arapey"/>
              </a:rPr>
              <a:t>Wealthy people in Greece wanted to fill their homes with art, so gods were not always the subjects, regular people were subjects too!</a:t>
            </a:r>
          </a:p>
          <a:p>
            <a:pPr algn="l">
              <a:lnSpc>
                <a:spcPts val="5000"/>
              </a:lnSpc>
            </a:pPr>
            <a:endParaRPr lang="en-US" sz="5000">
              <a:solidFill>
                <a:srgbClr val="FFFFFF"/>
              </a:solidFill>
              <a:latin typeface="Arapey"/>
              <a:ea typeface="Arapey"/>
              <a:cs typeface="Arapey"/>
              <a:sym typeface="Arapey"/>
            </a:endParaRPr>
          </a:p>
        </p:txBody>
      </p:sp>
      <p:sp>
        <p:nvSpPr>
          <p:cNvPr id="5" name="TextBox 5"/>
          <p:cNvSpPr txBox="1"/>
          <p:nvPr/>
        </p:nvSpPr>
        <p:spPr>
          <a:xfrm>
            <a:off x="12411364" y="1805261"/>
            <a:ext cx="2271596" cy="539130"/>
          </a:xfrm>
          <a:prstGeom prst="rect">
            <a:avLst/>
          </a:prstGeom>
        </p:spPr>
        <p:txBody>
          <a:bodyPr lIns="0" tIns="0" rIns="0" bIns="0" rtlCol="0" anchor="t">
            <a:spAutoFit/>
          </a:bodyPr>
          <a:lstStyle/>
          <a:p>
            <a:pPr algn="ctr">
              <a:lnSpc>
                <a:spcPts val="4409"/>
              </a:lnSpc>
              <a:spcBef>
                <a:spcPct val="0"/>
              </a:spcBef>
            </a:pPr>
            <a:r>
              <a:rPr lang="en-US" sz="3149">
                <a:solidFill>
                  <a:srgbClr val="FFFFFF"/>
                </a:solidFill>
                <a:latin typeface="Arapey"/>
                <a:ea typeface="Arapey"/>
                <a:cs typeface="Arapey"/>
                <a:sym typeface="Arapey"/>
              </a:rPr>
              <a:t>323-100 BCE</a:t>
            </a:r>
          </a:p>
        </p:txBody>
      </p:sp>
      <p:sp>
        <p:nvSpPr>
          <p:cNvPr id="6" name="TextBox 6"/>
          <p:cNvSpPr txBox="1"/>
          <p:nvPr/>
        </p:nvSpPr>
        <p:spPr>
          <a:xfrm>
            <a:off x="8930478" y="406221"/>
            <a:ext cx="9233368"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Hellenistic Greek</a:t>
            </a:r>
          </a:p>
        </p:txBody>
      </p:sp>
      <p:sp>
        <p:nvSpPr>
          <p:cNvPr id="7" name="Freeform 7"/>
          <p:cNvSpPr/>
          <p:nvPr/>
        </p:nvSpPr>
        <p:spPr>
          <a:xfrm>
            <a:off x="770761" y="4578134"/>
            <a:ext cx="3553236" cy="5708866"/>
          </a:xfrm>
          <a:custGeom>
            <a:avLst/>
            <a:gdLst/>
            <a:ahLst/>
            <a:cxnLst/>
            <a:rect l="l" t="t" r="r" b="b"/>
            <a:pathLst>
              <a:path w="3553236" h="5708866">
                <a:moveTo>
                  <a:pt x="0" y="0"/>
                </a:moveTo>
                <a:lnTo>
                  <a:pt x="3553236" y="0"/>
                </a:lnTo>
                <a:lnTo>
                  <a:pt x="3553236" y="5708866"/>
                </a:lnTo>
                <a:lnTo>
                  <a:pt x="0" y="5708866"/>
                </a:lnTo>
                <a:lnTo>
                  <a:pt x="0" y="0"/>
                </a:lnTo>
                <a:close/>
              </a:path>
            </a:pathLst>
          </a:custGeom>
          <a:blipFill>
            <a:blip r:embed="rId7"/>
            <a:stretch>
              <a:fillRect/>
            </a:stretch>
          </a:blipFill>
        </p:spPr>
        <p:txBody>
          <a:bodyPr/>
          <a:lstStyle/>
          <a:p>
            <a:endParaRPr lang="en-US"/>
          </a:p>
        </p:txBody>
      </p:sp>
      <p:sp>
        <p:nvSpPr>
          <p:cNvPr id="8" name="Freeform 8"/>
          <p:cNvSpPr/>
          <p:nvPr/>
        </p:nvSpPr>
        <p:spPr>
          <a:xfrm>
            <a:off x="5259736" y="4479527"/>
            <a:ext cx="3318556" cy="5807473"/>
          </a:xfrm>
          <a:custGeom>
            <a:avLst/>
            <a:gdLst/>
            <a:ahLst/>
            <a:cxnLst/>
            <a:rect l="l" t="t" r="r" b="b"/>
            <a:pathLst>
              <a:path w="3318556" h="5807473">
                <a:moveTo>
                  <a:pt x="0" y="0"/>
                </a:moveTo>
                <a:lnTo>
                  <a:pt x="3318556" y="0"/>
                </a:lnTo>
                <a:lnTo>
                  <a:pt x="3318556" y="5807473"/>
                </a:lnTo>
                <a:lnTo>
                  <a:pt x="0" y="5807473"/>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036588" y="3538625"/>
            <a:ext cx="3584972" cy="1039510"/>
          </a:xfrm>
          <a:prstGeom prst="rect">
            <a:avLst/>
          </a:prstGeom>
        </p:spPr>
        <p:txBody>
          <a:bodyPr lIns="0" tIns="0" rIns="0" bIns="0" rtlCol="0" anchor="t">
            <a:spAutoFit/>
          </a:bodyPr>
          <a:lstStyle/>
          <a:p>
            <a:pPr algn="ctr">
              <a:lnSpc>
                <a:spcPts val="4129"/>
              </a:lnSpc>
              <a:spcBef>
                <a:spcPct val="0"/>
              </a:spcBef>
            </a:pPr>
            <a:r>
              <a:rPr lang="en-US" sz="2949">
                <a:solidFill>
                  <a:srgbClr val="FFFFFF"/>
                </a:solidFill>
                <a:latin typeface="Arapey"/>
                <a:ea typeface="Arapey"/>
                <a:cs typeface="Arapey"/>
                <a:sym typeface="Arapey"/>
              </a:rPr>
              <a:t>Child and Goose</a:t>
            </a:r>
          </a:p>
          <a:p>
            <a:pPr algn="ctr">
              <a:lnSpc>
                <a:spcPts val="4129"/>
              </a:lnSpc>
              <a:spcBef>
                <a:spcPct val="0"/>
              </a:spcBef>
            </a:pPr>
            <a:r>
              <a:rPr lang="en-US" sz="2949">
                <a:solidFill>
                  <a:srgbClr val="FFFFFF"/>
                </a:solidFill>
                <a:latin typeface="Arapey"/>
                <a:ea typeface="Arapey"/>
                <a:cs typeface="Arapey"/>
                <a:sym typeface="Arapey"/>
              </a:rPr>
              <a:t>Middle 2nd century BCE</a:t>
            </a:r>
          </a:p>
        </p:txBody>
      </p:sp>
      <p:sp>
        <p:nvSpPr>
          <p:cNvPr id="10" name="TextBox 10"/>
          <p:cNvSpPr txBox="1"/>
          <p:nvPr/>
        </p:nvSpPr>
        <p:spPr>
          <a:xfrm>
            <a:off x="5266806" y="3645305"/>
            <a:ext cx="3166467" cy="932829"/>
          </a:xfrm>
          <a:prstGeom prst="rect">
            <a:avLst/>
          </a:prstGeom>
        </p:spPr>
        <p:txBody>
          <a:bodyPr lIns="0" tIns="0" rIns="0" bIns="0" rtlCol="0" anchor="t">
            <a:spAutoFit/>
          </a:bodyPr>
          <a:lstStyle/>
          <a:p>
            <a:pPr algn="ctr">
              <a:lnSpc>
                <a:spcPts val="3709"/>
              </a:lnSpc>
              <a:spcBef>
                <a:spcPct val="0"/>
              </a:spcBef>
            </a:pPr>
            <a:r>
              <a:rPr lang="en-US" sz="2649">
                <a:solidFill>
                  <a:srgbClr val="FFFFFF"/>
                </a:solidFill>
                <a:latin typeface="Arapey"/>
                <a:ea typeface="Arapey"/>
                <a:cs typeface="Arapey"/>
                <a:sym typeface="Arapey"/>
              </a:rPr>
              <a:t>Crouching Aphrodite</a:t>
            </a:r>
          </a:p>
          <a:p>
            <a:pPr algn="ctr">
              <a:lnSpc>
                <a:spcPts val="3709"/>
              </a:lnSpc>
              <a:spcBef>
                <a:spcPct val="0"/>
              </a:spcBef>
            </a:pPr>
            <a:r>
              <a:rPr lang="en-US" sz="2649">
                <a:solidFill>
                  <a:srgbClr val="FFFFFF"/>
                </a:solidFill>
                <a:latin typeface="Arapey"/>
                <a:ea typeface="Arapey"/>
                <a:cs typeface="Arapey"/>
                <a:sym typeface="Arapey"/>
              </a:rPr>
              <a:t>Middle 3rd century BCE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189294" y="-201995"/>
            <a:ext cx="9333294" cy="10953499"/>
          </a:xfrm>
          <a:custGeom>
            <a:avLst/>
            <a:gdLst/>
            <a:ahLst/>
            <a:cxnLst/>
            <a:rect l="l" t="t" r="r" b="b"/>
            <a:pathLst>
              <a:path w="9333294" h="10953499">
                <a:moveTo>
                  <a:pt x="0" y="0"/>
                </a:moveTo>
                <a:lnTo>
                  <a:pt x="9333294" y="0"/>
                </a:lnTo>
                <a:lnTo>
                  <a:pt x="9333294" y="10953499"/>
                </a:lnTo>
                <a:lnTo>
                  <a:pt x="0" y="10953499"/>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922559" y="3240433"/>
            <a:ext cx="10365441" cy="325842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The Bourghese Warrior</a:t>
            </a:r>
          </a:p>
        </p:txBody>
      </p:sp>
      <p:sp>
        <p:nvSpPr>
          <p:cNvPr id="5" name="Freeform 5"/>
          <p:cNvSpPr/>
          <p:nvPr/>
        </p:nvSpPr>
        <p:spPr>
          <a:xfrm>
            <a:off x="1181060" y="575814"/>
            <a:ext cx="7461067" cy="9948090"/>
          </a:xfrm>
          <a:custGeom>
            <a:avLst/>
            <a:gdLst/>
            <a:ahLst/>
            <a:cxnLst/>
            <a:rect l="l" t="t" r="r" b="b"/>
            <a:pathLst>
              <a:path w="7461067" h="9948090">
                <a:moveTo>
                  <a:pt x="0" y="0"/>
                </a:moveTo>
                <a:lnTo>
                  <a:pt x="7461068" y="0"/>
                </a:lnTo>
                <a:lnTo>
                  <a:pt x="7461068" y="9948090"/>
                </a:lnTo>
                <a:lnTo>
                  <a:pt x="0" y="9948090"/>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4753206" y="2531679"/>
            <a:ext cx="3398639" cy="1003949"/>
          </a:xfrm>
          <a:prstGeom prst="rect">
            <a:avLst/>
          </a:prstGeom>
        </p:spPr>
        <p:txBody>
          <a:bodyPr lIns="0" tIns="0" rIns="0" bIns="0" rtlCol="0" anchor="t">
            <a:spAutoFit/>
          </a:bodyPr>
          <a:lstStyle/>
          <a:p>
            <a:pPr algn="ctr">
              <a:lnSpc>
                <a:spcPts val="3989"/>
              </a:lnSpc>
              <a:spcBef>
                <a:spcPct val="0"/>
              </a:spcBef>
            </a:pPr>
            <a:r>
              <a:rPr lang="en-US" sz="2849">
                <a:solidFill>
                  <a:srgbClr val="FFFFFF"/>
                </a:solidFill>
                <a:latin typeface="Arapey"/>
                <a:ea typeface="Arapey"/>
                <a:cs typeface="Arapey"/>
                <a:sym typeface="Arapey"/>
              </a:rPr>
              <a:t>The Bourghese Warrior</a:t>
            </a:r>
          </a:p>
          <a:p>
            <a:pPr algn="ctr">
              <a:lnSpc>
                <a:spcPts val="3989"/>
              </a:lnSpc>
              <a:spcBef>
                <a:spcPct val="0"/>
              </a:spcBef>
            </a:pPr>
            <a:r>
              <a:rPr lang="en-US" sz="2849">
                <a:solidFill>
                  <a:srgbClr val="FFFFFF"/>
                </a:solidFill>
                <a:latin typeface="Arapey"/>
                <a:ea typeface="Arapey"/>
                <a:cs typeface="Arapey"/>
                <a:sym typeface="Arapey"/>
              </a:rPr>
              <a:t>Early 1st century BCE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rot="-990802">
            <a:off x="-586476" y="-770152"/>
            <a:ext cx="5266035" cy="5280404"/>
          </a:xfrm>
          <a:custGeom>
            <a:avLst/>
            <a:gdLst/>
            <a:ahLst/>
            <a:cxnLst/>
            <a:rect l="l" t="t" r="r" b="b"/>
            <a:pathLst>
              <a:path w="5266035" h="5280404">
                <a:moveTo>
                  <a:pt x="0" y="0"/>
                </a:moveTo>
                <a:lnTo>
                  <a:pt x="5266035" y="0"/>
                </a:lnTo>
                <a:lnTo>
                  <a:pt x="5266035" y="5280404"/>
                </a:lnTo>
                <a:lnTo>
                  <a:pt x="0" y="52804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658532">
            <a:off x="13809879" y="2996070"/>
            <a:ext cx="4743463" cy="7226882"/>
          </a:xfrm>
          <a:custGeom>
            <a:avLst/>
            <a:gdLst/>
            <a:ahLst/>
            <a:cxnLst/>
            <a:rect l="l" t="t" r="r" b="b"/>
            <a:pathLst>
              <a:path w="4743463" h="7226882">
                <a:moveTo>
                  <a:pt x="0" y="0"/>
                </a:moveTo>
                <a:lnTo>
                  <a:pt x="4743462" y="0"/>
                </a:lnTo>
                <a:lnTo>
                  <a:pt x="4743462" y="7226882"/>
                </a:lnTo>
                <a:lnTo>
                  <a:pt x="0" y="7226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425332">
            <a:off x="11422346" y="-704415"/>
            <a:ext cx="3193270" cy="3686315"/>
          </a:xfrm>
          <a:custGeom>
            <a:avLst/>
            <a:gdLst/>
            <a:ahLst/>
            <a:cxnLst/>
            <a:rect l="l" t="t" r="r" b="b"/>
            <a:pathLst>
              <a:path w="3193270" h="3686315">
                <a:moveTo>
                  <a:pt x="0" y="0"/>
                </a:moveTo>
                <a:lnTo>
                  <a:pt x="3193270" y="0"/>
                </a:lnTo>
                <a:lnTo>
                  <a:pt x="3193270" y="3686314"/>
                </a:lnTo>
                <a:lnTo>
                  <a:pt x="0" y="3686314"/>
                </a:lnTo>
                <a:lnTo>
                  <a:pt x="0" y="0"/>
                </a:lnTo>
                <a:close/>
              </a:path>
            </a:pathLst>
          </a:custGeom>
          <a:blipFill>
            <a:blip r:embed="rId7"/>
            <a:stretch>
              <a:fillRect/>
            </a:stretch>
          </a:blipFill>
        </p:spPr>
        <p:txBody>
          <a:bodyPr/>
          <a:lstStyle/>
          <a:p>
            <a:endParaRPr lang="en-US"/>
          </a:p>
        </p:txBody>
      </p:sp>
      <p:sp>
        <p:nvSpPr>
          <p:cNvPr id="5" name="Freeform 5"/>
          <p:cNvSpPr/>
          <p:nvPr/>
        </p:nvSpPr>
        <p:spPr>
          <a:xfrm>
            <a:off x="2102840" y="5911772"/>
            <a:ext cx="4581446" cy="5739853"/>
          </a:xfrm>
          <a:custGeom>
            <a:avLst/>
            <a:gdLst/>
            <a:ahLst/>
            <a:cxnLst/>
            <a:rect l="l" t="t" r="r" b="b"/>
            <a:pathLst>
              <a:path w="4581446" h="5739853">
                <a:moveTo>
                  <a:pt x="0" y="0"/>
                </a:moveTo>
                <a:lnTo>
                  <a:pt x="4581446" y="0"/>
                </a:lnTo>
                <a:lnTo>
                  <a:pt x="4581446" y="5739853"/>
                </a:lnTo>
                <a:lnTo>
                  <a:pt x="0" y="5739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4393563" y="3755399"/>
            <a:ext cx="9500873" cy="3366752"/>
          </a:xfrm>
          <a:prstGeom prst="rect">
            <a:avLst/>
          </a:prstGeom>
        </p:spPr>
        <p:txBody>
          <a:bodyPr lIns="0" tIns="0" rIns="0" bIns="0" rtlCol="0" anchor="t">
            <a:spAutoFit/>
          </a:bodyPr>
          <a:lstStyle/>
          <a:p>
            <a:pPr algn="ctr">
              <a:lnSpc>
                <a:spcPts val="12519"/>
              </a:lnSpc>
            </a:pPr>
            <a:r>
              <a:rPr lang="en-US" sz="15649">
                <a:solidFill>
                  <a:srgbClr val="EFEBE0"/>
                </a:solidFill>
                <a:latin typeface="Vintage Rotter"/>
                <a:ea typeface="Vintage Rotter"/>
                <a:cs typeface="Vintage Rotter"/>
                <a:sym typeface="Vintage Rotter"/>
              </a:rPr>
              <a:t>Thank You for listening!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TextBox 2"/>
          <p:cNvSpPr txBox="1"/>
          <p:nvPr/>
        </p:nvSpPr>
        <p:spPr>
          <a:xfrm>
            <a:off x="3129204" y="482921"/>
            <a:ext cx="11602460" cy="1828800"/>
          </a:xfrm>
          <a:prstGeom prst="rect">
            <a:avLst/>
          </a:prstGeom>
        </p:spPr>
        <p:txBody>
          <a:bodyPr lIns="0" tIns="0" rIns="0" bIns="0" rtlCol="0" anchor="t">
            <a:spAutoFit/>
          </a:bodyPr>
          <a:lstStyle/>
          <a:p>
            <a:pPr algn="ctr">
              <a:lnSpc>
                <a:spcPts val="14400"/>
              </a:lnSpc>
            </a:pPr>
            <a:r>
              <a:rPr lang="en-US" sz="12000" i="1" spc="240">
                <a:solidFill>
                  <a:srgbClr val="060644"/>
                </a:solidFill>
                <a:latin typeface="Vintage Rotter"/>
                <a:ea typeface="Vintage Rotter"/>
                <a:cs typeface="Vintage Rotter"/>
                <a:sym typeface="Vintage Rotter"/>
              </a:rPr>
              <a:t>Images</a:t>
            </a:r>
          </a:p>
        </p:txBody>
      </p:sp>
      <p:sp>
        <p:nvSpPr>
          <p:cNvPr id="3" name="TextBox 3"/>
          <p:cNvSpPr txBox="1"/>
          <p:nvPr/>
        </p:nvSpPr>
        <p:spPr>
          <a:xfrm>
            <a:off x="1047750" y="2387921"/>
            <a:ext cx="16230600" cy="6474646"/>
          </a:xfrm>
          <a:prstGeom prst="rect">
            <a:avLst/>
          </a:prstGeom>
        </p:spPr>
        <p:txBody>
          <a:bodyPr lIns="0" tIns="0" rIns="0" bIns="0" rtlCol="0" anchor="t">
            <a:spAutoFit/>
          </a:bodyPr>
          <a:lstStyle/>
          <a:p>
            <a:pPr algn="ctr">
              <a:lnSpc>
                <a:spcPts val="3353"/>
              </a:lnSpc>
            </a:pPr>
            <a:r>
              <a:rPr lang="en-US" sz="4191">
                <a:solidFill>
                  <a:srgbClr val="1D1B1E"/>
                </a:solidFill>
                <a:latin typeface="Frunchy Sage"/>
                <a:ea typeface="Frunchy Sage"/>
                <a:cs typeface="Frunchy Sage"/>
                <a:sym typeface="Frunchy Sage"/>
              </a:rPr>
              <a:t>The Golden Beauty: Brain Response to Classical and Renaissance Sculptures - Scientific Figure on ResearchGate. Available from: https://www.researchgate.net/figure/The-original-image-Doryphoros-by-Polykleitos-is-shown-at-the-centre-of-the-figure-This_fig1_5817749 [accessed 18 May, 2022]</a:t>
            </a:r>
          </a:p>
          <a:p>
            <a:pPr algn="ctr">
              <a:lnSpc>
                <a:spcPts val="3353"/>
              </a:lnSpc>
            </a:pPr>
            <a:endParaRPr lang="en-US" sz="4191">
              <a:solidFill>
                <a:srgbClr val="1D1B1E"/>
              </a:solidFill>
              <a:latin typeface="Frunchy Sage"/>
              <a:ea typeface="Frunchy Sage"/>
              <a:cs typeface="Frunchy Sage"/>
              <a:sym typeface="Frunchy Sage"/>
            </a:endParaRPr>
          </a:p>
          <a:p>
            <a:pPr algn="ctr">
              <a:lnSpc>
                <a:spcPts val="3353"/>
              </a:lnSpc>
            </a:pPr>
            <a:r>
              <a:rPr lang="en-US" sz="4191">
                <a:solidFill>
                  <a:srgbClr val="1D1B1E"/>
                </a:solidFill>
                <a:latin typeface="Frunchy Sage"/>
                <a:ea typeface="Frunchy Sage"/>
                <a:cs typeface="Frunchy Sage"/>
                <a:sym typeface="Frunchy Sage"/>
              </a:rPr>
              <a:t>Polykleitos, Doryphoros (Spear-Bearer) or Canon, Roman marble copy of a Greek bronze, c. 450–440 BCE (Museo Archaeologico Nazionale, Naples; photo: Steven Zucker, CC BY-NC-SA 2.0) </a:t>
            </a:r>
          </a:p>
          <a:p>
            <a:pPr algn="ctr">
              <a:lnSpc>
                <a:spcPts val="3353"/>
              </a:lnSpc>
            </a:pPr>
            <a:endParaRPr lang="en-US" sz="4191">
              <a:solidFill>
                <a:srgbClr val="1D1B1E"/>
              </a:solidFill>
              <a:latin typeface="Frunchy Sage"/>
              <a:ea typeface="Frunchy Sage"/>
              <a:cs typeface="Frunchy Sage"/>
              <a:sym typeface="Frunchy Sage"/>
            </a:endParaRPr>
          </a:p>
          <a:p>
            <a:pPr algn="ctr">
              <a:lnSpc>
                <a:spcPts val="3353"/>
              </a:lnSpc>
            </a:pPr>
            <a:r>
              <a:rPr lang="en-US" sz="4191">
                <a:solidFill>
                  <a:srgbClr val="1D1B1E"/>
                </a:solidFill>
                <a:latin typeface="Frunchy Sage"/>
                <a:ea typeface="Frunchy Sage"/>
                <a:cs typeface="Frunchy Sage"/>
                <a:sym typeface="Frunchy Sage"/>
              </a:rPr>
              <a:t>Hippocrates, Roman bust from Greek original, c. 3rd century BCE; Antichità di Ostia, Italy. https://www.britannica.com/biography/Hippocrates</a:t>
            </a:r>
          </a:p>
          <a:p>
            <a:pPr algn="ctr">
              <a:lnSpc>
                <a:spcPts val="3353"/>
              </a:lnSpc>
            </a:pPr>
            <a:endParaRPr lang="en-US" sz="4191">
              <a:solidFill>
                <a:srgbClr val="1D1B1E"/>
              </a:solidFill>
              <a:latin typeface="Frunchy Sage"/>
              <a:ea typeface="Frunchy Sage"/>
              <a:cs typeface="Frunchy Sage"/>
              <a:sym typeface="Frunchy Sage"/>
            </a:endParaRPr>
          </a:p>
          <a:p>
            <a:pPr algn="ctr">
              <a:lnSpc>
                <a:spcPts val="3353"/>
              </a:lnSpc>
            </a:pPr>
            <a:r>
              <a:rPr lang="en-US" sz="4191">
                <a:solidFill>
                  <a:srgbClr val="1D1B1E"/>
                </a:solidFill>
                <a:latin typeface="Frunchy Sage"/>
                <a:ea typeface="Frunchy Sage"/>
                <a:cs typeface="Frunchy Sage"/>
                <a:sym typeface="Frunchy Sage"/>
              </a:rPr>
              <a:t>A Medicina Científica (1906) - Veloso Salgado (NOVA Medical School, Lisbon) </a:t>
            </a:r>
            <a:r>
              <a:rPr lang="en-US" sz="4191">
                <a:solidFill>
                  <a:srgbClr val="1D1B1E"/>
                </a:solidFill>
                <a:latin typeface="Frunchy Sage"/>
                <a:ea typeface="Frunchy Sage"/>
                <a:cs typeface="Frunchy Sage"/>
                <a:sym typeface="Frunchy Sage"/>
                <a:hlinkClick r:id="rId2" tooltip="https://en.wikipedia.org/wiki/Herophilos"/>
              </a:rPr>
              <a:t>https://en.wikipedia.org/wiki/Herophilos</a:t>
            </a:r>
          </a:p>
          <a:p>
            <a:pPr algn="ctr">
              <a:lnSpc>
                <a:spcPts val="3353"/>
              </a:lnSpc>
            </a:pPr>
            <a:endParaRPr lang="en-US" sz="4191">
              <a:solidFill>
                <a:srgbClr val="1D1B1E"/>
              </a:solidFill>
              <a:latin typeface="Frunchy Sage"/>
              <a:ea typeface="Frunchy Sage"/>
              <a:cs typeface="Frunchy Sage"/>
              <a:sym typeface="Frunchy Sage"/>
              <a:hlinkClick r:id="rId2" tooltip="https://en.wikipedia.org/wiki/Herophilos"/>
            </a:endParaRPr>
          </a:p>
          <a:p>
            <a:pPr algn="ctr">
              <a:lnSpc>
                <a:spcPts val="3286"/>
              </a:lnSpc>
            </a:pPr>
            <a:r>
              <a:rPr lang="en-US" sz="4107">
                <a:solidFill>
                  <a:srgbClr val="1D1B1E"/>
                </a:solidFill>
                <a:latin typeface="Frunchy Sage"/>
                <a:ea typeface="Frunchy Sage"/>
                <a:cs typeface="Frunchy Sage"/>
                <a:sym typeface="Frunchy Sage"/>
              </a:rPr>
              <a:t>Aristotle by Lysippos, c. 330 BCE. Roman marble copy. https://en.wikipedia.org/wiki/Aristotle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TextBox 2"/>
          <p:cNvSpPr txBox="1"/>
          <p:nvPr/>
        </p:nvSpPr>
        <p:spPr>
          <a:xfrm>
            <a:off x="3129204" y="482921"/>
            <a:ext cx="11602460" cy="1828800"/>
          </a:xfrm>
          <a:prstGeom prst="rect">
            <a:avLst/>
          </a:prstGeom>
        </p:spPr>
        <p:txBody>
          <a:bodyPr lIns="0" tIns="0" rIns="0" bIns="0" rtlCol="0" anchor="t">
            <a:spAutoFit/>
          </a:bodyPr>
          <a:lstStyle/>
          <a:p>
            <a:pPr algn="ctr">
              <a:lnSpc>
                <a:spcPts val="14400"/>
              </a:lnSpc>
            </a:pPr>
            <a:r>
              <a:rPr lang="en-US" sz="12000" i="1" spc="240">
                <a:solidFill>
                  <a:srgbClr val="060644"/>
                </a:solidFill>
                <a:latin typeface="Vintage Rotter"/>
                <a:ea typeface="Vintage Rotter"/>
                <a:cs typeface="Vintage Rotter"/>
                <a:sym typeface="Vintage Rotter"/>
              </a:rPr>
              <a:t>Images</a:t>
            </a:r>
          </a:p>
        </p:txBody>
      </p:sp>
      <p:sp>
        <p:nvSpPr>
          <p:cNvPr id="3" name="TextBox 3"/>
          <p:cNvSpPr txBox="1"/>
          <p:nvPr/>
        </p:nvSpPr>
        <p:spPr>
          <a:xfrm>
            <a:off x="575923" y="2378396"/>
            <a:ext cx="17136153" cy="7309804"/>
          </a:xfrm>
          <a:prstGeom prst="rect">
            <a:avLst/>
          </a:prstGeom>
        </p:spPr>
        <p:txBody>
          <a:bodyPr lIns="0" tIns="0" rIns="0" bIns="0" rtlCol="0" anchor="t">
            <a:spAutoFit/>
          </a:bodyPr>
          <a:lstStyle/>
          <a:p>
            <a:pPr algn="ctr">
              <a:lnSpc>
                <a:spcPts val="2867"/>
              </a:lnSpc>
            </a:pPr>
            <a:r>
              <a:rPr lang="en-US" sz="3584">
                <a:solidFill>
                  <a:srgbClr val="1D1B1E"/>
                </a:solidFill>
                <a:latin typeface="Frunchy Sage"/>
                <a:ea typeface="Frunchy Sage"/>
                <a:cs typeface="Frunchy Sage"/>
                <a:sym typeface="Frunchy Sage"/>
              </a:rPr>
              <a:t>Hermes with the Infant Dionysus. Plaster replica. Museum of</a:t>
            </a:r>
          </a:p>
          <a:p>
            <a:pPr algn="ctr">
              <a:lnSpc>
                <a:spcPts val="2867"/>
              </a:lnSpc>
            </a:pPr>
            <a:r>
              <a:rPr lang="en-US" sz="3584">
                <a:solidFill>
                  <a:srgbClr val="1D1B1E"/>
                </a:solidFill>
                <a:latin typeface="Frunchy Sage"/>
                <a:ea typeface="Frunchy Sage"/>
                <a:cs typeface="Frunchy Sage"/>
                <a:sym typeface="Frunchy Sage"/>
              </a:rPr>
              <a:t>Antiquities, Saskatoon, Saskatchewan. https://artsandscience.usask.ca/antiquities/collections/items/greek-items/classical/classical-greek.php#Sculpture</a:t>
            </a:r>
          </a:p>
          <a:p>
            <a:pPr algn="ctr">
              <a:lnSpc>
                <a:spcPts val="2867"/>
              </a:lnSpc>
            </a:pPr>
            <a:endParaRPr lang="en-US" sz="3584">
              <a:solidFill>
                <a:srgbClr val="1D1B1E"/>
              </a:solidFill>
              <a:latin typeface="Frunchy Sage"/>
              <a:ea typeface="Frunchy Sage"/>
              <a:cs typeface="Frunchy Sage"/>
              <a:sym typeface="Frunchy Sage"/>
            </a:endParaRPr>
          </a:p>
          <a:p>
            <a:pPr algn="ctr">
              <a:lnSpc>
                <a:spcPts val="2867"/>
              </a:lnSpc>
            </a:pPr>
            <a:r>
              <a:rPr lang="en-US" sz="3584">
                <a:solidFill>
                  <a:srgbClr val="1D1B1E"/>
                </a:solidFill>
                <a:latin typeface="Frunchy Sage"/>
                <a:ea typeface="Frunchy Sage"/>
                <a:cs typeface="Frunchy Sage"/>
                <a:sym typeface="Frunchy Sage"/>
              </a:rPr>
              <a:t>Aphrodite of Cnidos. Plater Replica. Museum of Antiquities, Saskatoon Saskatchewan. </a:t>
            </a:r>
            <a:r>
              <a:rPr lang="en-US" sz="3584">
                <a:solidFill>
                  <a:srgbClr val="1D1B1E"/>
                </a:solidFill>
                <a:latin typeface="Frunchy Sage"/>
                <a:ea typeface="Frunchy Sage"/>
                <a:cs typeface="Frunchy Sage"/>
                <a:sym typeface="Frunchy Sage"/>
                <a:hlinkClick r:id="rId2" tooltip="https://artsandscience.usask.ca/antiquities/collections/items/greek-items/classical/classical-greek.php"/>
              </a:rPr>
              <a:t>https://artsandscience.usask.ca/antiquities/collections/items/greek-items/classical/classical-greek.php</a:t>
            </a:r>
          </a:p>
          <a:p>
            <a:pPr algn="ctr">
              <a:lnSpc>
                <a:spcPts val="2867"/>
              </a:lnSpc>
            </a:pPr>
            <a:endParaRPr lang="en-US" sz="3584">
              <a:solidFill>
                <a:srgbClr val="1D1B1E"/>
              </a:solidFill>
              <a:latin typeface="Frunchy Sage"/>
              <a:ea typeface="Frunchy Sage"/>
              <a:cs typeface="Frunchy Sage"/>
              <a:sym typeface="Frunchy Sage"/>
              <a:hlinkClick r:id="rId2" tooltip="https://artsandscience.usask.ca/antiquities/collections/items/greek-items/classical/classical-greek.php"/>
            </a:endParaRPr>
          </a:p>
          <a:p>
            <a:pPr algn="ctr">
              <a:lnSpc>
                <a:spcPts val="2867"/>
              </a:lnSpc>
            </a:pPr>
            <a:r>
              <a:rPr lang="en-US" sz="3584">
                <a:solidFill>
                  <a:srgbClr val="1D1B1E"/>
                </a:solidFill>
                <a:latin typeface="Frunchy Sage"/>
                <a:ea typeface="Frunchy Sage"/>
                <a:cs typeface="Frunchy Sage"/>
                <a:sym typeface="Frunchy Sage"/>
              </a:rPr>
              <a:t>Kouros of Paros. Plaster replica. Museum of Antiquities,</a:t>
            </a:r>
          </a:p>
          <a:p>
            <a:pPr algn="ctr">
              <a:lnSpc>
                <a:spcPts val="2867"/>
              </a:lnSpc>
            </a:pPr>
            <a:r>
              <a:rPr lang="en-US" sz="3584">
                <a:solidFill>
                  <a:srgbClr val="1D1B1E"/>
                </a:solidFill>
                <a:latin typeface="Frunchy Sage"/>
                <a:ea typeface="Frunchy Sage"/>
                <a:cs typeface="Frunchy Sage"/>
                <a:sym typeface="Frunchy Sage"/>
              </a:rPr>
              <a:t>Saskatoon, Saskatchewan. https://artsandscience.usask.ca/antiquities/collections/items/greek-items/archaic/archaic-greek.php#Sculpture</a:t>
            </a:r>
          </a:p>
          <a:p>
            <a:pPr algn="ctr">
              <a:lnSpc>
                <a:spcPts val="2867"/>
              </a:lnSpc>
            </a:pPr>
            <a:endParaRPr lang="en-US" sz="3584">
              <a:solidFill>
                <a:srgbClr val="1D1B1E"/>
              </a:solidFill>
              <a:latin typeface="Frunchy Sage"/>
              <a:ea typeface="Frunchy Sage"/>
              <a:cs typeface="Frunchy Sage"/>
              <a:sym typeface="Frunchy Sage"/>
            </a:endParaRPr>
          </a:p>
          <a:p>
            <a:pPr algn="ctr">
              <a:lnSpc>
                <a:spcPts val="2867"/>
              </a:lnSpc>
            </a:pPr>
            <a:r>
              <a:rPr lang="en-US" sz="3584">
                <a:solidFill>
                  <a:srgbClr val="1D1B1E"/>
                </a:solidFill>
                <a:latin typeface="Frunchy Sage"/>
                <a:ea typeface="Frunchy Sage"/>
                <a:cs typeface="Frunchy Sage"/>
                <a:sym typeface="Frunchy Sage"/>
              </a:rPr>
              <a:t>Charioteer of Delphi. Plaster replica with verdigris finish.</a:t>
            </a:r>
          </a:p>
          <a:p>
            <a:pPr algn="ctr">
              <a:lnSpc>
                <a:spcPts val="2867"/>
              </a:lnSpc>
            </a:pPr>
            <a:r>
              <a:rPr lang="en-US" sz="3584">
                <a:solidFill>
                  <a:srgbClr val="1D1B1E"/>
                </a:solidFill>
                <a:latin typeface="Frunchy Sage"/>
                <a:ea typeface="Frunchy Sage"/>
                <a:cs typeface="Frunchy Sage"/>
                <a:sym typeface="Frunchy Sage"/>
              </a:rPr>
              <a:t>Museum of Antiquities, Saskatoon, Saskatchewan. https://artsandscience.usask.ca/antiquities/collections/items/greek-items/transitional/transitional-greek.php#Sculpture</a:t>
            </a:r>
          </a:p>
          <a:p>
            <a:pPr algn="ctr">
              <a:lnSpc>
                <a:spcPts val="2809"/>
              </a:lnSpc>
            </a:pPr>
            <a:endParaRPr lang="en-US" sz="3584">
              <a:solidFill>
                <a:srgbClr val="1D1B1E"/>
              </a:solidFill>
              <a:latin typeface="Frunchy Sage"/>
              <a:ea typeface="Frunchy Sage"/>
              <a:cs typeface="Frunchy Sage"/>
              <a:sym typeface="Frunchy Sage"/>
            </a:endParaRPr>
          </a:p>
          <a:p>
            <a:pPr algn="ctr">
              <a:lnSpc>
                <a:spcPts val="2809"/>
              </a:lnSpc>
            </a:pPr>
            <a:r>
              <a:rPr lang="en-US" sz="3512">
                <a:solidFill>
                  <a:srgbClr val="1D1B1E"/>
                </a:solidFill>
                <a:latin typeface="Frunchy Sage"/>
                <a:ea typeface="Frunchy Sage"/>
                <a:cs typeface="Frunchy Sage"/>
                <a:sym typeface="Frunchy Sage"/>
              </a:rPr>
              <a:t>Aphrodite of Melos (Venus de Milo). Plaster replica. Museum</a:t>
            </a:r>
          </a:p>
          <a:p>
            <a:pPr algn="ctr">
              <a:lnSpc>
                <a:spcPts val="2809"/>
              </a:lnSpc>
            </a:pPr>
            <a:r>
              <a:rPr lang="en-US" sz="3512">
                <a:solidFill>
                  <a:srgbClr val="1D1B1E"/>
                </a:solidFill>
                <a:latin typeface="Frunchy Sage"/>
                <a:ea typeface="Frunchy Sage"/>
                <a:cs typeface="Frunchy Sage"/>
                <a:sym typeface="Frunchy Sage"/>
              </a:rPr>
              <a:t>of Antiquities, Saskatoon, Saskatchewan. https://artsandscience.usask.ca/antiquities/collections/items/greek-items/hellenistic-items/hellenistic.php#Scupture</a:t>
            </a:r>
          </a:p>
          <a:p>
            <a:pPr algn="ctr">
              <a:lnSpc>
                <a:spcPts val="2809"/>
              </a:lnSpc>
            </a:pPr>
            <a:endParaRPr lang="en-US" sz="3512">
              <a:solidFill>
                <a:srgbClr val="1D1B1E"/>
              </a:solidFill>
              <a:latin typeface="Frunchy Sage"/>
              <a:ea typeface="Frunchy Sage"/>
              <a:cs typeface="Frunchy Sage"/>
              <a:sym typeface="Frunchy Sage"/>
            </a:endParaRPr>
          </a:p>
          <a:p>
            <a:pPr algn="ctr">
              <a:lnSpc>
                <a:spcPts val="2809"/>
              </a:lnSpc>
            </a:pPr>
            <a:endParaRPr lang="en-US" sz="3512">
              <a:solidFill>
                <a:srgbClr val="1D1B1E"/>
              </a:solidFill>
              <a:latin typeface="Frunchy Sage"/>
              <a:ea typeface="Frunchy Sage"/>
              <a:cs typeface="Frunchy Sage"/>
              <a:sym typeface="Frunchy Sag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189294" y="-809048"/>
            <a:ext cx="9333294" cy="10953499"/>
          </a:xfrm>
          <a:custGeom>
            <a:avLst/>
            <a:gdLst/>
            <a:ahLst/>
            <a:cxnLst/>
            <a:rect l="l" t="t" r="r" b="b"/>
            <a:pathLst>
              <a:path w="9333294" h="10953499">
                <a:moveTo>
                  <a:pt x="0" y="0"/>
                </a:moveTo>
                <a:lnTo>
                  <a:pt x="9333294" y="0"/>
                </a:lnTo>
                <a:lnTo>
                  <a:pt x="9333294" y="10953499"/>
                </a:lnTo>
                <a:lnTo>
                  <a:pt x="0" y="10953499"/>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8639873" y="33868"/>
            <a:ext cx="6996648" cy="2533609"/>
          </a:xfrm>
          <a:prstGeom prst="rect">
            <a:avLst/>
          </a:prstGeom>
        </p:spPr>
        <p:txBody>
          <a:bodyPr lIns="0" tIns="0" rIns="0" bIns="0" rtlCol="0" anchor="t">
            <a:spAutoFit/>
          </a:bodyPr>
          <a:lstStyle/>
          <a:p>
            <a:pPr algn="ctr">
              <a:lnSpc>
                <a:spcPts val="12846"/>
              </a:lnSpc>
            </a:pPr>
            <a:r>
              <a:rPr lang="en-US" sz="9176">
                <a:solidFill>
                  <a:srgbClr val="FFFFFF"/>
                </a:solidFill>
                <a:latin typeface="Arapey"/>
                <a:ea typeface="Arapey"/>
                <a:cs typeface="Arapey"/>
                <a:sym typeface="Arapey"/>
              </a:rPr>
              <a:t>Nudity</a:t>
            </a:r>
          </a:p>
          <a:p>
            <a:pPr algn="ctr">
              <a:lnSpc>
                <a:spcPts val="7107"/>
              </a:lnSpc>
              <a:spcBef>
                <a:spcPct val="0"/>
              </a:spcBef>
            </a:pPr>
            <a:r>
              <a:rPr lang="en-US" sz="5076">
                <a:solidFill>
                  <a:srgbClr val="FFFFFF"/>
                </a:solidFill>
                <a:latin typeface="Arapey"/>
                <a:ea typeface="Arapey"/>
                <a:cs typeface="Arapey"/>
                <a:sym typeface="Arapey"/>
              </a:rPr>
              <a:t>The Elephant in the Room</a:t>
            </a:r>
          </a:p>
        </p:txBody>
      </p:sp>
      <p:sp>
        <p:nvSpPr>
          <p:cNvPr id="5" name="TextBox 5"/>
          <p:cNvSpPr txBox="1"/>
          <p:nvPr/>
        </p:nvSpPr>
        <p:spPr>
          <a:xfrm>
            <a:off x="6753983" y="3752607"/>
            <a:ext cx="11105934" cy="4441825"/>
          </a:xfrm>
          <a:prstGeom prst="rect">
            <a:avLst/>
          </a:prstGeom>
        </p:spPr>
        <p:txBody>
          <a:bodyPr lIns="0" tIns="0" rIns="0" bIns="0" rtlCol="0" anchor="t">
            <a:spAutoFit/>
          </a:bodyPr>
          <a:lstStyle/>
          <a:p>
            <a:pPr algn="l">
              <a:lnSpc>
                <a:spcPts val="5000"/>
              </a:lnSpc>
            </a:pPr>
            <a:r>
              <a:rPr lang="en-US" sz="5000">
                <a:solidFill>
                  <a:srgbClr val="FFFFFF"/>
                </a:solidFill>
                <a:latin typeface="Arapey"/>
                <a:ea typeface="Arapey"/>
                <a:cs typeface="Arapey"/>
                <a:sym typeface="Arapey"/>
              </a:rPr>
              <a:t>Nudity was common in Ancient Greece, but how common? When was it allowed? And for whom was it allowed?</a:t>
            </a:r>
          </a:p>
          <a:p>
            <a:pPr algn="l">
              <a:lnSpc>
                <a:spcPts val="5000"/>
              </a:lnSpc>
            </a:pPr>
            <a:endParaRPr lang="en-US" sz="5000">
              <a:solidFill>
                <a:srgbClr val="FFFFFF"/>
              </a:solidFill>
              <a:latin typeface="Arapey"/>
              <a:ea typeface="Arapey"/>
              <a:cs typeface="Arapey"/>
              <a:sym typeface="Arapey"/>
            </a:endParaRPr>
          </a:p>
          <a:p>
            <a:pPr algn="l">
              <a:lnSpc>
                <a:spcPts val="5000"/>
              </a:lnSpc>
            </a:pPr>
            <a:r>
              <a:rPr lang="en-US" sz="5000">
                <a:solidFill>
                  <a:srgbClr val="FFFFFF"/>
                </a:solidFill>
                <a:latin typeface="Arapey"/>
                <a:ea typeface="Arapey"/>
                <a:cs typeface="Arapey"/>
                <a:sym typeface="Arapey"/>
              </a:rPr>
              <a:t>Nudity was different for men and women, lets take a look at why and how. </a:t>
            </a:r>
          </a:p>
          <a:p>
            <a:pPr algn="l">
              <a:lnSpc>
                <a:spcPts val="5000"/>
              </a:lnSpc>
            </a:pPr>
            <a:endParaRPr lang="en-US" sz="5000">
              <a:solidFill>
                <a:srgbClr val="FFFFFF"/>
              </a:solidFill>
              <a:latin typeface="Arapey"/>
              <a:ea typeface="Arapey"/>
              <a:cs typeface="Arapey"/>
              <a:sym typeface="Arapey"/>
            </a:endParaRPr>
          </a:p>
        </p:txBody>
      </p:sp>
      <p:sp>
        <p:nvSpPr>
          <p:cNvPr id="6" name="Freeform 6"/>
          <p:cNvSpPr/>
          <p:nvPr/>
        </p:nvSpPr>
        <p:spPr>
          <a:xfrm>
            <a:off x="1168401" y="2207416"/>
            <a:ext cx="4001049" cy="8079584"/>
          </a:xfrm>
          <a:custGeom>
            <a:avLst/>
            <a:gdLst/>
            <a:ahLst/>
            <a:cxnLst/>
            <a:rect l="l" t="t" r="r" b="b"/>
            <a:pathLst>
              <a:path w="4001049" h="8079584">
                <a:moveTo>
                  <a:pt x="0" y="0"/>
                </a:moveTo>
                <a:lnTo>
                  <a:pt x="4001049" y="0"/>
                </a:lnTo>
                <a:lnTo>
                  <a:pt x="4001049" y="8079584"/>
                </a:lnTo>
                <a:lnTo>
                  <a:pt x="0" y="8079584"/>
                </a:lnTo>
                <a:lnTo>
                  <a:pt x="0" y="0"/>
                </a:lnTo>
                <a:close/>
              </a:path>
            </a:pathLst>
          </a:custGeom>
          <a:blipFill>
            <a:blip r:embed="rId7"/>
            <a:stretch>
              <a:fillRect l="-2230" r="-1100" b="-6434"/>
            </a:stretch>
          </a:blipFill>
        </p:spPr>
        <p:txBody>
          <a:bodyPr/>
          <a:lstStyle/>
          <a:p>
            <a:endParaRPr lang="en-US"/>
          </a:p>
        </p:txBody>
      </p:sp>
      <p:sp>
        <p:nvSpPr>
          <p:cNvPr id="7" name="TextBox 7"/>
          <p:cNvSpPr txBox="1"/>
          <p:nvPr/>
        </p:nvSpPr>
        <p:spPr>
          <a:xfrm>
            <a:off x="794161" y="369296"/>
            <a:ext cx="5959822" cy="1242608"/>
          </a:xfrm>
          <a:prstGeom prst="rect">
            <a:avLst/>
          </a:prstGeom>
        </p:spPr>
        <p:txBody>
          <a:bodyPr lIns="0" tIns="0" rIns="0" bIns="0" rtlCol="0" anchor="t">
            <a:spAutoFit/>
          </a:bodyPr>
          <a:lstStyle/>
          <a:p>
            <a:pPr algn="ctr">
              <a:lnSpc>
                <a:spcPts val="5096"/>
              </a:lnSpc>
            </a:pPr>
            <a:r>
              <a:rPr lang="en-US" sz="3640">
                <a:solidFill>
                  <a:srgbClr val="FFFFFF"/>
                </a:solidFill>
                <a:latin typeface="Arapey"/>
                <a:ea typeface="Arapey"/>
                <a:cs typeface="Arapey"/>
                <a:sym typeface="Arapey"/>
              </a:rPr>
              <a:t>Hermes and the Infant Dionysus</a:t>
            </a:r>
          </a:p>
          <a:p>
            <a:pPr algn="ctr">
              <a:lnSpc>
                <a:spcPts val="4923"/>
              </a:lnSpc>
            </a:pPr>
            <a:r>
              <a:rPr lang="en-US" sz="3516">
                <a:solidFill>
                  <a:srgbClr val="FFFFFF"/>
                </a:solidFill>
                <a:latin typeface="Arapey"/>
                <a:ea typeface="Arapey"/>
                <a:cs typeface="Arapey"/>
                <a:sym typeface="Arapey"/>
              </a:rPr>
              <a:t>Mid-4th c. BCE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TextBox 2"/>
          <p:cNvSpPr txBox="1"/>
          <p:nvPr/>
        </p:nvSpPr>
        <p:spPr>
          <a:xfrm>
            <a:off x="3129204" y="482921"/>
            <a:ext cx="11602460" cy="1828800"/>
          </a:xfrm>
          <a:prstGeom prst="rect">
            <a:avLst/>
          </a:prstGeom>
        </p:spPr>
        <p:txBody>
          <a:bodyPr lIns="0" tIns="0" rIns="0" bIns="0" rtlCol="0" anchor="t">
            <a:spAutoFit/>
          </a:bodyPr>
          <a:lstStyle/>
          <a:p>
            <a:pPr algn="ctr">
              <a:lnSpc>
                <a:spcPts val="14400"/>
              </a:lnSpc>
            </a:pPr>
            <a:r>
              <a:rPr lang="en-US" sz="12000" i="1" spc="240">
                <a:solidFill>
                  <a:srgbClr val="060644"/>
                </a:solidFill>
                <a:latin typeface="Vintage Rotter"/>
                <a:ea typeface="Vintage Rotter"/>
                <a:cs typeface="Vintage Rotter"/>
                <a:sym typeface="Vintage Rotter"/>
              </a:rPr>
              <a:t>Images</a:t>
            </a:r>
          </a:p>
        </p:txBody>
      </p:sp>
      <p:sp>
        <p:nvSpPr>
          <p:cNvPr id="3" name="TextBox 3"/>
          <p:cNvSpPr txBox="1"/>
          <p:nvPr/>
        </p:nvSpPr>
        <p:spPr>
          <a:xfrm>
            <a:off x="1675776" y="2586386"/>
            <a:ext cx="14936448" cy="6499105"/>
          </a:xfrm>
          <a:prstGeom prst="rect">
            <a:avLst/>
          </a:prstGeom>
        </p:spPr>
        <p:txBody>
          <a:bodyPr lIns="0" tIns="0" rIns="0" bIns="0" rtlCol="0" anchor="t">
            <a:spAutoFit/>
          </a:bodyPr>
          <a:lstStyle/>
          <a:p>
            <a:pPr algn="ctr">
              <a:lnSpc>
                <a:spcPts val="2980"/>
              </a:lnSpc>
            </a:pPr>
            <a:r>
              <a:rPr lang="en-US" sz="3725">
                <a:solidFill>
                  <a:srgbClr val="1D1B1E"/>
                </a:solidFill>
                <a:latin typeface="Frunchy Sage"/>
                <a:ea typeface="Frunchy Sage"/>
                <a:cs typeface="Frunchy Sage"/>
                <a:sym typeface="Frunchy Sage"/>
              </a:rPr>
              <a:t>Pharaoh Psammeticus II. Plaster replica. Museum of</a:t>
            </a:r>
          </a:p>
          <a:p>
            <a:pPr algn="ctr">
              <a:lnSpc>
                <a:spcPts val="2980"/>
              </a:lnSpc>
            </a:pPr>
            <a:r>
              <a:rPr lang="en-US" sz="3725">
                <a:solidFill>
                  <a:srgbClr val="1D1B1E"/>
                </a:solidFill>
                <a:latin typeface="Frunchy Sage"/>
                <a:ea typeface="Frunchy Sage"/>
                <a:cs typeface="Frunchy Sage"/>
                <a:sym typeface="Frunchy Sage"/>
              </a:rPr>
              <a:t>Antiquities, Saskatoon, Saskatchewan. https://artsandscience.usask.ca/antiquities/collections/items/egyptian-items/egyptian.php#Sculpture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r>
              <a:rPr lang="en-US" sz="3725">
                <a:solidFill>
                  <a:srgbClr val="1D1B1E"/>
                </a:solidFill>
                <a:latin typeface="Frunchy Sage"/>
                <a:ea typeface="Frunchy Sage"/>
                <a:cs typeface="Frunchy Sage"/>
                <a:sym typeface="Frunchy Sage"/>
              </a:rPr>
              <a:t>Rampin Head. Plaster replica. Museum of Antiquities, Saskatoon,</a:t>
            </a:r>
          </a:p>
          <a:p>
            <a:pPr algn="ctr">
              <a:lnSpc>
                <a:spcPts val="2980"/>
              </a:lnSpc>
            </a:pPr>
            <a:r>
              <a:rPr lang="en-US" sz="3725">
                <a:solidFill>
                  <a:srgbClr val="1D1B1E"/>
                </a:solidFill>
                <a:latin typeface="Frunchy Sage"/>
                <a:ea typeface="Frunchy Sage"/>
                <a:cs typeface="Frunchy Sage"/>
                <a:sym typeface="Frunchy Sage"/>
              </a:rPr>
              <a:t>Saskatchewan. https://artsandscience.usask.ca/antiquities/collections/items/greek-items/archaic/archaic-greek.php#Sculpture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r>
              <a:rPr lang="en-US" sz="3725">
                <a:solidFill>
                  <a:srgbClr val="1D1B1E"/>
                </a:solidFill>
                <a:latin typeface="Frunchy Sage"/>
                <a:ea typeface="Frunchy Sage"/>
                <a:cs typeface="Frunchy Sage"/>
                <a:sym typeface="Frunchy Sage"/>
              </a:rPr>
              <a:t>Lady of Auxerre. Plaster replica. Museum of Antiquities,</a:t>
            </a:r>
          </a:p>
          <a:p>
            <a:pPr algn="ctr">
              <a:lnSpc>
                <a:spcPts val="2980"/>
              </a:lnSpc>
            </a:pPr>
            <a:r>
              <a:rPr lang="en-US" sz="3725">
                <a:solidFill>
                  <a:srgbClr val="1D1B1E"/>
                </a:solidFill>
                <a:latin typeface="Frunchy Sage"/>
                <a:ea typeface="Frunchy Sage"/>
                <a:cs typeface="Frunchy Sage"/>
                <a:sym typeface="Frunchy Sage"/>
              </a:rPr>
              <a:t>Saskatoon, Saskatchewan. https://artsandscience.usask.ca/antiquities/collections/items/greek-items/archaic/archaic-greek.php#Sculpture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r>
              <a:rPr lang="en-US" sz="3725">
                <a:solidFill>
                  <a:srgbClr val="1D1B1E"/>
                </a:solidFill>
                <a:latin typeface="Frunchy Sage"/>
                <a:ea typeface="Frunchy Sage"/>
                <a:cs typeface="Frunchy Sage"/>
                <a:sym typeface="Frunchy Sage"/>
              </a:rPr>
              <a:t>Apollo Lykeios. Plaster replica. Museum of Antiquities,</a:t>
            </a:r>
          </a:p>
          <a:p>
            <a:pPr algn="ctr">
              <a:lnSpc>
                <a:spcPts val="2980"/>
              </a:lnSpc>
            </a:pPr>
            <a:r>
              <a:rPr lang="en-US" sz="3725">
                <a:solidFill>
                  <a:srgbClr val="1D1B1E"/>
                </a:solidFill>
                <a:latin typeface="Frunchy Sage"/>
                <a:ea typeface="Frunchy Sage"/>
                <a:cs typeface="Frunchy Sage"/>
                <a:sym typeface="Frunchy Sage"/>
              </a:rPr>
              <a:t>Saskatoon, Saskatchewan. https://artsandscience.usask.ca/antiquities/collections/items/greek-items/classical/classical-greek.php#Sculpture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21"/>
              </a:lnSpc>
            </a:pPr>
            <a:endParaRPr lang="en-US" sz="3725">
              <a:solidFill>
                <a:srgbClr val="1D1B1E"/>
              </a:solidFill>
              <a:latin typeface="Frunchy Sage"/>
              <a:ea typeface="Frunchy Sage"/>
              <a:cs typeface="Frunchy Sage"/>
              <a:sym typeface="Frunchy Sag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TextBox 2"/>
          <p:cNvSpPr txBox="1"/>
          <p:nvPr/>
        </p:nvSpPr>
        <p:spPr>
          <a:xfrm>
            <a:off x="3129204" y="482921"/>
            <a:ext cx="11602460" cy="1828800"/>
          </a:xfrm>
          <a:prstGeom prst="rect">
            <a:avLst/>
          </a:prstGeom>
        </p:spPr>
        <p:txBody>
          <a:bodyPr lIns="0" tIns="0" rIns="0" bIns="0" rtlCol="0" anchor="t">
            <a:spAutoFit/>
          </a:bodyPr>
          <a:lstStyle/>
          <a:p>
            <a:pPr algn="ctr">
              <a:lnSpc>
                <a:spcPts val="14400"/>
              </a:lnSpc>
            </a:pPr>
            <a:r>
              <a:rPr lang="en-US" sz="12000" i="1" spc="240">
                <a:solidFill>
                  <a:srgbClr val="060644"/>
                </a:solidFill>
                <a:latin typeface="Vintage Rotter"/>
                <a:ea typeface="Vintage Rotter"/>
                <a:cs typeface="Vintage Rotter"/>
                <a:sym typeface="Vintage Rotter"/>
              </a:rPr>
              <a:t>Images</a:t>
            </a:r>
          </a:p>
        </p:txBody>
      </p:sp>
      <p:sp>
        <p:nvSpPr>
          <p:cNvPr id="3" name="TextBox 3"/>
          <p:cNvSpPr txBox="1"/>
          <p:nvPr/>
        </p:nvSpPr>
        <p:spPr>
          <a:xfrm>
            <a:off x="1675776" y="2706054"/>
            <a:ext cx="14936448" cy="5370572"/>
          </a:xfrm>
          <a:prstGeom prst="rect">
            <a:avLst/>
          </a:prstGeom>
        </p:spPr>
        <p:txBody>
          <a:bodyPr lIns="0" tIns="0" rIns="0" bIns="0" rtlCol="0" anchor="t">
            <a:spAutoFit/>
          </a:bodyPr>
          <a:lstStyle/>
          <a:p>
            <a:pPr algn="ctr">
              <a:lnSpc>
                <a:spcPts val="2980"/>
              </a:lnSpc>
            </a:pPr>
            <a:r>
              <a:rPr lang="en-US" sz="3725">
                <a:solidFill>
                  <a:srgbClr val="1D1B1E"/>
                </a:solidFill>
                <a:latin typeface="Frunchy Sage"/>
                <a:ea typeface="Frunchy Sage"/>
                <a:cs typeface="Frunchy Sage"/>
                <a:sym typeface="Frunchy Sage"/>
              </a:rPr>
              <a:t>Child and Goose. Plaster replica. Museum of Antiquities,</a:t>
            </a:r>
          </a:p>
          <a:p>
            <a:pPr algn="ctr">
              <a:lnSpc>
                <a:spcPts val="2980"/>
              </a:lnSpc>
            </a:pPr>
            <a:r>
              <a:rPr lang="en-US" sz="3725">
                <a:solidFill>
                  <a:srgbClr val="1D1B1E"/>
                </a:solidFill>
                <a:latin typeface="Frunchy Sage"/>
                <a:ea typeface="Frunchy Sage"/>
                <a:cs typeface="Frunchy Sage"/>
                <a:sym typeface="Frunchy Sage"/>
              </a:rPr>
              <a:t>Saskatoon, Saskatchewan. https://artsandscience.usask.ca/antiquities/collections/items/greek-items/hellenistic-items/hellenistic.php#Scupture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r>
              <a:rPr lang="en-US" sz="3725">
                <a:solidFill>
                  <a:srgbClr val="1D1B1E"/>
                </a:solidFill>
                <a:latin typeface="Frunchy Sage"/>
                <a:ea typeface="Frunchy Sage"/>
                <a:cs typeface="Frunchy Sage"/>
                <a:sym typeface="Frunchy Sage"/>
              </a:rPr>
              <a:t>Crouching Aphrodite. Plaster replica. Museum of Antiquities,</a:t>
            </a:r>
          </a:p>
          <a:p>
            <a:pPr algn="ctr">
              <a:lnSpc>
                <a:spcPts val="2980"/>
              </a:lnSpc>
            </a:pPr>
            <a:r>
              <a:rPr lang="en-US" sz="3725">
                <a:solidFill>
                  <a:srgbClr val="1D1B1E"/>
                </a:solidFill>
                <a:latin typeface="Frunchy Sage"/>
                <a:ea typeface="Frunchy Sage"/>
                <a:cs typeface="Frunchy Sage"/>
                <a:sym typeface="Frunchy Sage"/>
              </a:rPr>
              <a:t>Saskatoon, Saskatchewan. https://artsandscience.usask.ca/antiquities/collections/items/greek-items/hellenistic-items/hellenistic.php#Scupture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r>
              <a:rPr lang="en-US" sz="3725">
                <a:solidFill>
                  <a:srgbClr val="1D1B1E"/>
                </a:solidFill>
                <a:latin typeface="Frunchy Sage"/>
                <a:ea typeface="Frunchy Sage"/>
                <a:cs typeface="Frunchy Sage"/>
                <a:sym typeface="Frunchy Sage"/>
              </a:rPr>
              <a:t>Borghese Gladiator or Warrior. Plaster replica. Museum of Antiquities,</a:t>
            </a:r>
          </a:p>
          <a:p>
            <a:pPr algn="ctr">
              <a:lnSpc>
                <a:spcPts val="2980"/>
              </a:lnSpc>
            </a:pPr>
            <a:r>
              <a:rPr lang="en-US" sz="3725">
                <a:solidFill>
                  <a:srgbClr val="1D1B1E"/>
                </a:solidFill>
                <a:latin typeface="Frunchy Sage"/>
                <a:ea typeface="Frunchy Sage"/>
                <a:cs typeface="Frunchy Sage"/>
                <a:sym typeface="Frunchy Sage"/>
              </a:rPr>
              <a:t>Saskatoon, Saskatchewan. https://artsandscience.usask.ca/antiquities/collections/items/greek-items/hellenistic-items/hellenistic.php#Scupture</a:t>
            </a: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80"/>
              </a:lnSpc>
            </a:pPr>
            <a:endParaRPr lang="en-US" sz="3725">
              <a:solidFill>
                <a:srgbClr val="1D1B1E"/>
              </a:solidFill>
              <a:latin typeface="Frunchy Sage"/>
              <a:ea typeface="Frunchy Sage"/>
              <a:cs typeface="Frunchy Sage"/>
              <a:sym typeface="Frunchy Sage"/>
            </a:endParaRPr>
          </a:p>
          <a:p>
            <a:pPr algn="ctr">
              <a:lnSpc>
                <a:spcPts val="2921"/>
              </a:lnSpc>
            </a:pPr>
            <a:endParaRPr lang="en-US" sz="3725">
              <a:solidFill>
                <a:srgbClr val="1D1B1E"/>
              </a:solidFill>
              <a:latin typeface="Frunchy Sage"/>
              <a:ea typeface="Frunchy Sage"/>
              <a:cs typeface="Frunchy Sage"/>
              <a:sym typeface="Frunchy Sag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535627" y="438835"/>
            <a:ext cx="13216745" cy="1055905"/>
          </a:xfrm>
          <a:prstGeom prst="rect">
            <a:avLst/>
          </a:prstGeom>
        </p:spPr>
        <p:txBody>
          <a:bodyPr lIns="0" tIns="0" rIns="0" bIns="0" rtlCol="0" anchor="t">
            <a:spAutoFit/>
          </a:bodyPr>
          <a:lstStyle/>
          <a:p>
            <a:pPr algn="ctr">
              <a:lnSpc>
                <a:spcPts val="8582"/>
              </a:lnSpc>
              <a:spcBef>
                <a:spcPct val="0"/>
              </a:spcBef>
            </a:pPr>
            <a:r>
              <a:rPr lang="en-US" sz="6130">
                <a:solidFill>
                  <a:srgbClr val="FFFFFF"/>
                </a:solidFill>
                <a:latin typeface="Arapey"/>
                <a:ea typeface="Arapey"/>
                <a:cs typeface="Arapey"/>
                <a:sym typeface="Arapey"/>
              </a:rPr>
              <a:t>Male Nudity: A Reflection of Athleticism</a:t>
            </a:r>
          </a:p>
        </p:txBody>
      </p:sp>
      <p:sp>
        <p:nvSpPr>
          <p:cNvPr id="5" name="TextBox 5"/>
          <p:cNvSpPr txBox="1"/>
          <p:nvPr/>
        </p:nvSpPr>
        <p:spPr>
          <a:xfrm>
            <a:off x="3490100" y="3974425"/>
            <a:ext cx="11686389" cy="3341369"/>
          </a:xfrm>
          <a:prstGeom prst="rect">
            <a:avLst/>
          </a:prstGeom>
        </p:spPr>
        <p:txBody>
          <a:bodyPr lIns="0" tIns="0" rIns="0" bIns="0" rtlCol="0" anchor="t">
            <a:spAutoFit/>
          </a:bodyPr>
          <a:lstStyle/>
          <a:p>
            <a:pPr algn="l">
              <a:lnSpc>
                <a:spcPts val="4319"/>
              </a:lnSpc>
            </a:pPr>
            <a:r>
              <a:rPr lang="en-US" sz="5399">
                <a:solidFill>
                  <a:srgbClr val="FFFFFF"/>
                </a:solidFill>
                <a:latin typeface="Arapey"/>
                <a:ea typeface="Arapey"/>
                <a:cs typeface="Arapey"/>
                <a:sym typeface="Arapey"/>
              </a:rPr>
              <a:t>To the Ancient Greeks, the human body was perfect, made in the image of the gods.</a:t>
            </a:r>
          </a:p>
          <a:p>
            <a:pPr algn="l">
              <a:lnSpc>
                <a:spcPts val="4319"/>
              </a:lnSpc>
            </a:pPr>
            <a:endParaRPr lang="en-US" sz="5399">
              <a:solidFill>
                <a:srgbClr val="FFFFFF"/>
              </a:solidFill>
              <a:latin typeface="Arapey"/>
              <a:ea typeface="Arapey"/>
              <a:cs typeface="Arapey"/>
              <a:sym typeface="Arapey"/>
            </a:endParaRPr>
          </a:p>
          <a:p>
            <a:pPr algn="l">
              <a:lnSpc>
                <a:spcPts val="4319"/>
              </a:lnSpc>
            </a:pPr>
            <a:r>
              <a:rPr lang="en-US" sz="5399">
                <a:solidFill>
                  <a:srgbClr val="FFFFFF"/>
                </a:solidFill>
                <a:latin typeface="Arapey"/>
                <a:ea typeface="Arapey"/>
                <a:cs typeface="Arapey"/>
                <a:sym typeface="Arapey"/>
              </a:rPr>
              <a:t>Sculptors used great athletes as models to best represent the gods.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0975156" y="57792"/>
            <a:ext cx="6380567" cy="970908"/>
          </a:xfrm>
          <a:prstGeom prst="rect">
            <a:avLst/>
          </a:prstGeom>
        </p:spPr>
        <p:txBody>
          <a:bodyPr lIns="0" tIns="0" rIns="0" bIns="0" rtlCol="0" anchor="t">
            <a:spAutoFit/>
          </a:bodyPr>
          <a:lstStyle/>
          <a:p>
            <a:pPr algn="ctr">
              <a:lnSpc>
                <a:spcPts val="7800"/>
              </a:lnSpc>
              <a:spcBef>
                <a:spcPct val="0"/>
              </a:spcBef>
            </a:pPr>
            <a:r>
              <a:rPr lang="en-US" sz="5571">
                <a:solidFill>
                  <a:srgbClr val="FFFFFF"/>
                </a:solidFill>
                <a:latin typeface="Arapey"/>
                <a:ea typeface="Arapey"/>
                <a:cs typeface="Arapey"/>
                <a:sym typeface="Arapey"/>
              </a:rPr>
              <a:t>Female Nudity</a:t>
            </a:r>
          </a:p>
        </p:txBody>
      </p:sp>
      <p:sp>
        <p:nvSpPr>
          <p:cNvPr id="5" name="TextBox 5"/>
          <p:cNvSpPr txBox="1"/>
          <p:nvPr/>
        </p:nvSpPr>
        <p:spPr>
          <a:xfrm>
            <a:off x="11236485" y="2070784"/>
            <a:ext cx="6038384" cy="1714595"/>
          </a:xfrm>
          <a:prstGeom prst="rect">
            <a:avLst/>
          </a:prstGeom>
        </p:spPr>
        <p:txBody>
          <a:bodyPr lIns="0" tIns="0" rIns="0" bIns="0" rtlCol="0" anchor="t">
            <a:spAutoFit/>
          </a:bodyPr>
          <a:lstStyle/>
          <a:p>
            <a:pPr algn="ctr">
              <a:lnSpc>
                <a:spcPts val="3266"/>
              </a:lnSpc>
            </a:pPr>
            <a:r>
              <a:rPr lang="en-US" sz="4083">
                <a:solidFill>
                  <a:srgbClr val="FFFFFF"/>
                </a:solidFill>
                <a:latin typeface="Arapey"/>
                <a:ea typeface="Arapey"/>
                <a:cs typeface="Arapey"/>
                <a:sym typeface="Arapey"/>
              </a:rPr>
              <a:t>Unlike male nudity, female nudity was not often seen in art until the Classical and Hellenistic periods. </a:t>
            </a:r>
          </a:p>
        </p:txBody>
      </p:sp>
      <p:sp>
        <p:nvSpPr>
          <p:cNvPr id="6" name="TextBox 6"/>
          <p:cNvSpPr txBox="1"/>
          <p:nvPr/>
        </p:nvSpPr>
        <p:spPr>
          <a:xfrm>
            <a:off x="11071578" y="4126938"/>
            <a:ext cx="6368197" cy="2352675"/>
          </a:xfrm>
          <a:prstGeom prst="rect">
            <a:avLst/>
          </a:prstGeom>
        </p:spPr>
        <p:txBody>
          <a:bodyPr lIns="0" tIns="0" rIns="0" bIns="0" rtlCol="0" anchor="t">
            <a:spAutoFit/>
          </a:bodyPr>
          <a:lstStyle/>
          <a:p>
            <a:pPr algn="ctr">
              <a:lnSpc>
                <a:spcPts val="3600"/>
              </a:lnSpc>
            </a:pPr>
            <a:r>
              <a:rPr lang="en-US" sz="4500">
                <a:solidFill>
                  <a:srgbClr val="FFFFFF"/>
                </a:solidFill>
                <a:latin typeface="Arapey"/>
                <a:ea typeface="Arapey"/>
                <a:cs typeface="Arapey"/>
                <a:sym typeface="Arapey"/>
              </a:rPr>
              <a:t>The first female nude was Aphrodite of Cnidos, by Praxiteles, and Aphrodite was the only goddess to be shown nude.</a:t>
            </a:r>
          </a:p>
        </p:txBody>
      </p:sp>
      <p:sp>
        <p:nvSpPr>
          <p:cNvPr id="7" name="TextBox 7"/>
          <p:cNvSpPr txBox="1"/>
          <p:nvPr/>
        </p:nvSpPr>
        <p:spPr>
          <a:xfrm>
            <a:off x="11071578" y="6833043"/>
            <a:ext cx="6187722" cy="2809875"/>
          </a:xfrm>
          <a:prstGeom prst="rect">
            <a:avLst/>
          </a:prstGeom>
        </p:spPr>
        <p:txBody>
          <a:bodyPr lIns="0" tIns="0" rIns="0" bIns="0" rtlCol="0" anchor="t">
            <a:spAutoFit/>
          </a:bodyPr>
          <a:lstStyle/>
          <a:p>
            <a:pPr algn="ctr">
              <a:lnSpc>
                <a:spcPts val="3600"/>
              </a:lnSpc>
            </a:pPr>
            <a:r>
              <a:rPr lang="en-US" sz="4500">
                <a:solidFill>
                  <a:srgbClr val="FFFFFF"/>
                </a:solidFill>
                <a:latin typeface="Arapey"/>
                <a:ea typeface="Arapey"/>
                <a:cs typeface="Arapey"/>
                <a:sym typeface="Arapey"/>
              </a:rPr>
              <a:t>There are many myths where men face untimely ends after seeing a goddess naked, which is part of the reason they're usually covered up.</a:t>
            </a:r>
          </a:p>
        </p:txBody>
      </p:sp>
      <p:sp>
        <p:nvSpPr>
          <p:cNvPr id="8" name="Freeform 8"/>
          <p:cNvSpPr/>
          <p:nvPr/>
        </p:nvSpPr>
        <p:spPr>
          <a:xfrm>
            <a:off x="4941848" y="1633266"/>
            <a:ext cx="3700154" cy="8653734"/>
          </a:xfrm>
          <a:custGeom>
            <a:avLst/>
            <a:gdLst/>
            <a:ahLst/>
            <a:cxnLst/>
            <a:rect l="l" t="t" r="r" b="b"/>
            <a:pathLst>
              <a:path w="3700154" h="8653734">
                <a:moveTo>
                  <a:pt x="0" y="0"/>
                </a:moveTo>
                <a:lnTo>
                  <a:pt x="3700154" y="0"/>
                </a:lnTo>
                <a:lnTo>
                  <a:pt x="3700154" y="8653734"/>
                </a:lnTo>
                <a:lnTo>
                  <a:pt x="0" y="8653734"/>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375151" y="4425450"/>
            <a:ext cx="3926829" cy="1350374"/>
          </a:xfrm>
          <a:prstGeom prst="rect">
            <a:avLst/>
          </a:prstGeom>
        </p:spPr>
        <p:txBody>
          <a:bodyPr lIns="0" tIns="0" rIns="0" bIns="0" rtlCol="0" anchor="t">
            <a:spAutoFit/>
          </a:bodyPr>
          <a:lstStyle/>
          <a:p>
            <a:pPr algn="ctr">
              <a:lnSpc>
                <a:spcPts val="5415"/>
              </a:lnSpc>
              <a:spcBef>
                <a:spcPct val="0"/>
              </a:spcBef>
            </a:pPr>
            <a:r>
              <a:rPr lang="en-US" sz="3868">
                <a:solidFill>
                  <a:srgbClr val="FFFFFF"/>
                </a:solidFill>
                <a:latin typeface="Arapey"/>
                <a:ea typeface="Arapey"/>
                <a:cs typeface="Arapey"/>
                <a:sym typeface="Arapey"/>
              </a:rPr>
              <a:t>Aphrodite of Cnidos</a:t>
            </a:r>
          </a:p>
          <a:p>
            <a:pPr algn="ctr">
              <a:lnSpc>
                <a:spcPts val="5415"/>
              </a:lnSpc>
              <a:spcBef>
                <a:spcPct val="0"/>
              </a:spcBef>
            </a:pPr>
            <a:r>
              <a:rPr lang="en-US" sz="3868">
                <a:solidFill>
                  <a:srgbClr val="FFFFFF"/>
                </a:solidFill>
                <a:latin typeface="Arapey"/>
                <a:ea typeface="Arapey"/>
                <a:cs typeface="Arapey"/>
                <a:sym typeface="Arapey"/>
              </a:rPr>
              <a:t>c. 364 BCE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0"/>
            <a:ext cx="9333294" cy="10953499"/>
          </a:xfrm>
          <a:custGeom>
            <a:avLst/>
            <a:gdLst/>
            <a:ahLst/>
            <a:cxnLst/>
            <a:rect l="l" t="t" r="r" b="b"/>
            <a:pathLst>
              <a:path w="9333294" h="10953499">
                <a:moveTo>
                  <a:pt x="0" y="0"/>
                </a:moveTo>
                <a:lnTo>
                  <a:pt x="9333294" y="0"/>
                </a:lnTo>
                <a:lnTo>
                  <a:pt x="9333294" y="10953499"/>
                </a:lnTo>
                <a:lnTo>
                  <a:pt x="0" y="10953499"/>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1021105" y="524261"/>
            <a:ext cx="4503998" cy="972411"/>
          </a:xfrm>
          <a:prstGeom prst="rect">
            <a:avLst/>
          </a:prstGeom>
        </p:spPr>
        <p:txBody>
          <a:bodyPr lIns="0" tIns="0" rIns="0" bIns="0" rtlCol="0" anchor="t">
            <a:spAutoFit/>
          </a:bodyPr>
          <a:lstStyle/>
          <a:p>
            <a:pPr algn="ctr">
              <a:lnSpc>
                <a:spcPts val="7814"/>
              </a:lnSpc>
              <a:spcBef>
                <a:spcPct val="0"/>
              </a:spcBef>
            </a:pPr>
            <a:r>
              <a:rPr lang="en-US" sz="5581" dirty="0">
                <a:solidFill>
                  <a:srgbClr val="FFFFFF"/>
                </a:solidFill>
                <a:latin typeface="Arapey"/>
                <a:ea typeface="Arapey"/>
                <a:cs typeface="Arapey"/>
                <a:sym typeface="Arapey"/>
              </a:rPr>
              <a:t>Ancient Science</a:t>
            </a:r>
          </a:p>
        </p:txBody>
      </p:sp>
      <p:sp>
        <p:nvSpPr>
          <p:cNvPr id="5" name="TextBox 5"/>
          <p:cNvSpPr txBox="1"/>
          <p:nvPr/>
        </p:nvSpPr>
        <p:spPr>
          <a:xfrm>
            <a:off x="8438832" y="5702259"/>
            <a:ext cx="9668545" cy="4409326"/>
          </a:xfrm>
          <a:prstGeom prst="rect">
            <a:avLst/>
          </a:prstGeom>
        </p:spPr>
        <p:txBody>
          <a:bodyPr lIns="0" tIns="0" rIns="0" bIns="0" rtlCol="0" anchor="t">
            <a:spAutoFit/>
          </a:bodyPr>
          <a:lstStyle/>
          <a:p>
            <a:pPr algn="just">
              <a:lnSpc>
                <a:spcPts val="3476"/>
              </a:lnSpc>
            </a:pPr>
            <a:r>
              <a:rPr lang="en-US" sz="4345">
                <a:solidFill>
                  <a:srgbClr val="FFFFFF"/>
                </a:solidFill>
                <a:latin typeface="Arapey"/>
                <a:ea typeface="Arapey"/>
                <a:cs typeface="Arapey"/>
                <a:sym typeface="Arapey"/>
              </a:rPr>
              <a:t>All over the world and since the beginning of time, people have tried to improve the quality of human life by treating diseases and injuries.</a:t>
            </a:r>
          </a:p>
          <a:p>
            <a:pPr algn="just">
              <a:lnSpc>
                <a:spcPts val="3476"/>
              </a:lnSpc>
            </a:pPr>
            <a:endParaRPr lang="en-US" sz="4345">
              <a:solidFill>
                <a:srgbClr val="FFFFFF"/>
              </a:solidFill>
              <a:latin typeface="Arapey"/>
              <a:ea typeface="Arapey"/>
              <a:cs typeface="Arapey"/>
              <a:sym typeface="Arapey"/>
            </a:endParaRPr>
          </a:p>
          <a:p>
            <a:pPr algn="just">
              <a:lnSpc>
                <a:spcPts val="3476"/>
              </a:lnSpc>
            </a:pPr>
            <a:r>
              <a:rPr lang="en-US" sz="4345">
                <a:solidFill>
                  <a:srgbClr val="FFFFFF"/>
                </a:solidFill>
                <a:latin typeface="Arapey"/>
                <a:ea typeface="Arapey"/>
                <a:cs typeface="Arapey"/>
                <a:sym typeface="Arapey"/>
              </a:rPr>
              <a:t>Ancient Greece was home to some of the most well-known philosophers, scientists, physicians and anatomists, who made great strides in their fields.</a:t>
            </a:r>
          </a:p>
          <a:p>
            <a:pPr algn="just">
              <a:lnSpc>
                <a:spcPts val="3476"/>
              </a:lnSpc>
            </a:pPr>
            <a:endParaRPr lang="en-US" sz="4345">
              <a:solidFill>
                <a:srgbClr val="FFFFFF"/>
              </a:solidFill>
              <a:latin typeface="Arapey"/>
              <a:ea typeface="Arapey"/>
              <a:cs typeface="Arapey"/>
              <a:sym typeface="Arapey"/>
            </a:endParaRPr>
          </a:p>
        </p:txBody>
      </p:sp>
      <p:sp>
        <p:nvSpPr>
          <p:cNvPr id="6" name="TextBox 6"/>
          <p:cNvSpPr txBox="1"/>
          <p:nvPr/>
        </p:nvSpPr>
        <p:spPr>
          <a:xfrm>
            <a:off x="8438832" y="4095548"/>
            <a:ext cx="9528859" cy="1198553"/>
          </a:xfrm>
          <a:prstGeom prst="rect">
            <a:avLst/>
          </a:prstGeom>
        </p:spPr>
        <p:txBody>
          <a:bodyPr lIns="0" tIns="0" rIns="0" bIns="0" rtlCol="0" anchor="t">
            <a:spAutoFit/>
          </a:bodyPr>
          <a:lstStyle/>
          <a:p>
            <a:pPr algn="just">
              <a:lnSpc>
                <a:spcPts val="4599"/>
              </a:lnSpc>
            </a:pPr>
            <a:r>
              <a:rPr lang="en-US" sz="4599" spc="-45">
                <a:solidFill>
                  <a:srgbClr val="FFFFFF"/>
                </a:solidFill>
                <a:latin typeface="Arapey"/>
                <a:ea typeface="Arapey"/>
                <a:cs typeface="Arapey"/>
                <a:sym typeface="Arapey"/>
              </a:rPr>
              <a:t>What did the Ancients know about human anatomy?</a:t>
            </a:r>
          </a:p>
        </p:txBody>
      </p:sp>
      <p:sp>
        <p:nvSpPr>
          <p:cNvPr id="7" name="Freeform 7"/>
          <p:cNvSpPr/>
          <p:nvPr/>
        </p:nvSpPr>
        <p:spPr>
          <a:xfrm>
            <a:off x="449843" y="524261"/>
            <a:ext cx="4527802" cy="5672644"/>
          </a:xfrm>
          <a:custGeom>
            <a:avLst/>
            <a:gdLst/>
            <a:ahLst/>
            <a:cxnLst/>
            <a:rect l="l" t="t" r="r" b="b"/>
            <a:pathLst>
              <a:path w="4527802" h="5672644">
                <a:moveTo>
                  <a:pt x="0" y="0"/>
                </a:moveTo>
                <a:lnTo>
                  <a:pt x="4527802" y="0"/>
                </a:lnTo>
                <a:lnTo>
                  <a:pt x="4527802" y="5672645"/>
                </a:lnTo>
                <a:lnTo>
                  <a:pt x="0" y="56726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994087">
            <a:off x="1610723" y="4287711"/>
            <a:ext cx="3839524" cy="4641183"/>
          </a:xfrm>
          <a:custGeom>
            <a:avLst/>
            <a:gdLst/>
            <a:ahLst/>
            <a:cxnLst/>
            <a:rect l="l" t="t" r="r" b="b"/>
            <a:pathLst>
              <a:path w="3839524" h="4641183">
                <a:moveTo>
                  <a:pt x="0" y="0"/>
                </a:moveTo>
                <a:lnTo>
                  <a:pt x="3839524" y="0"/>
                </a:lnTo>
                <a:lnTo>
                  <a:pt x="3839524" y="4641183"/>
                </a:lnTo>
                <a:lnTo>
                  <a:pt x="0" y="4641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047350" y="2153994"/>
            <a:ext cx="3893204" cy="5159668"/>
          </a:xfrm>
          <a:custGeom>
            <a:avLst/>
            <a:gdLst/>
            <a:ahLst/>
            <a:cxnLst/>
            <a:rect l="l" t="t" r="r" b="b"/>
            <a:pathLst>
              <a:path w="3893204" h="5159668">
                <a:moveTo>
                  <a:pt x="0" y="0"/>
                </a:moveTo>
                <a:lnTo>
                  <a:pt x="3893204" y="0"/>
                </a:lnTo>
                <a:lnTo>
                  <a:pt x="3893204" y="5159668"/>
                </a:lnTo>
                <a:lnTo>
                  <a:pt x="0" y="5159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3366096" y="2060582"/>
            <a:ext cx="3893204" cy="5159668"/>
          </a:xfrm>
          <a:custGeom>
            <a:avLst/>
            <a:gdLst/>
            <a:ahLst/>
            <a:cxnLst/>
            <a:rect l="l" t="t" r="r" b="b"/>
            <a:pathLst>
              <a:path w="3893204" h="5159668">
                <a:moveTo>
                  <a:pt x="0" y="0"/>
                </a:moveTo>
                <a:lnTo>
                  <a:pt x="3893204" y="0"/>
                </a:lnTo>
                <a:lnTo>
                  <a:pt x="3893204" y="5159667"/>
                </a:lnTo>
                <a:lnTo>
                  <a:pt x="0" y="51596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7234979" y="2086627"/>
            <a:ext cx="3630530" cy="5159668"/>
          </a:xfrm>
          <a:custGeom>
            <a:avLst/>
            <a:gdLst/>
            <a:ahLst/>
            <a:cxnLst/>
            <a:rect l="l" t="t" r="r" b="b"/>
            <a:pathLst>
              <a:path w="3630530" h="5159668">
                <a:moveTo>
                  <a:pt x="0" y="0"/>
                </a:moveTo>
                <a:lnTo>
                  <a:pt x="3630530" y="0"/>
                </a:lnTo>
                <a:lnTo>
                  <a:pt x="3630530" y="5159667"/>
                </a:lnTo>
                <a:lnTo>
                  <a:pt x="0" y="51596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7" name="Group 7"/>
          <p:cNvGrpSpPr/>
          <p:nvPr/>
        </p:nvGrpSpPr>
        <p:grpSpPr>
          <a:xfrm>
            <a:off x="1430127" y="2509691"/>
            <a:ext cx="3127650" cy="4448274"/>
            <a:chOff x="0" y="0"/>
            <a:chExt cx="4170201" cy="5931032"/>
          </a:xfrm>
        </p:grpSpPr>
        <p:pic>
          <p:nvPicPr>
            <p:cNvPr id="8" name="Picture 8"/>
            <p:cNvPicPr>
              <a:picLocks noChangeAspect="1"/>
            </p:cNvPicPr>
            <p:nvPr/>
          </p:nvPicPr>
          <p:blipFill>
            <a:blip r:embed="rId13"/>
            <a:srcRect l="5744" t="8088" r="7772"/>
            <a:stretch>
              <a:fillRect/>
            </a:stretch>
          </p:blipFill>
          <p:spPr>
            <a:xfrm>
              <a:off x="0" y="0"/>
              <a:ext cx="4170201" cy="5931032"/>
            </a:xfrm>
            <a:prstGeom prst="rect">
              <a:avLst/>
            </a:prstGeom>
          </p:spPr>
        </p:pic>
      </p:grpSp>
      <p:grpSp>
        <p:nvGrpSpPr>
          <p:cNvPr id="9" name="Group 9"/>
          <p:cNvGrpSpPr/>
          <p:nvPr/>
        </p:nvGrpSpPr>
        <p:grpSpPr>
          <a:xfrm>
            <a:off x="13729638" y="2442323"/>
            <a:ext cx="3127650" cy="4448274"/>
            <a:chOff x="0" y="0"/>
            <a:chExt cx="4170201" cy="5931032"/>
          </a:xfrm>
        </p:grpSpPr>
        <p:pic>
          <p:nvPicPr>
            <p:cNvPr id="10" name="Picture 10"/>
            <p:cNvPicPr>
              <a:picLocks noChangeAspect="1"/>
            </p:cNvPicPr>
            <p:nvPr/>
          </p:nvPicPr>
          <p:blipFill>
            <a:blip r:embed="rId14"/>
            <a:srcRect l="45585" r="743"/>
            <a:stretch>
              <a:fillRect/>
            </a:stretch>
          </p:blipFill>
          <p:spPr>
            <a:xfrm>
              <a:off x="0" y="0"/>
              <a:ext cx="4170201" cy="5931032"/>
            </a:xfrm>
            <a:prstGeom prst="rect">
              <a:avLst/>
            </a:prstGeom>
          </p:spPr>
        </p:pic>
      </p:grpSp>
      <p:grpSp>
        <p:nvGrpSpPr>
          <p:cNvPr id="11" name="Group 11"/>
          <p:cNvGrpSpPr/>
          <p:nvPr/>
        </p:nvGrpSpPr>
        <p:grpSpPr>
          <a:xfrm>
            <a:off x="7499119" y="2286305"/>
            <a:ext cx="3102250" cy="4671661"/>
            <a:chOff x="0" y="0"/>
            <a:chExt cx="4136334" cy="6228881"/>
          </a:xfrm>
        </p:grpSpPr>
        <p:pic>
          <p:nvPicPr>
            <p:cNvPr id="12" name="Picture 12"/>
            <p:cNvPicPr>
              <a:picLocks noChangeAspect="1"/>
            </p:cNvPicPr>
            <p:nvPr/>
          </p:nvPicPr>
          <p:blipFill>
            <a:blip r:embed="rId15"/>
            <a:srcRect l="1879" r="1879"/>
            <a:stretch>
              <a:fillRect/>
            </a:stretch>
          </p:blipFill>
          <p:spPr>
            <a:xfrm>
              <a:off x="0" y="0"/>
              <a:ext cx="4136334" cy="6228881"/>
            </a:xfrm>
            <a:prstGeom prst="rect">
              <a:avLst/>
            </a:prstGeom>
          </p:spPr>
        </p:pic>
      </p:grpSp>
      <p:sp>
        <p:nvSpPr>
          <p:cNvPr id="13" name="TextBox 13"/>
          <p:cNvSpPr txBox="1"/>
          <p:nvPr/>
        </p:nvSpPr>
        <p:spPr>
          <a:xfrm>
            <a:off x="13235110" y="7225507"/>
            <a:ext cx="4115200" cy="1811020"/>
          </a:xfrm>
          <a:prstGeom prst="rect">
            <a:avLst/>
          </a:prstGeom>
        </p:spPr>
        <p:txBody>
          <a:bodyPr lIns="0" tIns="0" rIns="0" bIns="0" rtlCol="0" anchor="t">
            <a:spAutoFit/>
          </a:bodyPr>
          <a:lstStyle/>
          <a:p>
            <a:pPr algn="ctr">
              <a:lnSpc>
                <a:spcPts val="6999"/>
              </a:lnSpc>
            </a:pPr>
            <a:r>
              <a:rPr lang="en-US" sz="6999">
                <a:solidFill>
                  <a:srgbClr val="FFFFFF"/>
                </a:solidFill>
                <a:latin typeface="Arapey"/>
                <a:ea typeface="Arapey"/>
                <a:cs typeface="Arapey"/>
                <a:sym typeface="Arapey"/>
              </a:rPr>
              <a:t>Herophilus</a:t>
            </a:r>
          </a:p>
          <a:p>
            <a:pPr algn="ctr">
              <a:lnSpc>
                <a:spcPts val="3600"/>
              </a:lnSpc>
            </a:pPr>
            <a:r>
              <a:rPr lang="en-US" sz="3600">
                <a:solidFill>
                  <a:srgbClr val="FFFFFF"/>
                </a:solidFill>
                <a:latin typeface="Arapey"/>
                <a:ea typeface="Arapey"/>
                <a:cs typeface="Arapey"/>
                <a:sym typeface="Arapey"/>
              </a:rPr>
              <a:t>late 4th-early 3rd c. BCE </a:t>
            </a:r>
          </a:p>
        </p:txBody>
      </p:sp>
      <p:sp>
        <p:nvSpPr>
          <p:cNvPr id="14" name="TextBox 14"/>
          <p:cNvSpPr txBox="1"/>
          <p:nvPr/>
        </p:nvSpPr>
        <p:spPr>
          <a:xfrm>
            <a:off x="13144100" y="9410988"/>
            <a:ext cx="4115200" cy="609600"/>
          </a:xfrm>
          <a:prstGeom prst="rect">
            <a:avLst/>
          </a:prstGeom>
        </p:spPr>
        <p:txBody>
          <a:bodyPr lIns="0" tIns="0" rIns="0" bIns="0" rtlCol="0" anchor="t">
            <a:spAutoFit/>
          </a:bodyPr>
          <a:lstStyle/>
          <a:p>
            <a:pPr algn="ctr">
              <a:lnSpc>
                <a:spcPts val="3600"/>
              </a:lnSpc>
            </a:pPr>
            <a:r>
              <a:rPr lang="en-US" sz="4500">
                <a:solidFill>
                  <a:srgbClr val="FFFFFF"/>
                </a:solidFill>
                <a:latin typeface="Frunchy Sage"/>
                <a:ea typeface="Frunchy Sage"/>
                <a:cs typeface="Frunchy Sage"/>
                <a:sym typeface="Frunchy Sage"/>
              </a:rPr>
              <a:t>The Father of Anatomy</a:t>
            </a:r>
          </a:p>
        </p:txBody>
      </p:sp>
      <p:sp>
        <p:nvSpPr>
          <p:cNvPr id="15" name="TextBox 15"/>
          <p:cNvSpPr txBox="1"/>
          <p:nvPr/>
        </p:nvSpPr>
        <p:spPr>
          <a:xfrm>
            <a:off x="6894203" y="7265511"/>
            <a:ext cx="4312082" cy="1353820"/>
          </a:xfrm>
          <a:prstGeom prst="rect">
            <a:avLst/>
          </a:prstGeom>
        </p:spPr>
        <p:txBody>
          <a:bodyPr lIns="0" tIns="0" rIns="0" bIns="0" rtlCol="0" anchor="t">
            <a:spAutoFit/>
          </a:bodyPr>
          <a:lstStyle/>
          <a:p>
            <a:pPr algn="ctr">
              <a:lnSpc>
                <a:spcPts val="6999"/>
              </a:lnSpc>
            </a:pPr>
            <a:r>
              <a:rPr lang="en-US" sz="6999">
                <a:solidFill>
                  <a:srgbClr val="FFFFFF"/>
                </a:solidFill>
                <a:latin typeface="Arapey"/>
                <a:ea typeface="Arapey"/>
                <a:cs typeface="Arapey"/>
                <a:sym typeface="Arapey"/>
              </a:rPr>
              <a:t>Hippocrates</a:t>
            </a:r>
          </a:p>
          <a:p>
            <a:pPr algn="ctr">
              <a:lnSpc>
                <a:spcPts val="3600"/>
              </a:lnSpc>
            </a:pPr>
            <a:r>
              <a:rPr lang="en-US" sz="3600">
                <a:solidFill>
                  <a:srgbClr val="FFFFFF"/>
                </a:solidFill>
                <a:latin typeface="Arapey"/>
                <a:ea typeface="Arapey"/>
                <a:cs typeface="Arapey"/>
                <a:sym typeface="Arapey"/>
              </a:rPr>
              <a:t>460-370 BCE</a:t>
            </a:r>
          </a:p>
        </p:txBody>
      </p:sp>
      <p:sp>
        <p:nvSpPr>
          <p:cNvPr id="16" name="TextBox 16"/>
          <p:cNvSpPr txBox="1"/>
          <p:nvPr/>
        </p:nvSpPr>
        <p:spPr>
          <a:xfrm>
            <a:off x="6582064" y="9213314"/>
            <a:ext cx="4936359" cy="484627"/>
          </a:xfrm>
          <a:prstGeom prst="rect">
            <a:avLst/>
          </a:prstGeom>
        </p:spPr>
        <p:txBody>
          <a:bodyPr lIns="0" tIns="0" rIns="0" bIns="0" rtlCol="0" anchor="t">
            <a:spAutoFit/>
          </a:bodyPr>
          <a:lstStyle/>
          <a:p>
            <a:pPr algn="ctr">
              <a:lnSpc>
                <a:spcPts val="3343"/>
              </a:lnSpc>
            </a:pPr>
            <a:r>
              <a:rPr lang="en-US" sz="4179">
                <a:solidFill>
                  <a:srgbClr val="FFFFFF"/>
                </a:solidFill>
                <a:latin typeface="Arapey"/>
                <a:ea typeface="Arapey"/>
                <a:cs typeface="Arapey"/>
                <a:sym typeface="Arapey"/>
              </a:rPr>
              <a:t>The Father of Medicine</a:t>
            </a:r>
          </a:p>
        </p:txBody>
      </p:sp>
      <p:sp>
        <p:nvSpPr>
          <p:cNvPr id="17" name="TextBox 17"/>
          <p:cNvSpPr txBox="1"/>
          <p:nvPr/>
        </p:nvSpPr>
        <p:spPr>
          <a:xfrm>
            <a:off x="936352" y="7370119"/>
            <a:ext cx="4115200" cy="1353821"/>
          </a:xfrm>
          <a:prstGeom prst="rect">
            <a:avLst/>
          </a:prstGeom>
        </p:spPr>
        <p:txBody>
          <a:bodyPr lIns="0" tIns="0" rIns="0" bIns="0" rtlCol="0" anchor="t">
            <a:spAutoFit/>
          </a:bodyPr>
          <a:lstStyle/>
          <a:p>
            <a:pPr algn="ctr">
              <a:lnSpc>
                <a:spcPts val="6999"/>
              </a:lnSpc>
            </a:pPr>
            <a:r>
              <a:rPr lang="en-US" sz="6999">
                <a:solidFill>
                  <a:srgbClr val="FFFFFF"/>
                </a:solidFill>
                <a:latin typeface="Arapey"/>
                <a:ea typeface="Arapey"/>
                <a:cs typeface="Arapey"/>
                <a:sym typeface="Arapey"/>
              </a:rPr>
              <a:t>Aristotle</a:t>
            </a:r>
          </a:p>
          <a:p>
            <a:pPr algn="ctr">
              <a:lnSpc>
                <a:spcPts val="3600"/>
              </a:lnSpc>
            </a:pPr>
            <a:r>
              <a:rPr lang="en-US" sz="3600">
                <a:solidFill>
                  <a:srgbClr val="FFFFFF"/>
                </a:solidFill>
                <a:latin typeface="Arapey"/>
                <a:ea typeface="Arapey"/>
                <a:cs typeface="Arapey"/>
                <a:sym typeface="Arapey"/>
              </a:rPr>
              <a:t>384-322 BCE</a:t>
            </a:r>
          </a:p>
        </p:txBody>
      </p:sp>
      <p:sp>
        <p:nvSpPr>
          <p:cNvPr id="18" name="TextBox 18"/>
          <p:cNvSpPr txBox="1"/>
          <p:nvPr/>
        </p:nvSpPr>
        <p:spPr>
          <a:xfrm>
            <a:off x="461953" y="9276557"/>
            <a:ext cx="5063998" cy="744031"/>
          </a:xfrm>
          <a:prstGeom prst="rect">
            <a:avLst/>
          </a:prstGeom>
        </p:spPr>
        <p:txBody>
          <a:bodyPr lIns="0" tIns="0" rIns="0" bIns="0" rtlCol="0" anchor="t">
            <a:spAutoFit/>
          </a:bodyPr>
          <a:lstStyle/>
          <a:p>
            <a:pPr algn="ctr">
              <a:lnSpc>
                <a:spcPts val="2768"/>
              </a:lnSpc>
            </a:pPr>
            <a:r>
              <a:rPr lang="en-US" sz="3460">
                <a:solidFill>
                  <a:srgbClr val="FFFFFF"/>
                </a:solidFill>
                <a:latin typeface="Arapey"/>
                <a:ea typeface="Arapey"/>
                <a:cs typeface="Arapey"/>
                <a:sym typeface="Arapey"/>
              </a:rPr>
              <a:t>The Father of Many Things (including biology!)</a:t>
            </a:r>
          </a:p>
        </p:txBody>
      </p:sp>
      <p:sp>
        <p:nvSpPr>
          <p:cNvPr id="19" name="TextBox 19"/>
          <p:cNvSpPr txBox="1"/>
          <p:nvPr/>
        </p:nvSpPr>
        <p:spPr>
          <a:xfrm>
            <a:off x="740819" y="8571540"/>
            <a:ext cx="4506266" cy="628525"/>
          </a:xfrm>
          <a:prstGeom prst="rect">
            <a:avLst/>
          </a:prstGeom>
        </p:spPr>
        <p:txBody>
          <a:bodyPr lIns="0" tIns="0" rIns="0" bIns="0" rtlCol="0" anchor="t">
            <a:spAutoFit/>
          </a:bodyPr>
          <a:lstStyle/>
          <a:p>
            <a:pPr algn="ctr">
              <a:lnSpc>
                <a:spcPts val="4793"/>
              </a:lnSpc>
            </a:pPr>
            <a:r>
              <a:rPr lang="en-US" sz="3195" b="1">
                <a:solidFill>
                  <a:srgbClr val="FFFFFF"/>
                </a:solidFill>
                <a:latin typeface="Frunchy Sage Bold"/>
                <a:ea typeface="Frunchy Sage Bold"/>
                <a:cs typeface="Frunchy Sage Bold"/>
                <a:sym typeface="Frunchy Sage Bold"/>
              </a:rPr>
              <a:t>Philosopher</a:t>
            </a:r>
          </a:p>
        </p:txBody>
      </p:sp>
      <p:sp>
        <p:nvSpPr>
          <p:cNvPr id="20" name="TextBox 20"/>
          <p:cNvSpPr txBox="1"/>
          <p:nvPr/>
        </p:nvSpPr>
        <p:spPr>
          <a:xfrm>
            <a:off x="7075977" y="8533606"/>
            <a:ext cx="3948534" cy="502921"/>
          </a:xfrm>
          <a:prstGeom prst="rect">
            <a:avLst/>
          </a:prstGeom>
        </p:spPr>
        <p:txBody>
          <a:bodyPr lIns="0" tIns="0" rIns="0" bIns="0" rtlCol="0" anchor="t">
            <a:spAutoFit/>
          </a:bodyPr>
          <a:lstStyle/>
          <a:p>
            <a:pPr algn="ctr">
              <a:lnSpc>
                <a:spcPts val="4199"/>
              </a:lnSpc>
            </a:pPr>
            <a:r>
              <a:rPr lang="en-US" sz="2799">
                <a:solidFill>
                  <a:srgbClr val="FFFFFF"/>
                </a:solidFill>
                <a:latin typeface="Arapey"/>
                <a:ea typeface="Arapey"/>
                <a:cs typeface="Arapey"/>
                <a:sym typeface="Arapey"/>
              </a:rPr>
              <a:t>Physician</a:t>
            </a:r>
          </a:p>
        </p:txBody>
      </p:sp>
      <p:sp>
        <p:nvSpPr>
          <p:cNvPr id="21" name="TextBox 21"/>
          <p:cNvSpPr txBox="1"/>
          <p:nvPr/>
        </p:nvSpPr>
        <p:spPr>
          <a:xfrm>
            <a:off x="13235110" y="8905742"/>
            <a:ext cx="3948534" cy="502921"/>
          </a:xfrm>
          <a:prstGeom prst="rect">
            <a:avLst/>
          </a:prstGeom>
        </p:spPr>
        <p:txBody>
          <a:bodyPr lIns="0" tIns="0" rIns="0" bIns="0" rtlCol="0" anchor="t">
            <a:spAutoFit/>
          </a:bodyPr>
          <a:lstStyle/>
          <a:p>
            <a:pPr algn="ctr">
              <a:lnSpc>
                <a:spcPts val="4199"/>
              </a:lnSpc>
            </a:pPr>
            <a:r>
              <a:rPr lang="en-US" sz="2799">
                <a:solidFill>
                  <a:srgbClr val="FFFFFF"/>
                </a:solidFill>
                <a:latin typeface="Arapey"/>
                <a:ea typeface="Arapey"/>
                <a:cs typeface="Arapey"/>
                <a:sym typeface="Arapey"/>
              </a:rPr>
              <a:t>Anatomist</a:t>
            </a:r>
          </a:p>
        </p:txBody>
      </p:sp>
      <p:sp>
        <p:nvSpPr>
          <p:cNvPr id="22" name="TextBox 22"/>
          <p:cNvSpPr txBox="1"/>
          <p:nvPr/>
        </p:nvSpPr>
        <p:spPr>
          <a:xfrm>
            <a:off x="4570369" y="137674"/>
            <a:ext cx="8959751" cy="1601076"/>
          </a:xfrm>
          <a:prstGeom prst="rect">
            <a:avLst/>
          </a:prstGeom>
        </p:spPr>
        <p:txBody>
          <a:bodyPr lIns="0" tIns="0" rIns="0" bIns="0" rtlCol="0" anchor="t">
            <a:spAutoFit/>
          </a:bodyPr>
          <a:lstStyle/>
          <a:p>
            <a:pPr algn="ctr">
              <a:lnSpc>
                <a:spcPts val="13076"/>
              </a:lnSpc>
              <a:spcBef>
                <a:spcPct val="0"/>
              </a:spcBef>
            </a:pPr>
            <a:r>
              <a:rPr lang="en-US" sz="9340">
                <a:solidFill>
                  <a:srgbClr val="FFFFFF"/>
                </a:solidFill>
                <a:latin typeface="Arapey"/>
                <a:ea typeface="Arapey"/>
                <a:cs typeface="Arapey"/>
                <a:sym typeface="Arapey"/>
              </a:rPr>
              <a:t>Famous Physicians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6560688" y="173163"/>
            <a:ext cx="3879325" cy="1136234"/>
          </a:xfrm>
          <a:prstGeom prst="rect">
            <a:avLst/>
          </a:prstGeom>
        </p:spPr>
        <p:txBody>
          <a:bodyPr lIns="0" tIns="0" rIns="0" bIns="0" rtlCol="0" anchor="t">
            <a:spAutoFit/>
          </a:bodyPr>
          <a:lstStyle/>
          <a:p>
            <a:pPr algn="ctr">
              <a:lnSpc>
                <a:spcPts val="9147"/>
              </a:lnSpc>
              <a:spcBef>
                <a:spcPct val="0"/>
              </a:spcBef>
            </a:pPr>
            <a:r>
              <a:rPr lang="en-US" sz="6533">
                <a:solidFill>
                  <a:srgbClr val="FFFFFF"/>
                </a:solidFill>
                <a:latin typeface="Arapey"/>
                <a:ea typeface="Arapey"/>
                <a:cs typeface="Arapey"/>
                <a:sym typeface="Arapey"/>
              </a:rPr>
              <a:t>Timeline</a:t>
            </a:r>
          </a:p>
        </p:txBody>
      </p:sp>
      <p:sp>
        <p:nvSpPr>
          <p:cNvPr id="5" name="Freeform 5"/>
          <p:cNvSpPr/>
          <p:nvPr/>
        </p:nvSpPr>
        <p:spPr>
          <a:xfrm>
            <a:off x="1215141" y="5143500"/>
            <a:ext cx="2799837" cy="3346750"/>
          </a:xfrm>
          <a:custGeom>
            <a:avLst/>
            <a:gdLst/>
            <a:ahLst/>
            <a:cxnLst/>
            <a:rect l="l" t="t" r="r" b="b"/>
            <a:pathLst>
              <a:path w="2799837" h="3346750">
                <a:moveTo>
                  <a:pt x="0" y="0"/>
                </a:moveTo>
                <a:lnTo>
                  <a:pt x="2799837" y="0"/>
                </a:lnTo>
                <a:lnTo>
                  <a:pt x="2799837" y="3346750"/>
                </a:lnTo>
                <a:lnTo>
                  <a:pt x="0" y="3346750"/>
                </a:lnTo>
                <a:lnTo>
                  <a:pt x="0" y="0"/>
                </a:lnTo>
                <a:close/>
              </a:path>
            </a:pathLst>
          </a:custGeom>
          <a:blipFill>
            <a:blip r:embed="rId7"/>
            <a:stretch>
              <a:fillRect b="-81538"/>
            </a:stretch>
          </a:blipFill>
        </p:spPr>
        <p:txBody>
          <a:bodyPr/>
          <a:lstStyle/>
          <a:p>
            <a:endParaRPr lang="en-US"/>
          </a:p>
        </p:txBody>
      </p:sp>
      <p:sp>
        <p:nvSpPr>
          <p:cNvPr id="6" name="Freeform 6"/>
          <p:cNvSpPr/>
          <p:nvPr/>
        </p:nvSpPr>
        <p:spPr>
          <a:xfrm>
            <a:off x="5449238" y="5143500"/>
            <a:ext cx="2752146" cy="3346750"/>
          </a:xfrm>
          <a:custGeom>
            <a:avLst/>
            <a:gdLst/>
            <a:ahLst/>
            <a:cxnLst/>
            <a:rect l="l" t="t" r="r" b="b"/>
            <a:pathLst>
              <a:path w="2752146" h="3346750">
                <a:moveTo>
                  <a:pt x="0" y="0"/>
                </a:moveTo>
                <a:lnTo>
                  <a:pt x="2752146" y="0"/>
                </a:lnTo>
                <a:lnTo>
                  <a:pt x="2752146" y="3346750"/>
                </a:lnTo>
                <a:lnTo>
                  <a:pt x="0" y="3346750"/>
                </a:lnTo>
                <a:lnTo>
                  <a:pt x="0" y="0"/>
                </a:lnTo>
                <a:close/>
              </a:path>
            </a:pathLst>
          </a:custGeom>
          <a:blipFill>
            <a:blip r:embed="rId8"/>
            <a:stretch>
              <a:fillRect b="-117096"/>
            </a:stretch>
          </a:blipFill>
        </p:spPr>
        <p:txBody>
          <a:bodyPr/>
          <a:lstStyle/>
          <a:p>
            <a:endParaRPr lang="en-US"/>
          </a:p>
        </p:txBody>
      </p:sp>
      <p:sp>
        <p:nvSpPr>
          <p:cNvPr id="7" name="Freeform 7"/>
          <p:cNvSpPr/>
          <p:nvPr/>
        </p:nvSpPr>
        <p:spPr>
          <a:xfrm>
            <a:off x="9871202" y="5143500"/>
            <a:ext cx="2555825" cy="3407767"/>
          </a:xfrm>
          <a:custGeom>
            <a:avLst/>
            <a:gdLst/>
            <a:ahLst/>
            <a:cxnLst/>
            <a:rect l="l" t="t" r="r" b="b"/>
            <a:pathLst>
              <a:path w="2555825" h="3407767">
                <a:moveTo>
                  <a:pt x="0" y="0"/>
                </a:moveTo>
                <a:lnTo>
                  <a:pt x="2555825" y="0"/>
                </a:lnTo>
                <a:lnTo>
                  <a:pt x="2555825" y="3407767"/>
                </a:lnTo>
                <a:lnTo>
                  <a:pt x="0" y="3407767"/>
                </a:lnTo>
                <a:lnTo>
                  <a:pt x="0" y="0"/>
                </a:lnTo>
                <a:close/>
              </a:path>
            </a:pathLst>
          </a:custGeom>
          <a:blipFill>
            <a:blip r:embed="rId9"/>
            <a:stretch>
              <a:fillRect/>
            </a:stretch>
          </a:blipFill>
        </p:spPr>
        <p:txBody>
          <a:bodyPr/>
          <a:lstStyle/>
          <a:p>
            <a:endParaRPr lang="en-US"/>
          </a:p>
        </p:txBody>
      </p:sp>
      <p:sp>
        <p:nvSpPr>
          <p:cNvPr id="8" name="Freeform 8"/>
          <p:cNvSpPr/>
          <p:nvPr/>
        </p:nvSpPr>
        <p:spPr>
          <a:xfrm>
            <a:off x="14182847" y="5112991"/>
            <a:ext cx="2535656" cy="3407767"/>
          </a:xfrm>
          <a:custGeom>
            <a:avLst/>
            <a:gdLst/>
            <a:ahLst/>
            <a:cxnLst/>
            <a:rect l="l" t="t" r="r" b="b"/>
            <a:pathLst>
              <a:path w="2535656" h="3407767">
                <a:moveTo>
                  <a:pt x="0" y="0"/>
                </a:moveTo>
                <a:lnTo>
                  <a:pt x="2535655" y="0"/>
                </a:lnTo>
                <a:lnTo>
                  <a:pt x="2535655" y="3407768"/>
                </a:lnTo>
                <a:lnTo>
                  <a:pt x="0" y="3407768"/>
                </a:lnTo>
                <a:lnTo>
                  <a:pt x="0" y="0"/>
                </a:lnTo>
                <a:close/>
              </a:path>
            </a:pathLst>
          </a:custGeom>
          <a:blipFill>
            <a:blip r:embed="rId10"/>
            <a:stretch>
              <a:fillRect b="-83292"/>
            </a:stretch>
          </a:blipFill>
        </p:spPr>
        <p:txBody>
          <a:bodyPr/>
          <a:lstStyle/>
          <a:p>
            <a:endParaRPr lang="en-US"/>
          </a:p>
        </p:txBody>
      </p:sp>
      <p:sp>
        <p:nvSpPr>
          <p:cNvPr id="9" name="TextBox 9"/>
          <p:cNvSpPr txBox="1"/>
          <p:nvPr/>
        </p:nvSpPr>
        <p:spPr>
          <a:xfrm>
            <a:off x="1028700" y="2283480"/>
            <a:ext cx="3281918" cy="2608411"/>
          </a:xfrm>
          <a:prstGeom prst="rect">
            <a:avLst/>
          </a:prstGeom>
        </p:spPr>
        <p:txBody>
          <a:bodyPr lIns="0" tIns="0" rIns="0" bIns="0" rtlCol="0" anchor="t">
            <a:spAutoFit/>
          </a:bodyPr>
          <a:lstStyle/>
          <a:p>
            <a:pPr algn="ctr">
              <a:lnSpc>
                <a:spcPts val="6904"/>
              </a:lnSpc>
            </a:pPr>
            <a:r>
              <a:rPr lang="en-US" sz="4931">
                <a:solidFill>
                  <a:srgbClr val="FFFFFF"/>
                </a:solidFill>
                <a:latin typeface="Arapey"/>
                <a:ea typeface="Arapey"/>
                <a:cs typeface="Arapey"/>
                <a:sym typeface="Arapey"/>
              </a:rPr>
              <a:t>750-480 BCE: Archaic Greek</a:t>
            </a:r>
          </a:p>
        </p:txBody>
      </p:sp>
      <p:sp>
        <p:nvSpPr>
          <p:cNvPr id="10" name="TextBox 10"/>
          <p:cNvSpPr txBox="1"/>
          <p:nvPr/>
        </p:nvSpPr>
        <p:spPr>
          <a:xfrm>
            <a:off x="5237319" y="2283480"/>
            <a:ext cx="3263031" cy="2608411"/>
          </a:xfrm>
          <a:prstGeom prst="rect">
            <a:avLst/>
          </a:prstGeom>
        </p:spPr>
        <p:txBody>
          <a:bodyPr lIns="0" tIns="0" rIns="0" bIns="0" rtlCol="0" anchor="t">
            <a:spAutoFit/>
          </a:bodyPr>
          <a:lstStyle/>
          <a:p>
            <a:pPr algn="ctr">
              <a:lnSpc>
                <a:spcPts val="6904"/>
              </a:lnSpc>
            </a:pPr>
            <a:r>
              <a:rPr lang="en-US" sz="4931">
                <a:solidFill>
                  <a:srgbClr val="FFFFFF"/>
                </a:solidFill>
                <a:latin typeface="Arapey"/>
                <a:ea typeface="Arapey"/>
                <a:cs typeface="Arapey"/>
                <a:sym typeface="Arapey"/>
              </a:rPr>
              <a:t>480-450 BCE: Transitional Greek </a:t>
            </a:r>
          </a:p>
        </p:txBody>
      </p:sp>
      <p:sp>
        <p:nvSpPr>
          <p:cNvPr id="11" name="TextBox 11"/>
          <p:cNvSpPr txBox="1"/>
          <p:nvPr/>
        </p:nvSpPr>
        <p:spPr>
          <a:xfrm>
            <a:off x="9427052" y="2408724"/>
            <a:ext cx="3361483" cy="2544276"/>
          </a:xfrm>
          <a:prstGeom prst="rect">
            <a:avLst/>
          </a:prstGeom>
        </p:spPr>
        <p:txBody>
          <a:bodyPr lIns="0" tIns="0" rIns="0" bIns="0" rtlCol="0" anchor="t">
            <a:spAutoFit/>
          </a:bodyPr>
          <a:lstStyle/>
          <a:p>
            <a:pPr algn="ctr">
              <a:lnSpc>
                <a:spcPts val="6764"/>
              </a:lnSpc>
            </a:pPr>
            <a:r>
              <a:rPr lang="en-US" sz="4831">
                <a:solidFill>
                  <a:srgbClr val="FFFFFF"/>
                </a:solidFill>
                <a:latin typeface="Arapey"/>
                <a:ea typeface="Arapey"/>
                <a:cs typeface="Arapey"/>
                <a:sym typeface="Arapey"/>
              </a:rPr>
              <a:t>450-323 BCE: Classical </a:t>
            </a:r>
          </a:p>
          <a:p>
            <a:pPr algn="ctr">
              <a:lnSpc>
                <a:spcPts val="6764"/>
              </a:lnSpc>
            </a:pPr>
            <a:r>
              <a:rPr lang="en-US" sz="4831">
                <a:solidFill>
                  <a:srgbClr val="FFFFFF"/>
                </a:solidFill>
                <a:latin typeface="Arapey"/>
                <a:ea typeface="Arapey"/>
                <a:cs typeface="Arapey"/>
                <a:sym typeface="Arapey"/>
              </a:rPr>
              <a:t>Art</a:t>
            </a:r>
          </a:p>
        </p:txBody>
      </p:sp>
      <p:sp>
        <p:nvSpPr>
          <p:cNvPr id="12" name="TextBox 12"/>
          <p:cNvSpPr txBox="1"/>
          <p:nvPr/>
        </p:nvSpPr>
        <p:spPr>
          <a:xfrm>
            <a:off x="13712459" y="2283480"/>
            <a:ext cx="3410703" cy="2608411"/>
          </a:xfrm>
          <a:prstGeom prst="rect">
            <a:avLst/>
          </a:prstGeom>
        </p:spPr>
        <p:txBody>
          <a:bodyPr lIns="0" tIns="0" rIns="0" bIns="0" rtlCol="0" anchor="t">
            <a:spAutoFit/>
          </a:bodyPr>
          <a:lstStyle/>
          <a:p>
            <a:pPr algn="ctr">
              <a:lnSpc>
                <a:spcPts val="6904"/>
              </a:lnSpc>
            </a:pPr>
            <a:r>
              <a:rPr lang="en-US" sz="4931">
                <a:solidFill>
                  <a:srgbClr val="FFFFFF"/>
                </a:solidFill>
                <a:latin typeface="Arapey"/>
                <a:ea typeface="Arapey"/>
                <a:cs typeface="Arapey"/>
                <a:sym typeface="Arapey"/>
              </a:rPr>
              <a:t>323-100 BCE: Hellenistic Art</a:t>
            </a:r>
          </a:p>
        </p:txBody>
      </p:sp>
      <p:sp>
        <p:nvSpPr>
          <p:cNvPr id="13" name="TextBox 13"/>
          <p:cNvSpPr txBox="1"/>
          <p:nvPr/>
        </p:nvSpPr>
        <p:spPr>
          <a:xfrm>
            <a:off x="1608738" y="8423575"/>
            <a:ext cx="2121843" cy="932829"/>
          </a:xfrm>
          <a:prstGeom prst="rect">
            <a:avLst/>
          </a:prstGeom>
        </p:spPr>
        <p:txBody>
          <a:bodyPr lIns="0" tIns="0" rIns="0" bIns="0" rtlCol="0" anchor="t">
            <a:spAutoFit/>
          </a:bodyPr>
          <a:lstStyle/>
          <a:p>
            <a:pPr algn="ctr">
              <a:lnSpc>
                <a:spcPts val="3709"/>
              </a:lnSpc>
            </a:pPr>
            <a:r>
              <a:rPr lang="en-US" sz="2649">
                <a:solidFill>
                  <a:srgbClr val="FFFFFF"/>
                </a:solidFill>
                <a:latin typeface="Arapey"/>
                <a:ea typeface="Arapey"/>
                <a:cs typeface="Arapey"/>
                <a:sym typeface="Arapey"/>
              </a:rPr>
              <a:t>Kouros of Paros</a:t>
            </a:r>
          </a:p>
          <a:p>
            <a:pPr algn="ctr">
              <a:lnSpc>
                <a:spcPts val="3709"/>
              </a:lnSpc>
            </a:pPr>
            <a:r>
              <a:rPr lang="en-US" sz="2649">
                <a:solidFill>
                  <a:srgbClr val="FFFFFF"/>
                </a:solidFill>
                <a:latin typeface="Arapey"/>
                <a:ea typeface="Arapey"/>
                <a:cs typeface="Arapey"/>
                <a:sym typeface="Arapey"/>
              </a:rPr>
              <a:t>mid 6th c. BCE </a:t>
            </a:r>
          </a:p>
        </p:txBody>
      </p:sp>
      <p:sp>
        <p:nvSpPr>
          <p:cNvPr id="14" name="TextBox 14"/>
          <p:cNvSpPr txBox="1"/>
          <p:nvPr/>
        </p:nvSpPr>
        <p:spPr>
          <a:xfrm>
            <a:off x="5169896" y="8423575"/>
            <a:ext cx="3310830" cy="932829"/>
          </a:xfrm>
          <a:prstGeom prst="rect">
            <a:avLst/>
          </a:prstGeom>
        </p:spPr>
        <p:txBody>
          <a:bodyPr lIns="0" tIns="0" rIns="0" bIns="0" rtlCol="0" anchor="t">
            <a:spAutoFit/>
          </a:bodyPr>
          <a:lstStyle/>
          <a:p>
            <a:pPr algn="ctr">
              <a:lnSpc>
                <a:spcPts val="3709"/>
              </a:lnSpc>
            </a:pPr>
            <a:r>
              <a:rPr lang="en-US" sz="2649">
                <a:solidFill>
                  <a:srgbClr val="FFFFFF"/>
                </a:solidFill>
                <a:latin typeface="Arapey"/>
                <a:ea typeface="Arapey"/>
                <a:cs typeface="Arapey"/>
                <a:sym typeface="Arapey"/>
              </a:rPr>
              <a:t>The Charioteer of Delphi</a:t>
            </a:r>
          </a:p>
          <a:p>
            <a:pPr algn="ctr">
              <a:lnSpc>
                <a:spcPts val="3709"/>
              </a:lnSpc>
            </a:pPr>
            <a:r>
              <a:rPr lang="en-US" sz="2649">
                <a:solidFill>
                  <a:srgbClr val="FFFFFF"/>
                </a:solidFill>
                <a:latin typeface="Arapey"/>
                <a:ea typeface="Arapey"/>
                <a:cs typeface="Arapey"/>
                <a:sym typeface="Arapey"/>
              </a:rPr>
              <a:t>c.474 BCE</a:t>
            </a:r>
          </a:p>
        </p:txBody>
      </p:sp>
      <p:sp>
        <p:nvSpPr>
          <p:cNvPr id="15" name="TextBox 15"/>
          <p:cNvSpPr txBox="1"/>
          <p:nvPr/>
        </p:nvSpPr>
        <p:spPr>
          <a:xfrm>
            <a:off x="8938995" y="8484592"/>
            <a:ext cx="4337596" cy="932829"/>
          </a:xfrm>
          <a:prstGeom prst="rect">
            <a:avLst/>
          </a:prstGeom>
        </p:spPr>
        <p:txBody>
          <a:bodyPr lIns="0" tIns="0" rIns="0" bIns="0" rtlCol="0" anchor="t">
            <a:spAutoFit/>
          </a:bodyPr>
          <a:lstStyle/>
          <a:p>
            <a:pPr algn="ctr">
              <a:lnSpc>
                <a:spcPts val="3709"/>
              </a:lnSpc>
            </a:pPr>
            <a:r>
              <a:rPr lang="en-US" sz="2649">
                <a:solidFill>
                  <a:srgbClr val="FFFFFF"/>
                </a:solidFill>
                <a:latin typeface="Arapey"/>
                <a:ea typeface="Arapey"/>
                <a:cs typeface="Arapey"/>
                <a:sym typeface="Arapey"/>
              </a:rPr>
              <a:t>Hermes and the Infant Dionysus</a:t>
            </a:r>
          </a:p>
          <a:p>
            <a:pPr algn="ctr">
              <a:lnSpc>
                <a:spcPts val="3709"/>
              </a:lnSpc>
            </a:pPr>
            <a:r>
              <a:rPr lang="en-US" sz="2649">
                <a:solidFill>
                  <a:srgbClr val="FFFFFF"/>
                </a:solidFill>
                <a:latin typeface="Arapey"/>
                <a:ea typeface="Arapey"/>
                <a:cs typeface="Arapey"/>
                <a:sym typeface="Arapey"/>
              </a:rPr>
              <a:t>Mid-4th c. BCE </a:t>
            </a:r>
          </a:p>
        </p:txBody>
      </p:sp>
      <p:sp>
        <p:nvSpPr>
          <p:cNvPr id="16" name="TextBox 16"/>
          <p:cNvSpPr txBox="1"/>
          <p:nvPr/>
        </p:nvSpPr>
        <p:spPr>
          <a:xfrm>
            <a:off x="14495719" y="8454084"/>
            <a:ext cx="1909911" cy="932829"/>
          </a:xfrm>
          <a:prstGeom prst="rect">
            <a:avLst/>
          </a:prstGeom>
        </p:spPr>
        <p:txBody>
          <a:bodyPr lIns="0" tIns="0" rIns="0" bIns="0" rtlCol="0" anchor="t">
            <a:spAutoFit/>
          </a:bodyPr>
          <a:lstStyle/>
          <a:p>
            <a:pPr algn="ctr">
              <a:lnSpc>
                <a:spcPts val="3709"/>
              </a:lnSpc>
            </a:pPr>
            <a:r>
              <a:rPr lang="en-US" sz="2649">
                <a:solidFill>
                  <a:srgbClr val="FFFFFF"/>
                </a:solidFill>
                <a:latin typeface="Arapey"/>
                <a:ea typeface="Arapey"/>
                <a:cs typeface="Arapey"/>
                <a:sym typeface="Arapey"/>
              </a:rPr>
              <a:t>Venus de Milo</a:t>
            </a:r>
          </a:p>
          <a:p>
            <a:pPr algn="ctr">
              <a:lnSpc>
                <a:spcPts val="3709"/>
              </a:lnSpc>
            </a:pPr>
            <a:r>
              <a:rPr lang="en-US" sz="2649">
                <a:solidFill>
                  <a:srgbClr val="FFFFFF"/>
                </a:solidFill>
                <a:latin typeface="Arapey"/>
                <a:ea typeface="Arapey"/>
                <a:cs typeface="Arapey"/>
                <a:sym typeface="Arapey"/>
              </a:rPr>
              <a:t>150-125 BCE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666647" y="242412"/>
            <a:ext cx="3664702" cy="7952403"/>
          </a:xfrm>
          <a:custGeom>
            <a:avLst/>
            <a:gdLst/>
            <a:ahLst/>
            <a:cxnLst/>
            <a:rect l="l" t="t" r="r" b="b"/>
            <a:pathLst>
              <a:path w="3664702" h="7952403">
                <a:moveTo>
                  <a:pt x="0" y="0"/>
                </a:moveTo>
                <a:lnTo>
                  <a:pt x="3664702" y="0"/>
                </a:lnTo>
                <a:lnTo>
                  <a:pt x="3664702" y="7952403"/>
                </a:lnTo>
                <a:lnTo>
                  <a:pt x="0" y="7952403"/>
                </a:lnTo>
                <a:lnTo>
                  <a:pt x="0" y="0"/>
                </a:lnTo>
                <a:close/>
              </a:path>
            </a:pathLst>
          </a:custGeom>
          <a:blipFill>
            <a:blip r:embed="rId7"/>
            <a:stretch>
              <a:fillRect/>
            </a:stretch>
          </a:blipFill>
        </p:spPr>
        <p:txBody>
          <a:bodyPr/>
          <a:lstStyle/>
          <a:p>
            <a:endParaRPr lang="en-US"/>
          </a:p>
        </p:txBody>
      </p:sp>
      <p:sp>
        <p:nvSpPr>
          <p:cNvPr id="5" name="Freeform 5"/>
          <p:cNvSpPr/>
          <p:nvPr/>
        </p:nvSpPr>
        <p:spPr>
          <a:xfrm>
            <a:off x="1198143" y="318649"/>
            <a:ext cx="2529342" cy="8225503"/>
          </a:xfrm>
          <a:custGeom>
            <a:avLst/>
            <a:gdLst/>
            <a:ahLst/>
            <a:cxnLst/>
            <a:rect l="l" t="t" r="r" b="b"/>
            <a:pathLst>
              <a:path w="2529342" h="8225503">
                <a:moveTo>
                  <a:pt x="0" y="0"/>
                </a:moveTo>
                <a:lnTo>
                  <a:pt x="2529342" y="0"/>
                </a:lnTo>
                <a:lnTo>
                  <a:pt x="2529342" y="8225504"/>
                </a:lnTo>
                <a:lnTo>
                  <a:pt x="0" y="8225504"/>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5438077" y="8581825"/>
            <a:ext cx="2121843" cy="932829"/>
          </a:xfrm>
          <a:prstGeom prst="rect">
            <a:avLst/>
          </a:prstGeom>
        </p:spPr>
        <p:txBody>
          <a:bodyPr lIns="0" tIns="0" rIns="0" bIns="0" rtlCol="0" anchor="t">
            <a:spAutoFit/>
          </a:bodyPr>
          <a:lstStyle/>
          <a:p>
            <a:pPr algn="ctr">
              <a:lnSpc>
                <a:spcPts val="3709"/>
              </a:lnSpc>
            </a:pPr>
            <a:r>
              <a:rPr lang="en-US" sz="2649">
                <a:solidFill>
                  <a:srgbClr val="FFFFFF"/>
                </a:solidFill>
                <a:latin typeface="Arapey"/>
                <a:ea typeface="Arapey"/>
                <a:cs typeface="Arapey"/>
                <a:sym typeface="Arapey"/>
              </a:rPr>
              <a:t>Kouros of Paros</a:t>
            </a:r>
          </a:p>
          <a:p>
            <a:pPr algn="ctr">
              <a:lnSpc>
                <a:spcPts val="3709"/>
              </a:lnSpc>
            </a:pPr>
            <a:r>
              <a:rPr lang="en-US" sz="2649">
                <a:solidFill>
                  <a:srgbClr val="FFFFFF"/>
                </a:solidFill>
                <a:latin typeface="Arapey"/>
                <a:ea typeface="Arapey"/>
                <a:cs typeface="Arapey"/>
                <a:sym typeface="Arapey"/>
              </a:rPr>
              <a:t>mid 6th c. BCE</a:t>
            </a:r>
            <a:r>
              <a:rPr lang="en-US" sz="2649">
                <a:solidFill>
                  <a:srgbClr val="000000"/>
                </a:solidFill>
                <a:latin typeface="Arapey Bold"/>
                <a:ea typeface="Arapey Bold"/>
                <a:cs typeface="Arapey Bold"/>
                <a:sym typeface="Arapey Bold"/>
              </a:rPr>
              <a:t> </a:t>
            </a:r>
          </a:p>
        </p:txBody>
      </p:sp>
      <p:sp>
        <p:nvSpPr>
          <p:cNvPr id="7" name="TextBox 7"/>
          <p:cNvSpPr txBox="1"/>
          <p:nvPr/>
        </p:nvSpPr>
        <p:spPr>
          <a:xfrm>
            <a:off x="924601" y="8591350"/>
            <a:ext cx="3076426" cy="852184"/>
          </a:xfrm>
          <a:prstGeom prst="rect">
            <a:avLst/>
          </a:prstGeom>
        </p:spPr>
        <p:txBody>
          <a:bodyPr lIns="0" tIns="0" rIns="0" bIns="0" rtlCol="0" anchor="t">
            <a:spAutoFit/>
          </a:bodyPr>
          <a:lstStyle/>
          <a:p>
            <a:pPr algn="ctr">
              <a:lnSpc>
                <a:spcPts val="3429"/>
              </a:lnSpc>
            </a:pPr>
            <a:r>
              <a:rPr lang="en-US" sz="2449">
                <a:solidFill>
                  <a:srgbClr val="FFFFFF"/>
                </a:solidFill>
                <a:latin typeface="Arapey"/>
                <a:ea typeface="Arapey"/>
                <a:cs typeface="Arapey"/>
                <a:sym typeface="Arapey"/>
              </a:rPr>
              <a:t>Pharoah Psammeticus II </a:t>
            </a:r>
          </a:p>
          <a:p>
            <a:pPr algn="ctr">
              <a:lnSpc>
                <a:spcPts val="3429"/>
              </a:lnSpc>
            </a:pPr>
            <a:r>
              <a:rPr lang="en-US" sz="2449">
                <a:solidFill>
                  <a:srgbClr val="FFFFFF"/>
                </a:solidFill>
                <a:latin typeface="Arapey"/>
                <a:ea typeface="Arapey"/>
                <a:cs typeface="Arapey"/>
                <a:sym typeface="Arapey"/>
              </a:rPr>
              <a:t>595-589 BCE</a:t>
            </a:r>
          </a:p>
        </p:txBody>
      </p:sp>
      <p:sp>
        <p:nvSpPr>
          <p:cNvPr id="8" name="TextBox 8"/>
          <p:cNvSpPr txBox="1"/>
          <p:nvPr/>
        </p:nvSpPr>
        <p:spPr>
          <a:xfrm>
            <a:off x="9609519" y="166249"/>
            <a:ext cx="6580201" cy="1254687"/>
          </a:xfrm>
          <a:prstGeom prst="rect">
            <a:avLst/>
          </a:prstGeom>
        </p:spPr>
        <p:txBody>
          <a:bodyPr lIns="0" tIns="0" rIns="0" bIns="0" rtlCol="0" anchor="t">
            <a:spAutoFit/>
          </a:bodyPr>
          <a:lstStyle/>
          <a:p>
            <a:pPr algn="ctr">
              <a:lnSpc>
                <a:spcPts val="10150"/>
              </a:lnSpc>
              <a:spcBef>
                <a:spcPct val="0"/>
              </a:spcBef>
            </a:pPr>
            <a:r>
              <a:rPr lang="en-US" sz="7250">
                <a:solidFill>
                  <a:srgbClr val="FFFFFF"/>
                </a:solidFill>
                <a:latin typeface="Arapey"/>
                <a:ea typeface="Arapey"/>
                <a:cs typeface="Arapey"/>
                <a:sym typeface="Arapey"/>
              </a:rPr>
              <a:t>Archaic Greek</a:t>
            </a:r>
          </a:p>
        </p:txBody>
      </p:sp>
      <p:sp>
        <p:nvSpPr>
          <p:cNvPr id="9" name="TextBox 9"/>
          <p:cNvSpPr txBox="1"/>
          <p:nvPr/>
        </p:nvSpPr>
        <p:spPr>
          <a:xfrm>
            <a:off x="9609519" y="2795979"/>
            <a:ext cx="8641942" cy="5398835"/>
          </a:xfrm>
          <a:prstGeom prst="rect">
            <a:avLst/>
          </a:prstGeom>
        </p:spPr>
        <p:txBody>
          <a:bodyPr lIns="0" tIns="0" rIns="0" bIns="0" rtlCol="0" anchor="t">
            <a:spAutoFit/>
          </a:bodyPr>
          <a:lstStyle/>
          <a:p>
            <a:pPr algn="just">
              <a:lnSpc>
                <a:spcPts val="5351"/>
              </a:lnSpc>
            </a:pPr>
            <a:r>
              <a:rPr lang="en-US" sz="3822">
                <a:solidFill>
                  <a:srgbClr val="FFFFFF"/>
                </a:solidFill>
                <a:latin typeface="Arapey"/>
                <a:ea typeface="Arapey"/>
                <a:cs typeface="Arapey"/>
                <a:sym typeface="Arapey"/>
              </a:rPr>
              <a:t>Figures began to look more realistic and less two-dimensional.</a:t>
            </a:r>
          </a:p>
          <a:p>
            <a:pPr algn="just">
              <a:lnSpc>
                <a:spcPts val="5351"/>
              </a:lnSpc>
            </a:pPr>
            <a:endParaRPr lang="en-US" sz="3822">
              <a:solidFill>
                <a:srgbClr val="FFFFFF"/>
              </a:solidFill>
              <a:latin typeface="Arapey"/>
              <a:ea typeface="Arapey"/>
              <a:cs typeface="Arapey"/>
              <a:sym typeface="Arapey"/>
            </a:endParaRPr>
          </a:p>
          <a:p>
            <a:pPr algn="just">
              <a:lnSpc>
                <a:spcPts val="5351"/>
              </a:lnSpc>
            </a:pPr>
            <a:r>
              <a:rPr lang="en-US" sz="3822">
                <a:solidFill>
                  <a:srgbClr val="FFFFFF"/>
                </a:solidFill>
                <a:latin typeface="Arapey"/>
                <a:ea typeface="Arapey"/>
                <a:cs typeface="Arapey"/>
                <a:sym typeface="Arapey"/>
              </a:rPr>
              <a:t>The 'power stance': one foot forward, fist clenched, body stiff.</a:t>
            </a:r>
          </a:p>
          <a:p>
            <a:pPr algn="just">
              <a:lnSpc>
                <a:spcPts val="5351"/>
              </a:lnSpc>
            </a:pPr>
            <a:endParaRPr lang="en-US" sz="3822">
              <a:solidFill>
                <a:srgbClr val="FFFFFF"/>
              </a:solidFill>
              <a:latin typeface="Arapey"/>
              <a:ea typeface="Arapey"/>
              <a:cs typeface="Arapey"/>
              <a:sym typeface="Arapey"/>
            </a:endParaRPr>
          </a:p>
          <a:p>
            <a:pPr algn="just">
              <a:lnSpc>
                <a:spcPts val="5351"/>
              </a:lnSpc>
            </a:pPr>
            <a:r>
              <a:rPr lang="en-US" sz="3822">
                <a:solidFill>
                  <a:srgbClr val="FFFFFF"/>
                </a:solidFill>
                <a:latin typeface="Arapey"/>
                <a:ea typeface="Arapey"/>
                <a:cs typeface="Arapey"/>
                <a:sym typeface="Arapey"/>
              </a:rPr>
              <a:t>This demonstrates a connection to Near-Eastern or Egyptian Art.</a:t>
            </a:r>
          </a:p>
        </p:txBody>
      </p:sp>
      <p:sp>
        <p:nvSpPr>
          <p:cNvPr id="10" name="TextBox 10"/>
          <p:cNvSpPr txBox="1"/>
          <p:nvPr/>
        </p:nvSpPr>
        <p:spPr>
          <a:xfrm>
            <a:off x="11833353" y="1354262"/>
            <a:ext cx="2097137" cy="572150"/>
          </a:xfrm>
          <a:prstGeom prst="rect">
            <a:avLst/>
          </a:prstGeom>
        </p:spPr>
        <p:txBody>
          <a:bodyPr lIns="0" tIns="0" rIns="0" bIns="0" rtlCol="0" anchor="t">
            <a:spAutoFit/>
          </a:bodyPr>
          <a:lstStyle/>
          <a:p>
            <a:pPr algn="ctr">
              <a:lnSpc>
                <a:spcPts val="4689"/>
              </a:lnSpc>
              <a:spcBef>
                <a:spcPct val="0"/>
              </a:spcBef>
            </a:pPr>
            <a:r>
              <a:rPr lang="en-US" sz="3349">
                <a:solidFill>
                  <a:srgbClr val="FFFFFF"/>
                </a:solidFill>
                <a:latin typeface="Arapey"/>
                <a:ea typeface="Arapey"/>
                <a:cs typeface="Arapey"/>
                <a:sym typeface="Arapey"/>
              </a:rPr>
              <a:t>750-480 BCE</a:t>
            </a:r>
          </a:p>
        </p:txBody>
      </p:sp>
      <p:sp>
        <p:nvSpPr>
          <p:cNvPr id="11" name="Freeform 11"/>
          <p:cNvSpPr/>
          <p:nvPr/>
        </p:nvSpPr>
        <p:spPr>
          <a:xfrm>
            <a:off x="16189721" y="869793"/>
            <a:ext cx="1476043" cy="1753398"/>
          </a:xfrm>
          <a:custGeom>
            <a:avLst/>
            <a:gdLst/>
            <a:ahLst/>
            <a:cxnLst/>
            <a:rect l="l" t="t" r="r" b="b"/>
            <a:pathLst>
              <a:path w="1476043" h="1753398">
                <a:moveTo>
                  <a:pt x="0" y="0"/>
                </a:moveTo>
                <a:lnTo>
                  <a:pt x="1476042" y="0"/>
                </a:lnTo>
                <a:lnTo>
                  <a:pt x="1476042" y="1753398"/>
                </a:lnTo>
                <a:lnTo>
                  <a:pt x="0" y="17533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0644"/>
        </a:solidFill>
        <a:effectLst/>
      </p:bgPr>
    </p:bg>
    <p:spTree>
      <p:nvGrpSpPr>
        <p:cNvPr id="1" name=""/>
        <p:cNvGrpSpPr/>
        <p:nvPr/>
      </p:nvGrpSpPr>
      <p:grpSpPr>
        <a:xfrm>
          <a:off x="0" y="0"/>
          <a:ext cx="0" cy="0"/>
          <a:chOff x="0" y="0"/>
          <a:chExt cx="0" cy="0"/>
        </a:xfrm>
      </p:grpSpPr>
      <p:sp>
        <p:nvSpPr>
          <p:cNvPr id="2" name="Freeform 2"/>
          <p:cNvSpPr/>
          <p:nvPr/>
        </p:nvSpPr>
        <p:spPr>
          <a:xfrm>
            <a:off x="0" y="-333250"/>
            <a:ext cx="9333294" cy="10953499"/>
          </a:xfrm>
          <a:custGeom>
            <a:avLst/>
            <a:gdLst/>
            <a:ahLst/>
            <a:cxnLst/>
            <a:rect l="l" t="t" r="r" b="b"/>
            <a:pathLst>
              <a:path w="9333294" h="10953499">
                <a:moveTo>
                  <a:pt x="0" y="0"/>
                </a:moveTo>
                <a:lnTo>
                  <a:pt x="9333294" y="0"/>
                </a:lnTo>
                <a:lnTo>
                  <a:pt x="9333294" y="10953500"/>
                </a:lnTo>
                <a:lnTo>
                  <a:pt x="0" y="10953500"/>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306950" y="812718"/>
            <a:ext cx="3588384" cy="9474282"/>
          </a:xfrm>
          <a:custGeom>
            <a:avLst/>
            <a:gdLst/>
            <a:ahLst/>
            <a:cxnLst/>
            <a:rect l="l" t="t" r="r" b="b"/>
            <a:pathLst>
              <a:path w="3588384" h="9474282">
                <a:moveTo>
                  <a:pt x="0" y="0"/>
                </a:moveTo>
                <a:lnTo>
                  <a:pt x="3588384" y="0"/>
                </a:lnTo>
                <a:lnTo>
                  <a:pt x="3588384" y="9474282"/>
                </a:lnTo>
                <a:lnTo>
                  <a:pt x="0" y="947428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0" y="215669"/>
            <a:ext cx="2808917" cy="3885668"/>
          </a:xfrm>
          <a:custGeom>
            <a:avLst/>
            <a:gdLst/>
            <a:ahLst/>
            <a:cxnLst/>
            <a:rect l="l" t="t" r="r" b="b"/>
            <a:pathLst>
              <a:path w="2808917" h="3885668">
                <a:moveTo>
                  <a:pt x="0" y="0"/>
                </a:moveTo>
                <a:lnTo>
                  <a:pt x="2808917" y="0"/>
                </a:lnTo>
                <a:lnTo>
                  <a:pt x="2808917" y="3885668"/>
                </a:lnTo>
                <a:lnTo>
                  <a:pt x="0" y="3885668"/>
                </a:lnTo>
                <a:lnTo>
                  <a:pt x="0" y="0"/>
                </a:lnTo>
                <a:close/>
              </a:path>
            </a:pathLst>
          </a:custGeom>
          <a:blipFill>
            <a:blip r:embed="rId7"/>
            <a:stretch>
              <a:fillRect/>
            </a:stretch>
          </a:blipFill>
        </p:spPr>
        <p:txBody>
          <a:bodyPr/>
          <a:lstStyle/>
          <a:p>
            <a:endParaRPr lang="en-US"/>
          </a:p>
        </p:txBody>
      </p:sp>
      <p:sp>
        <p:nvSpPr>
          <p:cNvPr id="5" name="Freeform 5"/>
          <p:cNvSpPr/>
          <p:nvPr/>
        </p:nvSpPr>
        <p:spPr>
          <a:xfrm>
            <a:off x="288017" y="4507596"/>
            <a:ext cx="2232882" cy="5779404"/>
          </a:xfrm>
          <a:custGeom>
            <a:avLst/>
            <a:gdLst/>
            <a:ahLst/>
            <a:cxnLst/>
            <a:rect l="l" t="t" r="r" b="b"/>
            <a:pathLst>
              <a:path w="2232882" h="5779404">
                <a:moveTo>
                  <a:pt x="0" y="0"/>
                </a:moveTo>
                <a:lnTo>
                  <a:pt x="2232882" y="0"/>
                </a:lnTo>
                <a:lnTo>
                  <a:pt x="2232882" y="5779404"/>
                </a:lnTo>
                <a:lnTo>
                  <a:pt x="0" y="5779404"/>
                </a:lnTo>
                <a:lnTo>
                  <a:pt x="0" y="0"/>
                </a:lnTo>
                <a:close/>
              </a:path>
            </a:pathLst>
          </a:custGeom>
          <a:blipFill>
            <a:blip r:embed="rId8"/>
            <a:stretch>
              <a:fillRect t="-1717" b="-8276"/>
            </a:stretch>
          </a:blipFill>
        </p:spPr>
        <p:txBody>
          <a:bodyPr/>
          <a:lstStyle/>
          <a:p>
            <a:endParaRPr lang="en-US"/>
          </a:p>
        </p:txBody>
      </p:sp>
      <p:sp>
        <p:nvSpPr>
          <p:cNvPr id="6" name="Freeform 6"/>
          <p:cNvSpPr/>
          <p:nvPr/>
        </p:nvSpPr>
        <p:spPr>
          <a:xfrm>
            <a:off x="10617203" y="2990566"/>
            <a:ext cx="7315200" cy="1060704"/>
          </a:xfrm>
          <a:custGeom>
            <a:avLst/>
            <a:gdLst/>
            <a:ahLst/>
            <a:cxnLst/>
            <a:rect l="l" t="t" r="r" b="b"/>
            <a:pathLst>
              <a:path w="7315200" h="1060704">
                <a:moveTo>
                  <a:pt x="0" y="0"/>
                </a:moveTo>
                <a:lnTo>
                  <a:pt x="7315200" y="0"/>
                </a:lnTo>
                <a:lnTo>
                  <a:pt x="7315200" y="1060704"/>
                </a:lnTo>
                <a:lnTo>
                  <a:pt x="0" y="10607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0864813" y="971573"/>
            <a:ext cx="6819980" cy="1383403"/>
          </a:xfrm>
          <a:prstGeom prst="rect">
            <a:avLst/>
          </a:prstGeom>
        </p:spPr>
        <p:txBody>
          <a:bodyPr lIns="0" tIns="0" rIns="0" bIns="0" rtlCol="0" anchor="t">
            <a:spAutoFit/>
          </a:bodyPr>
          <a:lstStyle/>
          <a:p>
            <a:pPr algn="ctr">
              <a:lnSpc>
                <a:spcPts val="11247"/>
              </a:lnSpc>
              <a:spcBef>
                <a:spcPct val="0"/>
              </a:spcBef>
            </a:pPr>
            <a:r>
              <a:rPr lang="en-US" sz="8034">
                <a:solidFill>
                  <a:srgbClr val="FFFFFF"/>
                </a:solidFill>
                <a:latin typeface="Arapey"/>
                <a:ea typeface="Arapey"/>
                <a:cs typeface="Arapey"/>
                <a:sym typeface="Arapey"/>
              </a:rPr>
              <a:t>Archaic Features</a:t>
            </a:r>
          </a:p>
        </p:txBody>
      </p:sp>
      <p:sp>
        <p:nvSpPr>
          <p:cNvPr id="8" name="TextBox 8"/>
          <p:cNvSpPr txBox="1"/>
          <p:nvPr/>
        </p:nvSpPr>
        <p:spPr>
          <a:xfrm>
            <a:off x="11383665" y="4289395"/>
            <a:ext cx="5782276" cy="2765339"/>
          </a:xfrm>
          <a:prstGeom prst="rect">
            <a:avLst/>
          </a:prstGeom>
        </p:spPr>
        <p:txBody>
          <a:bodyPr lIns="0" tIns="0" rIns="0" bIns="0" rtlCol="0" anchor="t">
            <a:spAutoFit/>
          </a:bodyPr>
          <a:lstStyle/>
          <a:p>
            <a:pPr algn="ctr">
              <a:lnSpc>
                <a:spcPts val="7374"/>
              </a:lnSpc>
            </a:pPr>
            <a:r>
              <a:rPr lang="en-US" sz="5267">
                <a:solidFill>
                  <a:srgbClr val="FFFFFF"/>
                </a:solidFill>
                <a:latin typeface="Arapey"/>
                <a:ea typeface="Arapey"/>
                <a:cs typeface="Arapey"/>
                <a:sym typeface="Arapey"/>
              </a:rPr>
              <a:t>The Archaic Smile</a:t>
            </a:r>
          </a:p>
          <a:p>
            <a:pPr algn="ctr">
              <a:lnSpc>
                <a:spcPts val="7374"/>
              </a:lnSpc>
            </a:pPr>
            <a:r>
              <a:rPr lang="en-US" sz="5267">
                <a:solidFill>
                  <a:srgbClr val="FFFFFF"/>
                </a:solidFill>
                <a:latin typeface="Arapey"/>
                <a:ea typeface="Arapey"/>
                <a:cs typeface="Arapey"/>
                <a:sym typeface="Arapey"/>
              </a:rPr>
              <a:t>Stiff Posture and Hair</a:t>
            </a:r>
          </a:p>
          <a:p>
            <a:pPr algn="ctr">
              <a:lnSpc>
                <a:spcPts val="7374"/>
              </a:lnSpc>
              <a:spcBef>
                <a:spcPct val="0"/>
              </a:spcBef>
            </a:pPr>
            <a:r>
              <a:rPr lang="en-US" sz="5267">
                <a:solidFill>
                  <a:srgbClr val="FFFFFF"/>
                </a:solidFill>
                <a:latin typeface="Arapey"/>
                <a:ea typeface="Arapey"/>
                <a:cs typeface="Arapey"/>
                <a:sym typeface="Arapey"/>
              </a:rPr>
              <a:t>Almond Shaped Eyes</a:t>
            </a:r>
          </a:p>
        </p:txBody>
      </p:sp>
      <p:sp>
        <p:nvSpPr>
          <p:cNvPr id="9" name="TextBox 9"/>
          <p:cNvSpPr txBox="1"/>
          <p:nvPr/>
        </p:nvSpPr>
        <p:spPr>
          <a:xfrm>
            <a:off x="2808917" y="412263"/>
            <a:ext cx="7115971" cy="3321031"/>
          </a:xfrm>
          <a:prstGeom prst="rect">
            <a:avLst/>
          </a:prstGeom>
        </p:spPr>
        <p:txBody>
          <a:bodyPr lIns="0" tIns="0" rIns="0" bIns="0" rtlCol="0" anchor="t">
            <a:spAutoFit/>
          </a:bodyPr>
          <a:lstStyle/>
          <a:p>
            <a:pPr algn="l">
              <a:lnSpc>
                <a:spcPts val="5257"/>
              </a:lnSpc>
            </a:pPr>
            <a:r>
              <a:rPr lang="en-US" sz="3505" b="1">
                <a:solidFill>
                  <a:srgbClr val="FFFFFF"/>
                </a:solidFill>
                <a:latin typeface="Frunchy Sage Bold"/>
                <a:ea typeface="Frunchy Sage Bold"/>
                <a:cs typeface="Frunchy Sage Bold"/>
                <a:sym typeface="Frunchy Sage Bold"/>
              </a:rPr>
              <a:t>Rampin Head </a:t>
            </a:r>
          </a:p>
          <a:p>
            <a:pPr algn="l">
              <a:lnSpc>
                <a:spcPts val="5257"/>
              </a:lnSpc>
            </a:pPr>
            <a:r>
              <a:rPr lang="en-US" sz="3505" b="1">
                <a:solidFill>
                  <a:srgbClr val="FFFFFF"/>
                </a:solidFill>
                <a:latin typeface="Frunchy Sage Bold"/>
                <a:ea typeface="Frunchy Sage Bold"/>
                <a:cs typeface="Frunchy Sage Bold"/>
                <a:sym typeface="Frunchy Sage Bold"/>
              </a:rPr>
              <a:t>(c.560-520 BCE):</a:t>
            </a:r>
          </a:p>
          <a:p>
            <a:pPr algn="l">
              <a:lnSpc>
                <a:spcPts val="5257"/>
              </a:lnSpc>
            </a:pPr>
            <a:r>
              <a:rPr lang="en-US" sz="3505" b="1">
                <a:solidFill>
                  <a:srgbClr val="FFFFFF"/>
                </a:solidFill>
                <a:latin typeface="Frunchy Sage Bold"/>
                <a:ea typeface="Frunchy Sage Bold"/>
                <a:cs typeface="Frunchy Sage Bold"/>
                <a:sym typeface="Frunchy Sage Bold"/>
              </a:rPr>
              <a:t>- Archaic smile</a:t>
            </a:r>
          </a:p>
          <a:p>
            <a:pPr algn="l">
              <a:lnSpc>
                <a:spcPts val="5257"/>
              </a:lnSpc>
            </a:pPr>
            <a:r>
              <a:rPr lang="en-US" sz="3505" b="1">
                <a:solidFill>
                  <a:srgbClr val="FFFFFF"/>
                </a:solidFill>
                <a:latin typeface="Frunchy Sage Bold"/>
                <a:ea typeface="Frunchy Sage Bold"/>
                <a:cs typeface="Frunchy Sage Bold"/>
                <a:sym typeface="Frunchy Sage Bold"/>
              </a:rPr>
              <a:t>- Hair and beard perhaps of Mesopotamian influence</a:t>
            </a:r>
          </a:p>
        </p:txBody>
      </p:sp>
      <p:sp>
        <p:nvSpPr>
          <p:cNvPr id="10" name="TextBox 10"/>
          <p:cNvSpPr txBox="1"/>
          <p:nvPr/>
        </p:nvSpPr>
        <p:spPr>
          <a:xfrm>
            <a:off x="2520899" y="6025789"/>
            <a:ext cx="6811402" cy="3232786"/>
          </a:xfrm>
          <a:prstGeom prst="rect">
            <a:avLst/>
          </a:prstGeom>
        </p:spPr>
        <p:txBody>
          <a:bodyPr lIns="0" tIns="0" rIns="0" bIns="0" rtlCol="0" anchor="t">
            <a:spAutoFit/>
          </a:bodyPr>
          <a:lstStyle/>
          <a:p>
            <a:pPr algn="just">
              <a:lnSpc>
                <a:spcPts val="4349"/>
              </a:lnSpc>
            </a:pPr>
            <a:r>
              <a:rPr lang="en-US" sz="2899">
                <a:solidFill>
                  <a:srgbClr val="FFFFFF"/>
                </a:solidFill>
                <a:latin typeface="Arapey"/>
                <a:ea typeface="Arapey"/>
                <a:cs typeface="Arapey"/>
                <a:sym typeface="Arapey"/>
              </a:rPr>
              <a:t>The Lady of Auxerre </a:t>
            </a:r>
          </a:p>
          <a:p>
            <a:pPr algn="just">
              <a:lnSpc>
                <a:spcPts val="4349"/>
              </a:lnSpc>
            </a:pPr>
            <a:r>
              <a:rPr lang="en-US" sz="2899">
                <a:solidFill>
                  <a:srgbClr val="FFFFFF"/>
                </a:solidFill>
                <a:latin typeface="Arapey"/>
                <a:ea typeface="Arapey"/>
                <a:cs typeface="Arapey"/>
                <a:sym typeface="Arapey"/>
              </a:rPr>
              <a:t>(c. 650-625 BCE):</a:t>
            </a:r>
          </a:p>
          <a:p>
            <a:pPr algn="just">
              <a:lnSpc>
                <a:spcPts val="4349"/>
              </a:lnSpc>
            </a:pPr>
            <a:r>
              <a:rPr lang="en-US" sz="2899">
                <a:solidFill>
                  <a:srgbClr val="FFFFFF"/>
                </a:solidFill>
                <a:latin typeface="Arapey"/>
                <a:ea typeface="Arapey"/>
                <a:cs typeface="Arapey"/>
                <a:sym typeface="Arapey"/>
              </a:rPr>
              <a:t>- Rigid stance including arms</a:t>
            </a:r>
          </a:p>
          <a:p>
            <a:pPr algn="just">
              <a:lnSpc>
                <a:spcPts val="4349"/>
              </a:lnSpc>
            </a:pPr>
            <a:r>
              <a:rPr lang="en-US" sz="2899">
                <a:solidFill>
                  <a:srgbClr val="FFFFFF"/>
                </a:solidFill>
                <a:latin typeface="Arapey"/>
                <a:ea typeface="Arapey"/>
                <a:cs typeface="Arapey"/>
                <a:sym typeface="Arapey"/>
              </a:rPr>
              <a:t>- Right arm raised - notice the size of her hand</a:t>
            </a:r>
          </a:p>
          <a:p>
            <a:pPr algn="just">
              <a:lnSpc>
                <a:spcPts val="4349"/>
              </a:lnSpc>
            </a:pPr>
            <a:r>
              <a:rPr lang="en-US" sz="2899">
                <a:solidFill>
                  <a:srgbClr val="FFFFFF"/>
                </a:solidFill>
                <a:latin typeface="Arapey"/>
                <a:ea typeface="Arapey"/>
                <a:cs typeface="Arapey"/>
                <a:sym typeface="Arapey"/>
              </a:rPr>
              <a:t>- Wig-like hair </a:t>
            </a:r>
          </a:p>
        </p:txBody>
      </p:sp>
      <p:sp>
        <p:nvSpPr>
          <p:cNvPr id="11" name="Freeform 11"/>
          <p:cNvSpPr/>
          <p:nvPr/>
        </p:nvSpPr>
        <p:spPr>
          <a:xfrm flipV="1">
            <a:off x="10617203" y="7397298"/>
            <a:ext cx="7315200" cy="1060704"/>
          </a:xfrm>
          <a:custGeom>
            <a:avLst/>
            <a:gdLst/>
            <a:ahLst/>
            <a:cxnLst/>
            <a:rect l="l" t="t" r="r" b="b"/>
            <a:pathLst>
              <a:path w="7315200" h="1060704">
                <a:moveTo>
                  <a:pt x="0" y="1060704"/>
                </a:moveTo>
                <a:lnTo>
                  <a:pt x="7315200" y="1060704"/>
                </a:lnTo>
                <a:lnTo>
                  <a:pt x="7315200" y="0"/>
                </a:lnTo>
                <a:lnTo>
                  <a:pt x="0" y="0"/>
                </a:lnTo>
                <a:lnTo>
                  <a:pt x="0" y="106070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4080</Words>
  <Application>Microsoft Office PowerPoint</Application>
  <PresentationFormat>Custom</PresentationFormat>
  <Paragraphs>217</Paragraphs>
  <Slides>21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Frunchy Sage Bold</vt:lpstr>
      <vt:lpstr>Arapey</vt:lpstr>
      <vt:lpstr>Calibri</vt:lpstr>
      <vt:lpstr>Vintage Rotter</vt:lpstr>
      <vt:lpstr>Frunchy Sage</vt:lpstr>
      <vt:lpstr>Arial</vt:lpstr>
      <vt:lpstr>Arapey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8-9: Greek Sculpture</dc:title>
  <cp:lastModifiedBy>Laverty, Kat</cp:lastModifiedBy>
  <cp:revision>2</cp:revision>
  <dcterms:created xsi:type="dcterms:W3CDTF">2006-08-16T00:00:00Z</dcterms:created>
  <dcterms:modified xsi:type="dcterms:W3CDTF">2026-01-12T16:59:27Z</dcterms:modified>
  <dc:identifier>DAF9Xi6VGM0</dc:identifier>
</cp:coreProperties>
</file>