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Open Sans" pitchFamily="2" charset="0"/>
      <p:regular r:id="rId15"/>
      <p:bold r:id="rId16"/>
      <p:italic r:id="rId17"/>
      <p:boldItalic r:id="rId18"/>
    </p:embeddedFont>
    <p:embeddedFont>
      <p:font typeface="Open Sans Italics" panose="020B0604020202020204" charset="0"/>
      <p:regular r:id="rId19"/>
    </p:embeddedFont>
    <p:embeddedFont>
      <p:font typeface="Shrikhan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12.01.2026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Today we will learn the ins and outs of how to do historical research! </a:t>
            </a:r>
          </a:p>
          <a:p>
            <a:endParaRPr lang="en-US"/>
          </a:p>
          <a:p>
            <a:r>
              <a:rPr lang="en-US"/>
              <a:t>Here are the main points we will be talking about.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doing research in the realm of history, it is important to ask 5 questions: who, what, when, where and why? This helps us gain an understanding of historical context. </a:t>
            </a:r>
          </a:p>
          <a:p>
            <a:endParaRPr lang="en-US"/>
          </a:p>
          <a:p>
            <a:r>
              <a:rPr lang="en-US"/>
              <a:t>Who: Who was involved in the events? Who are important to the event? (EX. Who was the prime minister of Canada during WW2?)</a:t>
            </a:r>
          </a:p>
          <a:p>
            <a:endParaRPr lang="en-US"/>
          </a:p>
          <a:p>
            <a:r>
              <a:rPr lang="en-US"/>
              <a:t>What: What tools or weapons were used? (EX. What tools did the Egyptians use to make Papyrus paper?)</a:t>
            </a:r>
          </a:p>
          <a:p>
            <a:endParaRPr lang="en-US"/>
          </a:p>
          <a:p>
            <a:r>
              <a:rPr lang="en-US"/>
              <a:t>When: What time period did this happen in? What are the relevant politics? (EX. When did Alexander the Great rule Macedon?)</a:t>
            </a:r>
          </a:p>
          <a:p>
            <a:endParaRPr lang="en-US"/>
          </a:p>
          <a:p>
            <a:r>
              <a:rPr lang="en-US"/>
              <a:t>Where: Where are the areas of interest? What places are involved/affected by the event in question? (EX. Where was the first successful French settlement in Canada?)</a:t>
            </a:r>
          </a:p>
          <a:p>
            <a:endParaRPr lang="en-US"/>
          </a:p>
          <a:p>
            <a:r>
              <a:rPr lang="en-US"/>
              <a:t>Why: Why did this event happen? (EX. Why did the Greeks put such importance on athletics?)</a:t>
            </a:r>
          </a:p>
          <a:p>
            <a:endParaRPr lang="en-US"/>
          </a:p>
          <a:p>
            <a:r>
              <a:rPr lang="en-US"/>
              <a:t>Asking these questions can help us gather information about the context of the historical event or person. Important aspects of context include the influence of science, religion, politics, education, social features and culture. All of these things work with each other.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doing historical research, it is important to consider WHO is involved, and who is writing certain sources. Historians are influenced by their own interests, as well as the place and time in which they live. Understanding the perspective from which a historian approaches the past provides insight on how they thought. </a:t>
            </a:r>
          </a:p>
          <a:p>
            <a:endParaRPr lang="en-US"/>
          </a:p>
          <a:p>
            <a:r>
              <a:rPr lang="en-US"/>
              <a:t>For example, a historian who is more focused on social issues will write differently than one focused on economics. </a:t>
            </a:r>
          </a:p>
          <a:p>
            <a:endParaRPr lang="en-US"/>
          </a:p>
          <a:p>
            <a:r>
              <a:rPr lang="en-US"/>
              <a:t>Approach with caution and take into account the context of who is writing the source. </a:t>
            </a:r>
          </a:p>
          <a:p>
            <a:endParaRPr lang="en-US"/>
          </a:p>
          <a:p>
            <a:r>
              <a:rPr lang="en-US"/>
              <a:t>Comparing sources is a great way to point out these different ways of thinking and perspectives.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you are looking for sources for historical research, you need to ask a few questions about the source:</a:t>
            </a:r>
          </a:p>
          <a:p>
            <a:endParaRPr lang="en-US"/>
          </a:p>
          <a:p>
            <a:r>
              <a:rPr lang="en-US"/>
              <a:t>Who was this document written/intended for? </a:t>
            </a:r>
          </a:p>
          <a:p>
            <a:endParaRPr lang="en-US"/>
          </a:p>
          <a:p>
            <a:r>
              <a:rPr lang="en-US"/>
              <a:t>Who created this document? </a:t>
            </a:r>
          </a:p>
          <a:p>
            <a:endParaRPr lang="en-US"/>
          </a:p>
          <a:p>
            <a:r>
              <a:rPr lang="en-US"/>
              <a:t>After reading these documents years after they are written, sometimes it is difficult to see biases of different time periods and people. Asking these questions helps us uncover the author's possible biases and unspoken assumptions. </a:t>
            </a:r>
          </a:p>
          <a:p>
            <a:endParaRPr lang="en-US"/>
          </a:p>
          <a:p>
            <a:r>
              <a:rPr lang="en-US"/>
              <a:t>Knowing who the intended audience is helps us understand the purpose of the document.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researching using historical sources, it is really important to distinguish between primary and secondary sources.</a:t>
            </a:r>
          </a:p>
          <a:p>
            <a:endParaRPr lang="en-US"/>
          </a:p>
          <a:p>
            <a:r>
              <a:rPr lang="en-US"/>
              <a:t>According to Mary Lynn Rampolla, primary sources are materials produced by people or groups directly involved in the event or topic under consideration, either as participants or as witnesses. </a:t>
            </a:r>
          </a:p>
          <a:p>
            <a:endParaRPr lang="en-US"/>
          </a:p>
          <a:p>
            <a:r>
              <a:rPr lang="en-US"/>
              <a:t>Some examples of primary sources are written documents like letters, diaries, newspapers, magazine articles, birth and death certificates.</a:t>
            </a:r>
          </a:p>
          <a:p>
            <a:endParaRPr lang="en-US"/>
          </a:p>
          <a:p>
            <a:r>
              <a:rPr lang="en-US"/>
              <a:t>Primary sources are not necessarily written, like films, recordings, clothing, household objects, tools and archeological remains.</a:t>
            </a:r>
          </a:p>
          <a:p>
            <a:endParaRPr lang="en-US"/>
          </a:p>
          <a:p>
            <a:r>
              <a:rPr lang="en-US"/>
              <a:t>Primary sources allow you to peer into the past, allowing you to create your own interpretation rather than rely on the interpretation of another historian. </a:t>
            </a:r>
          </a:p>
          <a:p>
            <a:endParaRPr lang="en-US"/>
          </a:p>
          <a:p>
            <a:r>
              <a:rPr lang="en-US"/>
              <a:t>As we have talked about, historian's opinions and interpretations are a product of their biases and environment, so it is important to keep this in mind.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 example of a primary source is the tragic play of Romeo and Juliet by William Shakespeare. This is a literary source that is used to this day as a base or example for great writing and entertainment. </a:t>
            </a:r>
          </a:p>
          <a:p>
            <a:endParaRPr lang="en-US"/>
          </a:p>
          <a:p>
            <a:r>
              <a:rPr lang="en-US"/>
              <a:t>Reading this play in-class or by yourself allows you to create your own opinion and interpretation of the material.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According to Mary Lynn Rampolla, secondary sources are texts like books, articles or documentary films that are written or created by people who were NOT eyewitnesses to the events or period in question. In this case, authors and historians are studying and using primary sources in their work.</a:t>
            </a:r>
          </a:p>
          <a:p>
            <a:endParaRPr lang="en-US"/>
          </a:p>
          <a:p>
            <a:r>
              <a:rPr lang="en-US"/>
              <a:t>These are often the simplest and quickest to deal with, as it reveals what is already widely known. It also shows you how previous historians interpreted previous events, revealing past biases of people and time periods. </a:t>
            </a:r>
          </a:p>
          <a:p>
            <a:endParaRPr lang="en-US"/>
          </a:p>
          <a:p>
            <a:r>
              <a:rPr lang="en-US"/>
              <a:t>Often it is difficult to find good primary sources, or even good secondary sources about the topic you are researching. Using secondary sources, you can look in the bibliography or footnotes to see related primary and secondary sources to help your research.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These are secondary sources from the primary source of the play Romeo and Juliet by Shakespeare.</a:t>
            </a:r>
          </a:p>
          <a:p>
            <a:endParaRPr lang="en-US"/>
          </a:p>
          <a:p>
            <a:r>
              <a:rPr lang="en-US"/>
              <a:t>On the left are film adaptations of Romeo and Juliet. Both the 1968 and 1996 film adaptations use the original play as a base. </a:t>
            </a:r>
          </a:p>
          <a:p>
            <a:endParaRPr lang="en-US"/>
          </a:p>
          <a:p>
            <a:r>
              <a:rPr lang="en-US"/>
              <a:t>On the right is an article written by Geoffrey Way, using the primary source of the original play in terms of more modern performances and social media. This is a secondary source in the more academic sense.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are some points you should take away from this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6000"/>
            </a:blip>
            <a:stretch>
              <a:fillRect t="-16777" b="-16777"/>
            </a:stretch>
          </a:blipFill>
        </p:spPr>
        <p:txBody>
          <a:bodyPr/>
          <a:lstStyle/>
          <a:p>
            <a:endParaRPr lang="en-US"/>
          </a:p>
        </p:txBody>
      </p:sp>
      <p:sp>
        <p:nvSpPr>
          <p:cNvPr id="3" name="Freeform 3"/>
          <p:cNvSpPr/>
          <p:nvPr/>
        </p:nvSpPr>
        <p:spPr>
          <a:xfrm flipH="1">
            <a:off x="14337792" y="6287048"/>
            <a:ext cx="3950208" cy="4114800"/>
          </a:xfrm>
          <a:custGeom>
            <a:avLst/>
            <a:gdLst/>
            <a:ahLst/>
            <a:cxnLst/>
            <a:rect l="l" t="t" r="r" b="b"/>
            <a:pathLst>
              <a:path w="3950208" h="4114800">
                <a:moveTo>
                  <a:pt x="3950208" y="0"/>
                </a:moveTo>
                <a:lnTo>
                  <a:pt x="0" y="0"/>
                </a:lnTo>
                <a:lnTo>
                  <a:pt x="0" y="4114800"/>
                </a:lnTo>
                <a:lnTo>
                  <a:pt x="3950208" y="4114800"/>
                </a:lnTo>
                <a:lnTo>
                  <a:pt x="3950208"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0" y="6172200"/>
            <a:ext cx="3164655" cy="4114800"/>
          </a:xfrm>
          <a:custGeom>
            <a:avLst/>
            <a:gdLst/>
            <a:ahLst/>
            <a:cxnLst/>
            <a:rect l="l" t="t" r="r" b="b"/>
            <a:pathLst>
              <a:path w="3164655" h="4114800">
                <a:moveTo>
                  <a:pt x="0" y="0"/>
                </a:moveTo>
                <a:lnTo>
                  <a:pt x="3164655" y="0"/>
                </a:lnTo>
                <a:lnTo>
                  <a:pt x="316465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flipH="1">
            <a:off x="13210485" y="6172200"/>
            <a:ext cx="2925249" cy="4114800"/>
          </a:xfrm>
          <a:custGeom>
            <a:avLst/>
            <a:gdLst/>
            <a:ahLst/>
            <a:cxnLst/>
            <a:rect l="l" t="t" r="r" b="b"/>
            <a:pathLst>
              <a:path w="2925249" h="4114800">
                <a:moveTo>
                  <a:pt x="2925248" y="0"/>
                </a:moveTo>
                <a:lnTo>
                  <a:pt x="0" y="0"/>
                </a:lnTo>
                <a:lnTo>
                  <a:pt x="0" y="4114800"/>
                </a:lnTo>
                <a:lnTo>
                  <a:pt x="2925248" y="4114800"/>
                </a:lnTo>
                <a:lnTo>
                  <a:pt x="2925248"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5070697" y="214901"/>
            <a:ext cx="8146606" cy="7733644"/>
          </a:xfrm>
          <a:custGeom>
            <a:avLst/>
            <a:gdLst/>
            <a:ahLst/>
            <a:cxnLst/>
            <a:rect l="l" t="t" r="r" b="b"/>
            <a:pathLst>
              <a:path w="8146606" h="7733644">
                <a:moveTo>
                  <a:pt x="0" y="0"/>
                </a:moveTo>
                <a:lnTo>
                  <a:pt x="8146606" y="0"/>
                </a:lnTo>
                <a:lnTo>
                  <a:pt x="8146606" y="7733644"/>
                </a:lnTo>
                <a:lnTo>
                  <a:pt x="0" y="7733644"/>
                </a:lnTo>
                <a:lnTo>
                  <a:pt x="0" y="0"/>
                </a:lnTo>
                <a:close/>
              </a:path>
            </a:pathLst>
          </a:custGeom>
          <a:blipFill>
            <a:blip r:embed="rId9">
              <a:alphaModFix amt="36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a:off x="7517162" y="7033323"/>
            <a:ext cx="3253677" cy="3253677"/>
          </a:xfrm>
          <a:custGeom>
            <a:avLst/>
            <a:gdLst/>
            <a:ahLst/>
            <a:cxnLst/>
            <a:rect l="l" t="t" r="r" b="b"/>
            <a:pathLst>
              <a:path w="3253677" h="3253677">
                <a:moveTo>
                  <a:pt x="0" y="0"/>
                </a:moveTo>
                <a:lnTo>
                  <a:pt x="3253676" y="0"/>
                </a:lnTo>
                <a:lnTo>
                  <a:pt x="3253676" y="3253677"/>
                </a:lnTo>
                <a:lnTo>
                  <a:pt x="0" y="3253677"/>
                </a:lnTo>
                <a:lnTo>
                  <a:pt x="0" y="0"/>
                </a:lnTo>
                <a:close/>
              </a:path>
            </a:pathLst>
          </a:custGeom>
          <a:blipFill>
            <a:blip r:embed="rId11"/>
            <a:stretch>
              <a:fillRect/>
            </a:stretch>
          </a:blipFill>
        </p:spPr>
        <p:txBody>
          <a:bodyPr/>
          <a:lstStyle/>
          <a:p>
            <a:endParaRPr lang="en-US"/>
          </a:p>
        </p:txBody>
      </p:sp>
      <p:sp>
        <p:nvSpPr>
          <p:cNvPr id="8" name="TextBox 8"/>
          <p:cNvSpPr txBox="1"/>
          <p:nvPr/>
        </p:nvSpPr>
        <p:spPr>
          <a:xfrm>
            <a:off x="1028700" y="2160049"/>
            <a:ext cx="16352306" cy="2748876"/>
          </a:xfrm>
          <a:prstGeom prst="rect">
            <a:avLst/>
          </a:prstGeom>
        </p:spPr>
        <p:txBody>
          <a:bodyPr lIns="0" tIns="0" rIns="0" bIns="0" rtlCol="0" anchor="t">
            <a:spAutoFit/>
          </a:bodyPr>
          <a:lstStyle/>
          <a:p>
            <a:pPr algn="ctr">
              <a:lnSpc>
                <a:spcPts val="11061"/>
              </a:lnSpc>
            </a:pPr>
            <a:r>
              <a:rPr lang="en-US" sz="7900">
                <a:solidFill>
                  <a:srgbClr val="000000"/>
                </a:solidFill>
                <a:latin typeface="Shrikhand"/>
                <a:ea typeface="Shrikhand"/>
                <a:cs typeface="Shrikhand"/>
                <a:sym typeface="Shrikhand"/>
              </a:rPr>
              <a:t>Researching History: </a:t>
            </a:r>
          </a:p>
          <a:p>
            <a:pPr algn="ctr">
              <a:lnSpc>
                <a:spcPts val="11061"/>
              </a:lnSpc>
              <a:spcBef>
                <a:spcPct val="0"/>
              </a:spcBef>
            </a:pPr>
            <a:r>
              <a:rPr lang="en-US" sz="7900">
                <a:solidFill>
                  <a:srgbClr val="000000"/>
                </a:solidFill>
                <a:latin typeface="Shrikhand"/>
                <a:ea typeface="Shrikhand"/>
                <a:cs typeface="Shrikhand"/>
                <a:sym typeface="Shrikhand"/>
              </a:rPr>
              <a:t>Primary vs Secondary Sources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27000"/>
            </a:blip>
            <a:stretch>
              <a:fillRect t="-9313" b="-9313"/>
            </a:stretch>
          </a:blipFill>
        </p:spPr>
        <p:txBody>
          <a:bodyPr/>
          <a:lstStyle/>
          <a:p>
            <a:endParaRPr lang="en-US"/>
          </a:p>
        </p:txBody>
      </p:sp>
      <p:sp>
        <p:nvSpPr>
          <p:cNvPr id="3" name="TextBox 3"/>
          <p:cNvSpPr txBox="1"/>
          <p:nvPr/>
        </p:nvSpPr>
        <p:spPr>
          <a:xfrm>
            <a:off x="6452964" y="545267"/>
            <a:ext cx="5382071" cy="1342370"/>
          </a:xfrm>
          <a:prstGeom prst="rect">
            <a:avLst/>
          </a:prstGeom>
        </p:spPr>
        <p:txBody>
          <a:bodyPr lIns="0" tIns="0" rIns="0" bIns="0" rtlCol="0" anchor="t">
            <a:spAutoFit/>
          </a:bodyPr>
          <a:lstStyle/>
          <a:p>
            <a:pPr algn="ctr">
              <a:lnSpc>
                <a:spcPts val="11061"/>
              </a:lnSpc>
              <a:spcBef>
                <a:spcPct val="0"/>
              </a:spcBef>
            </a:pPr>
            <a:r>
              <a:rPr lang="en-US" sz="7900">
                <a:solidFill>
                  <a:srgbClr val="000000"/>
                </a:solidFill>
                <a:latin typeface="Shrikhand"/>
                <a:ea typeface="Shrikhand"/>
                <a:cs typeface="Shrikhand"/>
                <a:sym typeface="Shrikhand"/>
              </a:rPr>
              <a:t>Summary</a:t>
            </a:r>
          </a:p>
        </p:txBody>
      </p:sp>
      <p:sp>
        <p:nvSpPr>
          <p:cNvPr id="4" name="TextBox 4"/>
          <p:cNvSpPr txBox="1"/>
          <p:nvPr/>
        </p:nvSpPr>
        <p:spPr>
          <a:xfrm>
            <a:off x="0" y="2177842"/>
            <a:ext cx="18223706" cy="7214211"/>
          </a:xfrm>
          <a:prstGeom prst="rect">
            <a:avLst/>
          </a:prstGeom>
        </p:spPr>
        <p:txBody>
          <a:bodyPr lIns="0" tIns="0" rIns="0" bIns="0" rtlCol="0" anchor="t">
            <a:spAutoFit/>
          </a:bodyPr>
          <a:lstStyle/>
          <a:p>
            <a:pPr marL="1101297" lvl="1" indent="-550649" algn="l">
              <a:lnSpc>
                <a:spcPts val="7141"/>
              </a:lnSpc>
              <a:buFont typeface="Arial"/>
              <a:buChar char="•"/>
            </a:pPr>
            <a:r>
              <a:rPr lang="en-US" sz="5100">
                <a:solidFill>
                  <a:srgbClr val="000000"/>
                </a:solidFill>
                <a:latin typeface="Open Sans"/>
                <a:ea typeface="Open Sans"/>
                <a:cs typeface="Open Sans"/>
                <a:sym typeface="Open Sans"/>
              </a:rPr>
              <a:t>Primary sources: materials written by people or groups directly involved in the event or topic, either as bystanders or witnesses.</a:t>
            </a:r>
          </a:p>
          <a:p>
            <a:pPr marL="1101297" lvl="1" indent="-550649" algn="l">
              <a:lnSpc>
                <a:spcPts val="7141"/>
              </a:lnSpc>
              <a:buFont typeface="Arial"/>
              <a:buChar char="•"/>
            </a:pPr>
            <a:r>
              <a:rPr lang="en-US" sz="5100">
                <a:solidFill>
                  <a:srgbClr val="000000"/>
                </a:solidFill>
                <a:latin typeface="Open Sans"/>
                <a:ea typeface="Open Sans"/>
                <a:cs typeface="Open Sans"/>
                <a:sym typeface="Open Sans"/>
              </a:rPr>
              <a:t>Secondary sources: books, articles, documentary films etc... who were NOT eyewitnesses of the event.</a:t>
            </a:r>
          </a:p>
          <a:p>
            <a:pPr marL="1101297" lvl="1" indent="-550649" algn="l">
              <a:lnSpc>
                <a:spcPts val="7141"/>
              </a:lnSpc>
              <a:buFont typeface="Arial"/>
              <a:buChar char="•"/>
            </a:pPr>
            <a:r>
              <a:rPr lang="en-US" sz="5100">
                <a:solidFill>
                  <a:srgbClr val="000000"/>
                </a:solidFill>
                <a:latin typeface="Open Sans"/>
                <a:ea typeface="Open Sans"/>
                <a:cs typeface="Open Sans"/>
                <a:sym typeface="Open Sans"/>
              </a:rPr>
              <a:t>It is important to keep in mind the biases and interpretations of past historians. </a:t>
            </a:r>
          </a:p>
          <a:p>
            <a:pPr marL="1101297" lvl="1" indent="-550649" algn="l">
              <a:lnSpc>
                <a:spcPts val="7141"/>
              </a:lnSpc>
              <a:buFont typeface="Arial"/>
              <a:buChar char="•"/>
            </a:pPr>
            <a:r>
              <a:rPr lang="en-US" sz="5100">
                <a:solidFill>
                  <a:srgbClr val="000000"/>
                </a:solidFill>
                <a:latin typeface="Open Sans"/>
                <a:ea typeface="Open Sans"/>
                <a:cs typeface="Open Sans"/>
                <a:sym typeface="Open Sans"/>
              </a:rPr>
              <a:t>The 5 W’s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7000"/>
            </a:blip>
            <a:stretch>
              <a:fillRect t="-9313" b="-9313"/>
            </a:stretch>
          </a:blipFill>
        </p:spPr>
        <p:txBody>
          <a:bodyPr/>
          <a:lstStyle/>
          <a:p>
            <a:endParaRPr lang="en-US"/>
          </a:p>
        </p:txBody>
      </p:sp>
      <p:sp>
        <p:nvSpPr>
          <p:cNvPr id="3" name="TextBox 3"/>
          <p:cNvSpPr txBox="1"/>
          <p:nvPr/>
        </p:nvSpPr>
        <p:spPr>
          <a:xfrm>
            <a:off x="5591547" y="545267"/>
            <a:ext cx="7104906" cy="1342370"/>
          </a:xfrm>
          <a:prstGeom prst="rect">
            <a:avLst/>
          </a:prstGeom>
        </p:spPr>
        <p:txBody>
          <a:bodyPr lIns="0" tIns="0" rIns="0" bIns="0" rtlCol="0" anchor="t">
            <a:spAutoFit/>
          </a:bodyPr>
          <a:lstStyle/>
          <a:p>
            <a:pPr algn="ctr">
              <a:lnSpc>
                <a:spcPts val="11061"/>
              </a:lnSpc>
              <a:spcBef>
                <a:spcPct val="0"/>
              </a:spcBef>
            </a:pPr>
            <a:r>
              <a:rPr lang="en-US" sz="7900">
                <a:solidFill>
                  <a:srgbClr val="000000"/>
                </a:solidFill>
                <a:latin typeface="Shrikhand"/>
                <a:ea typeface="Shrikhand"/>
                <a:cs typeface="Shrikhand"/>
                <a:sym typeface="Shrikhand"/>
              </a:rPr>
              <a:t>Bibliography</a:t>
            </a:r>
          </a:p>
        </p:txBody>
      </p:sp>
      <p:sp>
        <p:nvSpPr>
          <p:cNvPr id="4" name="TextBox 4"/>
          <p:cNvSpPr txBox="1"/>
          <p:nvPr/>
        </p:nvSpPr>
        <p:spPr>
          <a:xfrm>
            <a:off x="442820" y="2428864"/>
            <a:ext cx="17472755" cy="4389729"/>
          </a:xfrm>
          <a:prstGeom prst="rect">
            <a:avLst/>
          </a:prstGeom>
        </p:spPr>
        <p:txBody>
          <a:bodyPr lIns="0" tIns="0" rIns="0" bIns="0" rtlCol="0" anchor="t">
            <a:spAutoFit/>
          </a:bodyPr>
          <a:lstStyle/>
          <a:p>
            <a:pPr algn="l">
              <a:lnSpc>
                <a:spcPts val="3221"/>
              </a:lnSpc>
            </a:pPr>
            <a:r>
              <a:rPr lang="en-US" sz="2301">
                <a:solidFill>
                  <a:srgbClr val="000000"/>
                </a:solidFill>
                <a:latin typeface="Open Sans"/>
                <a:ea typeface="Open Sans"/>
                <a:cs typeface="Open Sans"/>
                <a:sym typeface="Open Sans"/>
              </a:rPr>
              <a:t>Rampolla, Mary Lynn.</a:t>
            </a:r>
            <a:r>
              <a:rPr lang="en-US" sz="2301" i="1">
                <a:solidFill>
                  <a:srgbClr val="000000"/>
                </a:solidFill>
                <a:latin typeface="Open Sans Italics"/>
                <a:ea typeface="Open Sans Italics"/>
                <a:cs typeface="Open Sans Italics"/>
                <a:sym typeface="Open Sans Italics"/>
              </a:rPr>
              <a:t> A Pocket Guide to Writing in History</a:t>
            </a:r>
            <a:r>
              <a:rPr lang="en-US" sz="2301">
                <a:solidFill>
                  <a:srgbClr val="000000"/>
                </a:solidFill>
                <a:latin typeface="Open Sans"/>
                <a:ea typeface="Open Sans"/>
                <a:cs typeface="Open Sans"/>
                <a:sym typeface="Open Sans"/>
              </a:rPr>
              <a:t>. United States: Bedford/ St. Martins, 2021.</a:t>
            </a:r>
          </a:p>
          <a:p>
            <a:pPr algn="l">
              <a:lnSpc>
                <a:spcPts val="3221"/>
              </a:lnSpc>
            </a:pPr>
            <a:endParaRPr lang="en-US" sz="2301">
              <a:solidFill>
                <a:srgbClr val="000000"/>
              </a:solidFill>
              <a:latin typeface="Open Sans"/>
              <a:ea typeface="Open Sans"/>
              <a:cs typeface="Open Sans"/>
              <a:sym typeface="Open Sans"/>
            </a:endParaRPr>
          </a:p>
          <a:p>
            <a:pPr algn="l">
              <a:lnSpc>
                <a:spcPts val="3221"/>
              </a:lnSpc>
            </a:pPr>
            <a:r>
              <a:rPr lang="en-US" sz="2301">
                <a:solidFill>
                  <a:srgbClr val="000000"/>
                </a:solidFill>
                <a:latin typeface="Open Sans"/>
                <a:ea typeface="Open Sans"/>
                <a:cs typeface="Open Sans"/>
                <a:sym typeface="Open Sans"/>
              </a:rPr>
              <a:t>Romeo and Juliet Book Image: https://cdn.kobo.com/book-images/ca07820a-192c-4ec8-a3a6-684a3a7ee2e3/1200/1200/False/romeo-and-juliet-320.jpg. </a:t>
            </a:r>
          </a:p>
          <a:p>
            <a:pPr algn="l">
              <a:lnSpc>
                <a:spcPts val="3221"/>
              </a:lnSpc>
            </a:pPr>
            <a:endParaRPr lang="en-US" sz="2301">
              <a:solidFill>
                <a:srgbClr val="000000"/>
              </a:solidFill>
              <a:latin typeface="Open Sans"/>
              <a:ea typeface="Open Sans"/>
              <a:cs typeface="Open Sans"/>
              <a:sym typeface="Open Sans"/>
            </a:endParaRPr>
          </a:p>
          <a:p>
            <a:pPr algn="l">
              <a:lnSpc>
                <a:spcPts val="3221"/>
              </a:lnSpc>
            </a:pPr>
            <a:r>
              <a:rPr lang="en-US" sz="2301">
                <a:solidFill>
                  <a:srgbClr val="000000"/>
                </a:solidFill>
                <a:latin typeface="Open Sans"/>
                <a:ea typeface="Open Sans"/>
                <a:cs typeface="Open Sans"/>
                <a:sym typeface="Open Sans"/>
              </a:rPr>
              <a:t>Romeo and Juliet Film Image 1968: https://image.tmdb.org/t/p/original/7E0ABo12nVk3z3JjChL6d1Bz3oq.jpg.</a:t>
            </a:r>
          </a:p>
          <a:p>
            <a:pPr algn="l">
              <a:lnSpc>
                <a:spcPts val="3221"/>
              </a:lnSpc>
            </a:pPr>
            <a:endParaRPr lang="en-US" sz="2301">
              <a:solidFill>
                <a:srgbClr val="000000"/>
              </a:solidFill>
              <a:latin typeface="Open Sans"/>
              <a:ea typeface="Open Sans"/>
              <a:cs typeface="Open Sans"/>
              <a:sym typeface="Open Sans"/>
            </a:endParaRPr>
          </a:p>
          <a:p>
            <a:pPr algn="l">
              <a:lnSpc>
                <a:spcPts val="3221"/>
              </a:lnSpc>
            </a:pPr>
            <a:r>
              <a:rPr lang="en-US" sz="2301">
                <a:solidFill>
                  <a:srgbClr val="000000"/>
                </a:solidFill>
                <a:latin typeface="Open Sans"/>
                <a:ea typeface="Open Sans"/>
                <a:cs typeface="Open Sans"/>
                <a:sym typeface="Open Sans"/>
              </a:rPr>
              <a:t>Romeo and Juliet Film Image 1996: https://cdn.mos.cms.futurecdn.net/mxxoXLZLkw4Ji4Ne4abwfF.jpg. </a:t>
            </a:r>
          </a:p>
          <a:p>
            <a:pPr algn="l">
              <a:lnSpc>
                <a:spcPts val="3221"/>
              </a:lnSpc>
            </a:pPr>
            <a:endParaRPr lang="en-US" sz="2301">
              <a:solidFill>
                <a:srgbClr val="000000"/>
              </a:solidFill>
              <a:latin typeface="Open Sans"/>
              <a:ea typeface="Open Sans"/>
              <a:cs typeface="Open Sans"/>
              <a:sym typeface="Open Sans"/>
            </a:endParaRPr>
          </a:p>
          <a:p>
            <a:pPr algn="l">
              <a:lnSpc>
                <a:spcPts val="3221"/>
              </a:lnSpc>
              <a:spcBef>
                <a:spcPct val="0"/>
              </a:spcBef>
            </a:pPr>
            <a:r>
              <a:rPr lang="en-US" sz="2301">
                <a:solidFill>
                  <a:srgbClr val="000000"/>
                </a:solidFill>
                <a:latin typeface="Open Sans"/>
                <a:ea typeface="Open Sans"/>
                <a:cs typeface="Open Sans"/>
                <a:sym typeface="Open Sans"/>
              </a:rPr>
              <a:t>Way, Geoffrey. “Social Shakespeare: “Romeo and Juliet”, Social Media, and Performance.” Journal of Narrative Theory 3, no. 41 (2011): 401-420.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6000"/>
            </a:blip>
            <a:stretch>
              <a:fillRect t="-16777" b="-16777"/>
            </a:stretch>
          </a:blipFill>
        </p:spPr>
        <p:txBody>
          <a:bodyPr/>
          <a:lstStyle/>
          <a:p>
            <a:endParaRPr lang="en-US"/>
          </a:p>
        </p:txBody>
      </p:sp>
      <p:sp>
        <p:nvSpPr>
          <p:cNvPr id="3" name="Freeform 3"/>
          <p:cNvSpPr/>
          <p:nvPr/>
        </p:nvSpPr>
        <p:spPr>
          <a:xfrm flipH="1">
            <a:off x="14337792" y="6287048"/>
            <a:ext cx="3950208" cy="4114800"/>
          </a:xfrm>
          <a:custGeom>
            <a:avLst/>
            <a:gdLst/>
            <a:ahLst/>
            <a:cxnLst/>
            <a:rect l="l" t="t" r="r" b="b"/>
            <a:pathLst>
              <a:path w="3950208" h="4114800">
                <a:moveTo>
                  <a:pt x="3950208" y="0"/>
                </a:moveTo>
                <a:lnTo>
                  <a:pt x="0" y="0"/>
                </a:lnTo>
                <a:lnTo>
                  <a:pt x="0" y="4114800"/>
                </a:lnTo>
                <a:lnTo>
                  <a:pt x="3950208" y="4114800"/>
                </a:lnTo>
                <a:lnTo>
                  <a:pt x="3950208"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0" y="6172200"/>
            <a:ext cx="3164655" cy="4114800"/>
          </a:xfrm>
          <a:custGeom>
            <a:avLst/>
            <a:gdLst/>
            <a:ahLst/>
            <a:cxnLst/>
            <a:rect l="l" t="t" r="r" b="b"/>
            <a:pathLst>
              <a:path w="3164655" h="4114800">
                <a:moveTo>
                  <a:pt x="0" y="0"/>
                </a:moveTo>
                <a:lnTo>
                  <a:pt x="3164655" y="0"/>
                </a:lnTo>
                <a:lnTo>
                  <a:pt x="3164655"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flipH="1">
            <a:off x="13210485" y="6172200"/>
            <a:ext cx="2925249" cy="4114800"/>
          </a:xfrm>
          <a:custGeom>
            <a:avLst/>
            <a:gdLst/>
            <a:ahLst/>
            <a:cxnLst/>
            <a:rect l="l" t="t" r="r" b="b"/>
            <a:pathLst>
              <a:path w="2925249" h="4114800">
                <a:moveTo>
                  <a:pt x="2925248" y="0"/>
                </a:moveTo>
                <a:lnTo>
                  <a:pt x="0" y="0"/>
                </a:lnTo>
                <a:lnTo>
                  <a:pt x="0" y="4114800"/>
                </a:lnTo>
                <a:lnTo>
                  <a:pt x="2925248" y="4114800"/>
                </a:lnTo>
                <a:lnTo>
                  <a:pt x="2925248"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a:off x="5070697" y="214901"/>
            <a:ext cx="8146606" cy="7733644"/>
          </a:xfrm>
          <a:custGeom>
            <a:avLst/>
            <a:gdLst/>
            <a:ahLst/>
            <a:cxnLst/>
            <a:rect l="l" t="t" r="r" b="b"/>
            <a:pathLst>
              <a:path w="8146606" h="7733644">
                <a:moveTo>
                  <a:pt x="0" y="0"/>
                </a:moveTo>
                <a:lnTo>
                  <a:pt x="8146606" y="0"/>
                </a:lnTo>
                <a:lnTo>
                  <a:pt x="8146606" y="7733644"/>
                </a:lnTo>
                <a:lnTo>
                  <a:pt x="0" y="7733644"/>
                </a:lnTo>
                <a:lnTo>
                  <a:pt x="0" y="0"/>
                </a:lnTo>
                <a:close/>
              </a:path>
            </a:pathLst>
          </a:custGeom>
          <a:blipFill>
            <a:blip r:embed="rId9">
              <a:alphaModFix amt="36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TextBox 7"/>
          <p:cNvSpPr txBox="1"/>
          <p:nvPr/>
        </p:nvSpPr>
        <p:spPr>
          <a:xfrm>
            <a:off x="4070654" y="2776204"/>
            <a:ext cx="10602455" cy="2353864"/>
          </a:xfrm>
          <a:prstGeom prst="rect">
            <a:avLst/>
          </a:prstGeom>
        </p:spPr>
        <p:txBody>
          <a:bodyPr lIns="0" tIns="0" rIns="0" bIns="0" rtlCol="0" anchor="t">
            <a:spAutoFit/>
          </a:bodyPr>
          <a:lstStyle/>
          <a:p>
            <a:pPr algn="ctr">
              <a:lnSpc>
                <a:spcPts val="19283"/>
              </a:lnSpc>
              <a:spcBef>
                <a:spcPct val="0"/>
              </a:spcBef>
            </a:pPr>
            <a:r>
              <a:rPr lang="en-US" sz="13774">
                <a:solidFill>
                  <a:srgbClr val="000000"/>
                </a:solidFill>
                <a:latin typeface="Shrikhand"/>
                <a:ea typeface="Shrikhand"/>
                <a:cs typeface="Shrikhand"/>
                <a:sym typeface="Shrikhand"/>
              </a:rPr>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27000"/>
            </a:blip>
            <a:stretch>
              <a:fillRect t="-9313" b="-9313"/>
            </a:stretch>
          </a:blipFill>
        </p:spPr>
        <p:txBody>
          <a:bodyPr/>
          <a:lstStyle/>
          <a:p>
            <a:endParaRPr lang="en-US"/>
          </a:p>
        </p:txBody>
      </p:sp>
      <p:sp>
        <p:nvSpPr>
          <p:cNvPr id="3" name="TextBox 3"/>
          <p:cNvSpPr txBox="1"/>
          <p:nvPr/>
        </p:nvSpPr>
        <p:spPr>
          <a:xfrm>
            <a:off x="3804047" y="545267"/>
            <a:ext cx="10679906" cy="1342370"/>
          </a:xfrm>
          <a:prstGeom prst="rect">
            <a:avLst/>
          </a:prstGeom>
        </p:spPr>
        <p:txBody>
          <a:bodyPr lIns="0" tIns="0" rIns="0" bIns="0" rtlCol="0" anchor="t">
            <a:spAutoFit/>
          </a:bodyPr>
          <a:lstStyle/>
          <a:p>
            <a:pPr algn="ctr">
              <a:lnSpc>
                <a:spcPts val="11061"/>
              </a:lnSpc>
              <a:spcBef>
                <a:spcPct val="0"/>
              </a:spcBef>
            </a:pPr>
            <a:r>
              <a:rPr lang="en-US" sz="7900">
                <a:solidFill>
                  <a:srgbClr val="000000"/>
                </a:solidFill>
                <a:latin typeface="Shrikhand"/>
                <a:ea typeface="Shrikhand"/>
                <a:cs typeface="Shrikhand"/>
                <a:sym typeface="Shrikhand"/>
              </a:rPr>
              <a:t>What We Will Learn</a:t>
            </a:r>
          </a:p>
        </p:txBody>
      </p:sp>
      <p:sp>
        <p:nvSpPr>
          <p:cNvPr id="4" name="TextBox 4"/>
          <p:cNvSpPr txBox="1"/>
          <p:nvPr/>
        </p:nvSpPr>
        <p:spPr>
          <a:xfrm>
            <a:off x="1028700" y="3293757"/>
            <a:ext cx="16679019" cy="4499586"/>
          </a:xfrm>
          <a:prstGeom prst="rect">
            <a:avLst/>
          </a:prstGeom>
        </p:spPr>
        <p:txBody>
          <a:bodyPr lIns="0" tIns="0" rIns="0" bIns="0" rtlCol="0" anchor="t">
            <a:spAutoFit/>
          </a:bodyPr>
          <a:lstStyle/>
          <a:p>
            <a:pPr marL="1101297" lvl="1" indent="-550649" algn="l">
              <a:lnSpc>
                <a:spcPts val="7141"/>
              </a:lnSpc>
              <a:buFont typeface="Arial"/>
              <a:buChar char="•"/>
            </a:pPr>
            <a:r>
              <a:rPr lang="en-US" sz="5100">
                <a:solidFill>
                  <a:srgbClr val="000000"/>
                </a:solidFill>
                <a:latin typeface="Open Sans"/>
                <a:ea typeface="Open Sans"/>
                <a:cs typeface="Open Sans"/>
                <a:sym typeface="Open Sans"/>
              </a:rPr>
              <a:t>Historical context </a:t>
            </a:r>
          </a:p>
          <a:p>
            <a:pPr marL="1101297" lvl="1" indent="-550649" algn="l">
              <a:lnSpc>
                <a:spcPts val="7141"/>
              </a:lnSpc>
              <a:buFont typeface="Arial"/>
              <a:buChar char="•"/>
            </a:pPr>
            <a:r>
              <a:rPr lang="en-US" sz="5100">
                <a:solidFill>
                  <a:srgbClr val="000000"/>
                </a:solidFill>
                <a:latin typeface="Open Sans"/>
                <a:ea typeface="Open Sans"/>
                <a:cs typeface="Open Sans"/>
                <a:sym typeface="Open Sans"/>
              </a:rPr>
              <a:t>The 5 W’s: Who, What, When, Where, Why?</a:t>
            </a:r>
          </a:p>
          <a:p>
            <a:pPr marL="1101297" lvl="1" indent="-550649" algn="l">
              <a:lnSpc>
                <a:spcPts val="7141"/>
              </a:lnSpc>
              <a:buFont typeface="Arial"/>
              <a:buChar char="•"/>
            </a:pPr>
            <a:r>
              <a:rPr lang="en-US" sz="5100">
                <a:solidFill>
                  <a:srgbClr val="000000"/>
                </a:solidFill>
                <a:latin typeface="Open Sans"/>
                <a:ea typeface="Open Sans"/>
                <a:cs typeface="Open Sans"/>
                <a:sym typeface="Open Sans"/>
              </a:rPr>
              <a:t>Importance of evidence</a:t>
            </a:r>
          </a:p>
          <a:p>
            <a:pPr marL="1101297" lvl="1" indent="-550649" algn="l">
              <a:lnSpc>
                <a:spcPts val="7141"/>
              </a:lnSpc>
              <a:buFont typeface="Arial"/>
              <a:buChar char="•"/>
            </a:pPr>
            <a:r>
              <a:rPr lang="en-US" sz="5100">
                <a:solidFill>
                  <a:srgbClr val="000000"/>
                </a:solidFill>
                <a:latin typeface="Open Sans"/>
                <a:ea typeface="Open Sans"/>
                <a:cs typeface="Open Sans"/>
                <a:sym typeface="Open Sans"/>
              </a:rPr>
              <a:t>Importance of interpretation</a:t>
            </a:r>
          </a:p>
          <a:p>
            <a:pPr marL="1101297" lvl="1" indent="-550649" algn="l">
              <a:lnSpc>
                <a:spcPts val="7141"/>
              </a:lnSpc>
              <a:buFont typeface="Arial"/>
              <a:buChar char="•"/>
            </a:pPr>
            <a:r>
              <a:rPr lang="en-US" sz="5100">
                <a:solidFill>
                  <a:srgbClr val="000000"/>
                </a:solidFill>
                <a:latin typeface="Open Sans"/>
                <a:ea typeface="Open Sans"/>
                <a:cs typeface="Open Sans"/>
                <a:sym typeface="Open Sans"/>
              </a:rPr>
              <a:t>Difference between primary and secondary sources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27000"/>
            </a:blip>
            <a:stretch>
              <a:fillRect t="-9313" b="-9313"/>
            </a:stretch>
          </a:blipFill>
        </p:spPr>
        <p:txBody>
          <a:bodyPr/>
          <a:lstStyle/>
          <a:p>
            <a:endParaRPr lang="en-US"/>
          </a:p>
        </p:txBody>
      </p:sp>
      <p:sp>
        <p:nvSpPr>
          <p:cNvPr id="3" name="Freeform 3"/>
          <p:cNvSpPr/>
          <p:nvPr/>
        </p:nvSpPr>
        <p:spPr>
          <a:xfrm>
            <a:off x="11290111" y="5790447"/>
            <a:ext cx="2693390" cy="3065024"/>
          </a:xfrm>
          <a:custGeom>
            <a:avLst/>
            <a:gdLst/>
            <a:ahLst/>
            <a:cxnLst/>
            <a:rect l="l" t="t" r="r" b="b"/>
            <a:pathLst>
              <a:path w="2693390" h="3065024">
                <a:moveTo>
                  <a:pt x="0" y="0"/>
                </a:moveTo>
                <a:lnTo>
                  <a:pt x="2693390" y="0"/>
                </a:lnTo>
                <a:lnTo>
                  <a:pt x="2693390" y="3065025"/>
                </a:lnTo>
                <a:lnTo>
                  <a:pt x="0" y="30650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381054" y="5143500"/>
            <a:ext cx="2992777" cy="3711972"/>
          </a:xfrm>
          <a:custGeom>
            <a:avLst/>
            <a:gdLst/>
            <a:ahLst/>
            <a:cxnLst/>
            <a:rect l="l" t="t" r="r" b="b"/>
            <a:pathLst>
              <a:path w="2992777" h="3711972">
                <a:moveTo>
                  <a:pt x="0" y="0"/>
                </a:moveTo>
                <a:lnTo>
                  <a:pt x="2992777" y="0"/>
                </a:lnTo>
                <a:lnTo>
                  <a:pt x="2992777" y="3711972"/>
                </a:lnTo>
                <a:lnTo>
                  <a:pt x="0" y="37119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3705812" y="5420723"/>
            <a:ext cx="3133845" cy="3157527"/>
          </a:xfrm>
          <a:custGeom>
            <a:avLst/>
            <a:gdLst/>
            <a:ahLst/>
            <a:cxnLst/>
            <a:rect l="l" t="t" r="r" b="b"/>
            <a:pathLst>
              <a:path w="3133845" h="3157527">
                <a:moveTo>
                  <a:pt x="0" y="0"/>
                </a:moveTo>
                <a:lnTo>
                  <a:pt x="3133845" y="0"/>
                </a:lnTo>
                <a:lnTo>
                  <a:pt x="3133845" y="3157526"/>
                </a:lnTo>
                <a:lnTo>
                  <a:pt x="0" y="315752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7173032" y="5420723"/>
            <a:ext cx="3483136" cy="3483136"/>
          </a:xfrm>
          <a:custGeom>
            <a:avLst/>
            <a:gdLst/>
            <a:ahLst/>
            <a:cxnLst/>
            <a:rect l="l" t="t" r="r" b="b"/>
            <a:pathLst>
              <a:path w="3483136" h="3483136">
                <a:moveTo>
                  <a:pt x="0" y="0"/>
                </a:moveTo>
                <a:lnTo>
                  <a:pt x="3483136" y="0"/>
                </a:lnTo>
                <a:lnTo>
                  <a:pt x="3483136" y="3483136"/>
                </a:lnTo>
                <a:lnTo>
                  <a:pt x="0" y="34831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14621676" y="5420723"/>
            <a:ext cx="3515528" cy="3666783"/>
          </a:xfrm>
          <a:custGeom>
            <a:avLst/>
            <a:gdLst/>
            <a:ahLst/>
            <a:cxnLst/>
            <a:rect l="l" t="t" r="r" b="b"/>
            <a:pathLst>
              <a:path w="3515528" h="3666783">
                <a:moveTo>
                  <a:pt x="0" y="0"/>
                </a:moveTo>
                <a:lnTo>
                  <a:pt x="3515528" y="0"/>
                </a:lnTo>
                <a:lnTo>
                  <a:pt x="3515528" y="3666782"/>
                </a:lnTo>
                <a:lnTo>
                  <a:pt x="0" y="3666782"/>
                </a:lnTo>
                <a:lnTo>
                  <a:pt x="0" y="0"/>
                </a:lnTo>
                <a:close/>
              </a:path>
            </a:pathLst>
          </a:custGeom>
          <a:blipFill>
            <a:blip r:embed="rId12"/>
            <a:stretch>
              <a:fillRect/>
            </a:stretch>
          </a:blipFill>
        </p:spPr>
        <p:txBody>
          <a:bodyPr/>
          <a:lstStyle/>
          <a:p>
            <a:endParaRPr lang="en-US"/>
          </a:p>
        </p:txBody>
      </p:sp>
      <p:sp>
        <p:nvSpPr>
          <p:cNvPr id="8" name="TextBox 8"/>
          <p:cNvSpPr txBox="1"/>
          <p:nvPr/>
        </p:nvSpPr>
        <p:spPr>
          <a:xfrm>
            <a:off x="0" y="545267"/>
            <a:ext cx="18288000" cy="2742545"/>
          </a:xfrm>
          <a:prstGeom prst="rect">
            <a:avLst/>
          </a:prstGeom>
        </p:spPr>
        <p:txBody>
          <a:bodyPr lIns="0" tIns="0" rIns="0" bIns="0" rtlCol="0" anchor="t">
            <a:spAutoFit/>
          </a:bodyPr>
          <a:lstStyle/>
          <a:p>
            <a:pPr algn="ctr">
              <a:lnSpc>
                <a:spcPts val="11061"/>
              </a:lnSpc>
              <a:spcBef>
                <a:spcPct val="0"/>
              </a:spcBef>
            </a:pPr>
            <a:r>
              <a:rPr lang="en-US" sz="7900">
                <a:solidFill>
                  <a:srgbClr val="000000"/>
                </a:solidFill>
                <a:latin typeface="Shrikhand"/>
                <a:ea typeface="Shrikhand"/>
                <a:cs typeface="Shrikhand"/>
                <a:sym typeface="Shrikhand"/>
              </a:rPr>
              <a:t>How to Approach Historical Research</a:t>
            </a:r>
          </a:p>
        </p:txBody>
      </p:sp>
      <p:sp>
        <p:nvSpPr>
          <p:cNvPr id="9" name="TextBox 9"/>
          <p:cNvSpPr txBox="1"/>
          <p:nvPr/>
        </p:nvSpPr>
        <p:spPr>
          <a:xfrm>
            <a:off x="-73831" y="8944630"/>
            <a:ext cx="18435662" cy="1342370"/>
          </a:xfrm>
          <a:prstGeom prst="rect">
            <a:avLst/>
          </a:prstGeom>
        </p:spPr>
        <p:txBody>
          <a:bodyPr lIns="0" tIns="0" rIns="0" bIns="0" rtlCol="0" anchor="t">
            <a:spAutoFit/>
          </a:bodyPr>
          <a:lstStyle/>
          <a:p>
            <a:pPr algn="ctr">
              <a:lnSpc>
                <a:spcPts val="11061"/>
              </a:lnSpc>
              <a:spcBef>
                <a:spcPct val="0"/>
              </a:spcBef>
            </a:pPr>
            <a:r>
              <a:rPr lang="en-US" sz="7900">
                <a:solidFill>
                  <a:srgbClr val="000000"/>
                </a:solidFill>
                <a:latin typeface="Shrikhand"/>
                <a:ea typeface="Shrikhand"/>
                <a:cs typeface="Shrikhand"/>
                <a:sym typeface="Shrikhand"/>
              </a:rPr>
              <a:t>WHO WHAT WHEN WHERE WHY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099"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27000"/>
            </a:blip>
            <a:stretch>
              <a:fillRect t="-9313" b="-9313"/>
            </a:stretch>
          </a:blipFill>
        </p:spPr>
        <p:txBody>
          <a:bodyPr/>
          <a:lstStyle/>
          <a:p>
            <a:endParaRPr lang="en-US"/>
          </a:p>
        </p:txBody>
      </p:sp>
      <p:sp>
        <p:nvSpPr>
          <p:cNvPr id="3" name="TextBox 3"/>
          <p:cNvSpPr txBox="1"/>
          <p:nvPr/>
        </p:nvSpPr>
        <p:spPr>
          <a:xfrm>
            <a:off x="1731615" y="255288"/>
            <a:ext cx="14824770" cy="1342370"/>
          </a:xfrm>
          <a:prstGeom prst="rect">
            <a:avLst/>
          </a:prstGeom>
        </p:spPr>
        <p:txBody>
          <a:bodyPr lIns="0" tIns="0" rIns="0" bIns="0" rtlCol="0" anchor="t">
            <a:spAutoFit/>
          </a:bodyPr>
          <a:lstStyle/>
          <a:p>
            <a:pPr algn="ctr">
              <a:lnSpc>
                <a:spcPts val="11061"/>
              </a:lnSpc>
              <a:spcBef>
                <a:spcPct val="0"/>
              </a:spcBef>
            </a:pPr>
            <a:r>
              <a:rPr lang="en-US" sz="7900" dirty="0">
                <a:solidFill>
                  <a:srgbClr val="000000"/>
                </a:solidFill>
                <a:latin typeface="Shrikhand"/>
                <a:ea typeface="Shrikhand"/>
                <a:cs typeface="Shrikhand"/>
                <a:sym typeface="Shrikhand"/>
              </a:rPr>
              <a:t>Evidence and Interpretation</a:t>
            </a:r>
          </a:p>
        </p:txBody>
      </p:sp>
      <p:sp>
        <p:nvSpPr>
          <p:cNvPr id="4" name="TextBox 4"/>
          <p:cNvSpPr txBox="1"/>
          <p:nvPr/>
        </p:nvSpPr>
        <p:spPr>
          <a:xfrm>
            <a:off x="514350" y="3195316"/>
            <a:ext cx="17259300" cy="5404461"/>
          </a:xfrm>
          <a:prstGeom prst="rect">
            <a:avLst/>
          </a:prstGeom>
        </p:spPr>
        <p:txBody>
          <a:bodyPr lIns="0" tIns="0" rIns="0" bIns="0" rtlCol="0" anchor="t">
            <a:spAutoFit/>
          </a:bodyPr>
          <a:lstStyle/>
          <a:p>
            <a:pPr marL="1101297" lvl="1" indent="-550649" algn="l">
              <a:lnSpc>
                <a:spcPts val="7141"/>
              </a:lnSpc>
              <a:buFont typeface="Arial"/>
              <a:buChar char="•"/>
            </a:pPr>
            <a:r>
              <a:rPr lang="en-US" sz="5100" dirty="0">
                <a:solidFill>
                  <a:srgbClr val="000000"/>
                </a:solidFill>
                <a:latin typeface="Open Sans"/>
                <a:ea typeface="Open Sans"/>
                <a:cs typeface="Open Sans"/>
                <a:sym typeface="Open Sans"/>
              </a:rPr>
              <a:t>Historians are influenced by the world around them, therefore influencing their opinions and writing.</a:t>
            </a:r>
          </a:p>
          <a:p>
            <a:pPr marL="1101297" lvl="1" indent="-550649" algn="l">
              <a:lnSpc>
                <a:spcPts val="7141"/>
              </a:lnSpc>
              <a:buFont typeface="Arial"/>
              <a:buChar char="•"/>
            </a:pPr>
            <a:r>
              <a:rPr lang="en-US" sz="5100" dirty="0">
                <a:solidFill>
                  <a:srgbClr val="000000"/>
                </a:solidFill>
                <a:latin typeface="Open Sans"/>
                <a:ea typeface="Open Sans"/>
                <a:cs typeface="Open Sans"/>
                <a:sym typeface="Open Sans"/>
              </a:rPr>
              <a:t>Be aware of the different perspectives historians can have when writing sources. </a:t>
            </a:r>
          </a:p>
          <a:p>
            <a:pPr marL="1101297" lvl="1" indent="-550649" algn="l">
              <a:lnSpc>
                <a:spcPts val="7141"/>
              </a:lnSpc>
              <a:buFont typeface="Arial"/>
              <a:buChar char="•"/>
            </a:pPr>
            <a:r>
              <a:rPr lang="en-US" sz="5100" dirty="0">
                <a:solidFill>
                  <a:srgbClr val="000000"/>
                </a:solidFill>
                <a:latin typeface="Open Sans"/>
                <a:ea typeface="Open Sans"/>
                <a:cs typeface="Open Sans"/>
                <a:sym typeface="Open Sans"/>
              </a:rPr>
              <a:t>Comparing sources can be a great tool to understand the different perspectives of these historians.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27000"/>
            </a:blip>
            <a:stretch>
              <a:fillRect t="-9313" b="-9313"/>
            </a:stretch>
          </a:blipFill>
        </p:spPr>
        <p:txBody>
          <a:bodyPr/>
          <a:lstStyle/>
          <a:p>
            <a:endParaRPr lang="en-US"/>
          </a:p>
        </p:txBody>
      </p:sp>
      <p:sp>
        <p:nvSpPr>
          <p:cNvPr id="3" name="TextBox 3"/>
          <p:cNvSpPr txBox="1"/>
          <p:nvPr/>
        </p:nvSpPr>
        <p:spPr>
          <a:xfrm>
            <a:off x="257175" y="2948964"/>
            <a:ext cx="17773650" cy="6309336"/>
          </a:xfrm>
          <a:prstGeom prst="rect">
            <a:avLst/>
          </a:prstGeom>
        </p:spPr>
        <p:txBody>
          <a:bodyPr lIns="0" tIns="0" rIns="0" bIns="0" rtlCol="0" anchor="t">
            <a:spAutoFit/>
          </a:bodyPr>
          <a:lstStyle/>
          <a:p>
            <a:pPr marL="1101297" lvl="1" indent="-550649" algn="l">
              <a:lnSpc>
                <a:spcPts val="7141"/>
              </a:lnSpc>
              <a:buFont typeface="Arial"/>
              <a:buChar char="•"/>
            </a:pPr>
            <a:r>
              <a:rPr lang="en-US" sz="5100">
                <a:solidFill>
                  <a:srgbClr val="000000"/>
                </a:solidFill>
                <a:latin typeface="Open Sans"/>
                <a:ea typeface="Open Sans"/>
                <a:cs typeface="Open Sans"/>
                <a:sym typeface="Open Sans"/>
              </a:rPr>
              <a:t>To study history, we need evidence.</a:t>
            </a:r>
          </a:p>
          <a:p>
            <a:pPr marL="1101297" lvl="1" indent="-550649" algn="l">
              <a:lnSpc>
                <a:spcPts val="7141"/>
              </a:lnSpc>
              <a:buFont typeface="Arial"/>
              <a:buChar char="•"/>
            </a:pPr>
            <a:r>
              <a:rPr lang="en-US" sz="5100">
                <a:solidFill>
                  <a:srgbClr val="000000"/>
                </a:solidFill>
                <a:latin typeface="Open Sans"/>
                <a:ea typeface="Open Sans"/>
                <a:cs typeface="Open Sans"/>
                <a:sym typeface="Open Sans"/>
              </a:rPr>
              <a:t>The evidence should be scholarly or peer reviewed.</a:t>
            </a:r>
          </a:p>
          <a:p>
            <a:pPr marL="1101297" lvl="1" indent="-550649" algn="l">
              <a:lnSpc>
                <a:spcPts val="7141"/>
              </a:lnSpc>
              <a:buFont typeface="Arial"/>
              <a:buChar char="•"/>
            </a:pPr>
            <a:r>
              <a:rPr lang="en-US" sz="5100">
                <a:solidFill>
                  <a:srgbClr val="000000"/>
                </a:solidFill>
                <a:latin typeface="Open Sans"/>
                <a:ea typeface="Open Sans"/>
                <a:cs typeface="Open Sans"/>
                <a:sym typeface="Open Sans"/>
              </a:rPr>
              <a:t>Do not believe everything you see. Think critically about the source.</a:t>
            </a:r>
          </a:p>
          <a:p>
            <a:pPr marL="1101297" lvl="1" indent="-550649" algn="l">
              <a:lnSpc>
                <a:spcPts val="7141"/>
              </a:lnSpc>
              <a:buFont typeface="Arial"/>
              <a:buChar char="•"/>
            </a:pPr>
            <a:r>
              <a:rPr lang="en-US" sz="5100">
                <a:solidFill>
                  <a:srgbClr val="000000"/>
                </a:solidFill>
                <a:latin typeface="Open Sans"/>
                <a:ea typeface="Open Sans"/>
                <a:cs typeface="Open Sans"/>
                <a:sym typeface="Open Sans"/>
              </a:rPr>
              <a:t>Understanding the audience helps our understanding of the intent of the source. This can reveal biases of the author and unspoken assumptions.</a:t>
            </a:r>
          </a:p>
        </p:txBody>
      </p:sp>
      <p:sp>
        <p:nvSpPr>
          <p:cNvPr id="4" name="TextBox 4"/>
          <p:cNvSpPr txBox="1"/>
          <p:nvPr/>
        </p:nvSpPr>
        <p:spPr>
          <a:xfrm>
            <a:off x="1731615" y="357515"/>
            <a:ext cx="14824770" cy="1342370"/>
          </a:xfrm>
          <a:prstGeom prst="rect">
            <a:avLst/>
          </a:prstGeom>
        </p:spPr>
        <p:txBody>
          <a:bodyPr lIns="0" tIns="0" rIns="0" bIns="0" rtlCol="0" anchor="t">
            <a:spAutoFit/>
          </a:bodyPr>
          <a:lstStyle/>
          <a:p>
            <a:pPr algn="ctr">
              <a:lnSpc>
                <a:spcPts val="11061"/>
              </a:lnSpc>
              <a:spcBef>
                <a:spcPct val="0"/>
              </a:spcBef>
            </a:pPr>
            <a:r>
              <a:rPr lang="en-US" sz="7900" dirty="0">
                <a:solidFill>
                  <a:srgbClr val="000000"/>
                </a:solidFill>
                <a:latin typeface="Shrikhand"/>
                <a:ea typeface="Shrikhand"/>
                <a:cs typeface="Shrikhand"/>
                <a:sym typeface="Shrikhand"/>
              </a:rPr>
              <a:t>Evidence and Interpretation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27000"/>
            </a:blip>
            <a:stretch>
              <a:fillRect t="-9313" b="-9313"/>
            </a:stretch>
          </a:blipFill>
        </p:spPr>
        <p:txBody>
          <a:bodyPr/>
          <a:lstStyle/>
          <a:p>
            <a:endParaRPr lang="en-US"/>
          </a:p>
        </p:txBody>
      </p:sp>
      <p:sp>
        <p:nvSpPr>
          <p:cNvPr id="3" name="TextBox 3"/>
          <p:cNvSpPr txBox="1"/>
          <p:nvPr/>
        </p:nvSpPr>
        <p:spPr>
          <a:xfrm>
            <a:off x="4591720" y="545267"/>
            <a:ext cx="9104561" cy="1342370"/>
          </a:xfrm>
          <a:prstGeom prst="rect">
            <a:avLst/>
          </a:prstGeom>
        </p:spPr>
        <p:txBody>
          <a:bodyPr lIns="0" tIns="0" rIns="0" bIns="0" rtlCol="0" anchor="t">
            <a:spAutoFit/>
          </a:bodyPr>
          <a:lstStyle/>
          <a:p>
            <a:pPr algn="ctr">
              <a:lnSpc>
                <a:spcPts val="11061"/>
              </a:lnSpc>
              <a:spcBef>
                <a:spcPct val="0"/>
              </a:spcBef>
            </a:pPr>
            <a:r>
              <a:rPr lang="en-US" sz="7900">
                <a:solidFill>
                  <a:srgbClr val="000000"/>
                </a:solidFill>
                <a:latin typeface="Shrikhand"/>
                <a:ea typeface="Shrikhand"/>
                <a:cs typeface="Shrikhand"/>
                <a:sym typeface="Shrikhand"/>
              </a:rPr>
              <a:t>Primary Sources</a:t>
            </a:r>
          </a:p>
        </p:txBody>
      </p:sp>
      <p:sp>
        <p:nvSpPr>
          <p:cNvPr id="4" name="TextBox 4"/>
          <p:cNvSpPr txBox="1"/>
          <p:nvPr/>
        </p:nvSpPr>
        <p:spPr>
          <a:xfrm>
            <a:off x="128588" y="3178660"/>
            <a:ext cx="18159412" cy="5404461"/>
          </a:xfrm>
          <a:prstGeom prst="rect">
            <a:avLst/>
          </a:prstGeom>
        </p:spPr>
        <p:txBody>
          <a:bodyPr lIns="0" tIns="0" rIns="0" bIns="0" rtlCol="0" anchor="t">
            <a:spAutoFit/>
          </a:bodyPr>
          <a:lstStyle/>
          <a:p>
            <a:pPr marL="1101297" lvl="1" indent="-550649" algn="l">
              <a:lnSpc>
                <a:spcPts val="7141"/>
              </a:lnSpc>
              <a:buFont typeface="Arial"/>
              <a:buChar char="•"/>
            </a:pPr>
            <a:r>
              <a:rPr lang="en-US" sz="5100">
                <a:solidFill>
                  <a:srgbClr val="000000"/>
                </a:solidFill>
                <a:latin typeface="Open Sans"/>
                <a:ea typeface="Open Sans"/>
                <a:cs typeface="Open Sans"/>
                <a:sym typeface="Open Sans"/>
              </a:rPr>
              <a:t>Primary sources: materials written by people or groups directly involved in the event or topic, either as bystanders or witnesses.</a:t>
            </a:r>
          </a:p>
          <a:p>
            <a:pPr marL="1101297" lvl="1" indent="-550649" algn="l">
              <a:lnSpc>
                <a:spcPts val="7141"/>
              </a:lnSpc>
              <a:buFont typeface="Arial"/>
              <a:buChar char="•"/>
            </a:pPr>
            <a:r>
              <a:rPr lang="en-US" sz="5100">
                <a:solidFill>
                  <a:srgbClr val="000000"/>
                </a:solidFill>
                <a:latin typeface="Open Sans"/>
                <a:ea typeface="Open Sans"/>
                <a:cs typeface="Open Sans"/>
                <a:sym typeface="Open Sans"/>
              </a:rPr>
              <a:t>These types of sources allow you to create your own interpretation of the content.</a:t>
            </a:r>
          </a:p>
          <a:p>
            <a:pPr marL="1101297" lvl="1" indent="-550649" algn="l">
              <a:lnSpc>
                <a:spcPts val="7141"/>
              </a:lnSpc>
              <a:buFont typeface="Arial"/>
              <a:buChar char="•"/>
            </a:pPr>
            <a:r>
              <a:rPr lang="en-US" sz="5100">
                <a:solidFill>
                  <a:srgbClr val="000000"/>
                </a:solidFill>
                <a:latin typeface="Open Sans"/>
                <a:ea typeface="Open Sans"/>
                <a:cs typeface="Open Sans"/>
                <a:sym typeface="Open Sans"/>
              </a:rPr>
              <a:t>EX. Magazines, letters, household objects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27000"/>
            </a:blip>
            <a:stretch>
              <a:fillRect t="-9313" b="-9313"/>
            </a:stretch>
          </a:blipFill>
        </p:spPr>
        <p:txBody>
          <a:bodyPr/>
          <a:lstStyle/>
          <a:p>
            <a:endParaRPr lang="en-US"/>
          </a:p>
        </p:txBody>
      </p:sp>
      <p:sp>
        <p:nvSpPr>
          <p:cNvPr id="3" name="Freeform 3"/>
          <p:cNvSpPr/>
          <p:nvPr/>
        </p:nvSpPr>
        <p:spPr>
          <a:xfrm>
            <a:off x="6732632" y="2076316"/>
            <a:ext cx="4822735" cy="7118429"/>
          </a:xfrm>
          <a:custGeom>
            <a:avLst/>
            <a:gdLst/>
            <a:ahLst/>
            <a:cxnLst/>
            <a:rect l="l" t="t" r="r" b="b"/>
            <a:pathLst>
              <a:path w="4822735" h="7118429">
                <a:moveTo>
                  <a:pt x="0" y="0"/>
                </a:moveTo>
                <a:lnTo>
                  <a:pt x="4822736" y="0"/>
                </a:lnTo>
                <a:lnTo>
                  <a:pt x="4822736" y="7118428"/>
                </a:lnTo>
                <a:lnTo>
                  <a:pt x="0" y="7118428"/>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2189634" y="545267"/>
            <a:ext cx="13908732" cy="1342370"/>
          </a:xfrm>
          <a:prstGeom prst="rect">
            <a:avLst/>
          </a:prstGeom>
        </p:spPr>
        <p:txBody>
          <a:bodyPr lIns="0" tIns="0" rIns="0" bIns="0" rtlCol="0" anchor="t">
            <a:spAutoFit/>
          </a:bodyPr>
          <a:lstStyle/>
          <a:p>
            <a:pPr algn="ctr">
              <a:lnSpc>
                <a:spcPts val="11061"/>
              </a:lnSpc>
              <a:spcBef>
                <a:spcPct val="0"/>
              </a:spcBef>
            </a:pPr>
            <a:r>
              <a:rPr lang="en-US" sz="7900">
                <a:solidFill>
                  <a:srgbClr val="000000"/>
                </a:solidFill>
                <a:latin typeface="Shrikhand"/>
                <a:ea typeface="Shrikhand"/>
                <a:cs typeface="Shrikhand"/>
                <a:sym typeface="Shrikhand"/>
              </a:rPr>
              <a:t>Primary Sources Example</a:t>
            </a:r>
          </a:p>
        </p:txBody>
      </p:sp>
      <p:sp>
        <p:nvSpPr>
          <p:cNvPr id="5" name="TextBox 5"/>
          <p:cNvSpPr txBox="1"/>
          <p:nvPr/>
        </p:nvSpPr>
        <p:spPr>
          <a:xfrm>
            <a:off x="6299557" y="9220200"/>
            <a:ext cx="5688885" cy="846784"/>
          </a:xfrm>
          <a:prstGeom prst="rect">
            <a:avLst/>
          </a:prstGeom>
        </p:spPr>
        <p:txBody>
          <a:bodyPr lIns="0" tIns="0" rIns="0" bIns="0" rtlCol="0" anchor="t">
            <a:spAutoFit/>
          </a:bodyPr>
          <a:lstStyle/>
          <a:p>
            <a:pPr algn="ctr">
              <a:lnSpc>
                <a:spcPts val="3440"/>
              </a:lnSpc>
              <a:spcBef>
                <a:spcPct val="0"/>
              </a:spcBef>
            </a:pPr>
            <a:r>
              <a:rPr lang="en-US" sz="2457">
                <a:solidFill>
                  <a:srgbClr val="000000"/>
                </a:solidFill>
                <a:latin typeface="Open Sans"/>
                <a:ea typeface="Open Sans"/>
                <a:cs typeface="Open Sans"/>
                <a:sym typeface="Open Sans"/>
              </a:rPr>
              <a:t>Play of Romeo and Juliet by William Shakespeare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27000"/>
            </a:blip>
            <a:stretch>
              <a:fillRect t="-9313" b="-9313"/>
            </a:stretch>
          </a:blipFill>
        </p:spPr>
        <p:txBody>
          <a:bodyPr/>
          <a:lstStyle/>
          <a:p>
            <a:endParaRPr lang="en-US"/>
          </a:p>
        </p:txBody>
      </p:sp>
      <p:sp>
        <p:nvSpPr>
          <p:cNvPr id="3" name="TextBox 3"/>
          <p:cNvSpPr txBox="1"/>
          <p:nvPr/>
        </p:nvSpPr>
        <p:spPr>
          <a:xfrm>
            <a:off x="4058915" y="545267"/>
            <a:ext cx="10170170" cy="1342370"/>
          </a:xfrm>
          <a:prstGeom prst="rect">
            <a:avLst/>
          </a:prstGeom>
        </p:spPr>
        <p:txBody>
          <a:bodyPr lIns="0" tIns="0" rIns="0" bIns="0" rtlCol="0" anchor="t">
            <a:spAutoFit/>
          </a:bodyPr>
          <a:lstStyle/>
          <a:p>
            <a:pPr algn="ctr">
              <a:lnSpc>
                <a:spcPts val="11061"/>
              </a:lnSpc>
              <a:spcBef>
                <a:spcPct val="0"/>
              </a:spcBef>
            </a:pPr>
            <a:r>
              <a:rPr lang="en-US" sz="7900">
                <a:solidFill>
                  <a:srgbClr val="000000"/>
                </a:solidFill>
                <a:latin typeface="Shrikhand"/>
                <a:ea typeface="Shrikhand"/>
                <a:cs typeface="Shrikhand"/>
                <a:sym typeface="Shrikhand"/>
              </a:rPr>
              <a:t>Secondary Sources</a:t>
            </a:r>
          </a:p>
        </p:txBody>
      </p:sp>
      <p:sp>
        <p:nvSpPr>
          <p:cNvPr id="4" name="TextBox 4"/>
          <p:cNvSpPr txBox="1"/>
          <p:nvPr/>
        </p:nvSpPr>
        <p:spPr>
          <a:xfrm>
            <a:off x="64294" y="3949782"/>
            <a:ext cx="18223706" cy="3594711"/>
          </a:xfrm>
          <a:prstGeom prst="rect">
            <a:avLst/>
          </a:prstGeom>
        </p:spPr>
        <p:txBody>
          <a:bodyPr lIns="0" tIns="0" rIns="0" bIns="0" rtlCol="0" anchor="t">
            <a:spAutoFit/>
          </a:bodyPr>
          <a:lstStyle/>
          <a:p>
            <a:pPr marL="1101297" lvl="1" indent="-550649" algn="l">
              <a:lnSpc>
                <a:spcPts val="7141"/>
              </a:lnSpc>
              <a:buFont typeface="Arial"/>
              <a:buChar char="•"/>
            </a:pPr>
            <a:r>
              <a:rPr lang="en-US" sz="5100">
                <a:solidFill>
                  <a:srgbClr val="000000"/>
                </a:solidFill>
                <a:latin typeface="Open Sans"/>
                <a:ea typeface="Open Sans"/>
                <a:cs typeface="Open Sans"/>
                <a:sym typeface="Open Sans"/>
              </a:rPr>
              <a:t>Secondary sources: books, articles, documentary films etc... who were NOT eyewitnesses of the event.</a:t>
            </a:r>
          </a:p>
          <a:p>
            <a:pPr marL="1101297" lvl="1" indent="-550649" algn="l">
              <a:lnSpc>
                <a:spcPts val="7141"/>
              </a:lnSpc>
              <a:buFont typeface="Arial"/>
              <a:buChar char="•"/>
            </a:pPr>
            <a:r>
              <a:rPr lang="en-US" sz="5100">
                <a:solidFill>
                  <a:srgbClr val="000000"/>
                </a:solidFill>
                <a:latin typeface="Open Sans"/>
                <a:ea typeface="Open Sans"/>
                <a:cs typeface="Open Sans"/>
                <a:sym typeface="Open Sans"/>
              </a:rPr>
              <a:t>Reveals past interpretations and biases of historians.</a:t>
            </a:r>
          </a:p>
          <a:p>
            <a:pPr marL="1101297" lvl="1" indent="-550649" algn="l">
              <a:lnSpc>
                <a:spcPts val="7141"/>
              </a:lnSpc>
              <a:buFont typeface="Arial"/>
              <a:buChar char="•"/>
            </a:pPr>
            <a:r>
              <a:rPr lang="en-US" sz="5100">
                <a:solidFill>
                  <a:srgbClr val="000000"/>
                </a:solidFill>
                <a:latin typeface="Open Sans"/>
                <a:ea typeface="Open Sans"/>
                <a:cs typeface="Open Sans"/>
                <a:sym typeface="Open Sans"/>
              </a:rPr>
              <a:t>EX. Documentary films, articles, books.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27000"/>
            </a:blip>
            <a:stretch>
              <a:fillRect t="-9313" b="-9313"/>
            </a:stretch>
          </a:blipFill>
        </p:spPr>
        <p:txBody>
          <a:bodyPr/>
          <a:lstStyle/>
          <a:p>
            <a:endParaRPr lang="en-US"/>
          </a:p>
        </p:txBody>
      </p:sp>
      <p:sp>
        <p:nvSpPr>
          <p:cNvPr id="3" name="Freeform 3"/>
          <p:cNvSpPr/>
          <p:nvPr/>
        </p:nvSpPr>
        <p:spPr>
          <a:xfrm>
            <a:off x="1819872" y="1883998"/>
            <a:ext cx="6558170" cy="3688970"/>
          </a:xfrm>
          <a:custGeom>
            <a:avLst/>
            <a:gdLst/>
            <a:ahLst/>
            <a:cxnLst/>
            <a:rect l="l" t="t" r="r" b="b"/>
            <a:pathLst>
              <a:path w="6558170" h="3688970">
                <a:moveTo>
                  <a:pt x="0" y="0"/>
                </a:moveTo>
                <a:lnTo>
                  <a:pt x="6558169" y="0"/>
                </a:lnTo>
                <a:lnTo>
                  <a:pt x="6558169" y="3688971"/>
                </a:lnTo>
                <a:lnTo>
                  <a:pt x="0" y="3688971"/>
                </a:lnTo>
                <a:lnTo>
                  <a:pt x="0" y="0"/>
                </a:lnTo>
                <a:close/>
              </a:path>
            </a:pathLst>
          </a:custGeom>
          <a:blipFill>
            <a:blip r:embed="rId4"/>
            <a:stretch>
              <a:fillRect/>
            </a:stretch>
          </a:blipFill>
        </p:spPr>
        <p:txBody>
          <a:bodyPr/>
          <a:lstStyle/>
          <a:p>
            <a:endParaRPr lang="en-US"/>
          </a:p>
        </p:txBody>
      </p:sp>
      <p:sp>
        <p:nvSpPr>
          <p:cNvPr id="4" name="Freeform 4"/>
          <p:cNvSpPr/>
          <p:nvPr/>
        </p:nvSpPr>
        <p:spPr>
          <a:xfrm>
            <a:off x="1819872" y="5974200"/>
            <a:ext cx="6558170" cy="3954060"/>
          </a:xfrm>
          <a:custGeom>
            <a:avLst/>
            <a:gdLst/>
            <a:ahLst/>
            <a:cxnLst/>
            <a:rect l="l" t="t" r="r" b="b"/>
            <a:pathLst>
              <a:path w="6558170" h="3954060">
                <a:moveTo>
                  <a:pt x="0" y="0"/>
                </a:moveTo>
                <a:lnTo>
                  <a:pt x="6558169" y="0"/>
                </a:lnTo>
                <a:lnTo>
                  <a:pt x="6558169" y="3954061"/>
                </a:lnTo>
                <a:lnTo>
                  <a:pt x="0" y="3954061"/>
                </a:lnTo>
                <a:lnTo>
                  <a:pt x="0" y="0"/>
                </a:lnTo>
                <a:close/>
              </a:path>
            </a:pathLst>
          </a:custGeom>
          <a:blipFill>
            <a:blip r:embed="rId5"/>
            <a:stretch>
              <a:fillRect r="-7186"/>
            </a:stretch>
          </a:blipFill>
        </p:spPr>
        <p:txBody>
          <a:bodyPr/>
          <a:lstStyle/>
          <a:p>
            <a:endParaRPr lang="en-US"/>
          </a:p>
        </p:txBody>
      </p:sp>
      <p:sp>
        <p:nvSpPr>
          <p:cNvPr id="5" name="Freeform 5"/>
          <p:cNvSpPr/>
          <p:nvPr/>
        </p:nvSpPr>
        <p:spPr>
          <a:xfrm>
            <a:off x="10028970" y="1887637"/>
            <a:ext cx="5500218" cy="7370663"/>
          </a:xfrm>
          <a:custGeom>
            <a:avLst/>
            <a:gdLst/>
            <a:ahLst/>
            <a:cxnLst/>
            <a:rect l="l" t="t" r="r" b="b"/>
            <a:pathLst>
              <a:path w="5500218" h="7370663">
                <a:moveTo>
                  <a:pt x="0" y="0"/>
                </a:moveTo>
                <a:lnTo>
                  <a:pt x="5500218" y="0"/>
                </a:lnTo>
                <a:lnTo>
                  <a:pt x="5500218" y="7370663"/>
                </a:lnTo>
                <a:lnTo>
                  <a:pt x="0" y="7370663"/>
                </a:lnTo>
                <a:lnTo>
                  <a:pt x="0" y="0"/>
                </a:lnTo>
                <a:close/>
              </a:path>
            </a:pathLst>
          </a:custGeom>
          <a:blipFill>
            <a:blip r:embed="rId6"/>
            <a:stretch>
              <a:fillRect/>
            </a:stretch>
          </a:blipFill>
        </p:spPr>
        <p:txBody>
          <a:bodyPr/>
          <a:lstStyle/>
          <a:p>
            <a:endParaRPr lang="en-US"/>
          </a:p>
        </p:txBody>
      </p:sp>
      <p:sp>
        <p:nvSpPr>
          <p:cNvPr id="6" name="TextBox 6"/>
          <p:cNvSpPr txBox="1"/>
          <p:nvPr/>
        </p:nvSpPr>
        <p:spPr>
          <a:xfrm>
            <a:off x="1528480" y="-123825"/>
            <a:ext cx="15231041" cy="1132289"/>
          </a:xfrm>
          <a:prstGeom prst="rect">
            <a:avLst/>
          </a:prstGeom>
        </p:spPr>
        <p:txBody>
          <a:bodyPr lIns="0" tIns="0" rIns="0" bIns="0" rtlCol="0" anchor="t">
            <a:spAutoFit/>
          </a:bodyPr>
          <a:lstStyle/>
          <a:p>
            <a:pPr algn="ctr">
              <a:lnSpc>
                <a:spcPts val="9299"/>
              </a:lnSpc>
              <a:spcBef>
                <a:spcPct val="0"/>
              </a:spcBef>
            </a:pPr>
            <a:r>
              <a:rPr lang="en-US" sz="6642">
                <a:solidFill>
                  <a:srgbClr val="000000"/>
                </a:solidFill>
                <a:latin typeface="Shrikhand"/>
                <a:ea typeface="Shrikhand"/>
                <a:cs typeface="Shrikhand"/>
                <a:sym typeface="Shrikhand"/>
              </a:rPr>
              <a:t>Secondary Sources Example</a:t>
            </a:r>
          </a:p>
        </p:txBody>
      </p:sp>
      <p:sp>
        <p:nvSpPr>
          <p:cNvPr id="7" name="TextBox 7"/>
          <p:cNvSpPr txBox="1"/>
          <p:nvPr/>
        </p:nvSpPr>
        <p:spPr>
          <a:xfrm>
            <a:off x="2313588" y="5534869"/>
            <a:ext cx="5730181" cy="411229"/>
          </a:xfrm>
          <a:prstGeom prst="rect">
            <a:avLst/>
          </a:prstGeom>
        </p:spPr>
        <p:txBody>
          <a:bodyPr lIns="0" tIns="0" rIns="0" bIns="0" rtlCol="0" anchor="t">
            <a:spAutoFit/>
          </a:bodyPr>
          <a:lstStyle/>
          <a:p>
            <a:pPr algn="ctr">
              <a:lnSpc>
                <a:spcPts val="3440"/>
              </a:lnSpc>
              <a:spcBef>
                <a:spcPct val="0"/>
              </a:spcBef>
            </a:pPr>
            <a:r>
              <a:rPr lang="en-US" sz="2457">
                <a:solidFill>
                  <a:srgbClr val="000000"/>
                </a:solidFill>
                <a:latin typeface="Open Sans"/>
                <a:ea typeface="Open Sans"/>
                <a:cs typeface="Open Sans"/>
                <a:sym typeface="Open Sans"/>
              </a:rPr>
              <a:t>1968 Film Adaption of Romeo and Juliet</a:t>
            </a:r>
          </a:p>
        </p:txBody>
      </p:sp>
      <p:sp>
        <p:nvSpPr>
          <p:cNvPr id="8" name="TextBox 8"/>
          <p:cNvSpPr txBox="1"/>
          <p:nvPr/>
        </p:nvSpPr>
        <p:spPr>
          <a:xfrm>
            <a:off x="2233866" y="9875771"/>
            <a:ext cx="5730181" cy="411229"/>
          </a:xfrm>
          <a:prstGeom prst="rect">
            <a:avLst/>
          </a:prstGeom>
        </p:spPr>
        <p:txBody>
          <a:bodyPr lIns="0" tIns="0" rIns="0" bIns="0" rtlCol="0" anchor="t">
            <a:spAutoFit/>
          </a:bodyPr>
          <a:lstStyle/>
          <a:p>
            <a:pPr algn="ctr">
              <a:lnSpc>
                <a:spcPts val="3440"/>
              </a:lnSpc>
              <a:spcBef>
                <a:spcPct val="0"/>
              </a:spcBef>
            </a:pPr>
            <a:r>
              <a:rPr lang="en-US" sz="2457">
                <a:solidFill>
                  <a:srgbClr val="000000"/>
                </a:solidFill>
                <a:latin typeface="Open Sans"/>
                <a:ea typeface="Open Sans"/>
                <a:cs typeface="Open Sans"/>
                <a:sym typeface="Open Sans"/>
              </a:rPr>
              <a:t>1996 Film Adaption of Romeo and Juliet</a:t>
            </a:r>
          </a:p>
        </p:txBody>
      </p:sp>
      <p:sp>
        <p:nvSpPr>
          <p:cNvPr id="9" name="TextBox 9"/>
          <p:cNvSpPr txBox="1"/>
          <p:nvPr/>
        </p:nvSpPr>
        <p:spPr>
          <a:xfrm>
            <a:off x="9261909" y="9220200"/>
            <a:ext cx="7034339" cy="846784"/>
          </a:xfrm>
          <a:prstGeom prst="rect">
            <a:avLst/>
          </a:prstGeom>
        </p:spPr>
        <p:txBody>
          <a:bodyPr lIns="0" tIns="0" rIns="0" bIns="0" rtlCol="0" anchor="t">
            <a:spAutoFit/>
          </a:bodyPr>
          <a:lstStyle/>
          <a:p>
            <a:pPr algn="ctr">
              <a:lnSpc>
                <a:spcPts val="3440"/>
              </a:lnSpc>
              <a:spcBef>
                <a:spcPct val="0"/>
              </a:spcBef>
            </a:pPr>
            <a:r>
              <a:rPr lang="en-US" sz="2457">
                <a:solidFill>
                  <a:srgbClr val="000000"/>
                </a:solidFill>
                <a:latin typeface="Open Sans"/>
                <a:ea typeface="Open Sans"/>
                <a:cs typeface="Open Sans"/>
                <a:sym typeface="Open Sans"/>
              </a:rPr>
              <a:t>Article by Geoffrey Way using the primary source of the original play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1382</Words>
  <Application>Microsoft Office PowerPoint</Application>
  <PresentationFormat>Custom</PresentationFormat>
  <Paragraphs>124</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Open Sans Italics</vt:lpstr>
      <vt:lpstr>Calibri</vt:lpstr>
      <vt:lpstr>Arial</vt:lpstr>
      <vt:lpstr>Open Sans</vt:lpstr>
      <vt:lpstr>Shrikhand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8-9: Primary vs Secondary Sources</dc:title>
  <cp:lastModifiedBy>Laverty, Kat</cp:lastModifiedBy>
  <cp:revision>2</cp:revision>
  <dcterms:created xsi:type="dcterms:W3CDTF">2006-08-16T00:00:00Z</dcterms:created>
  <dcterms:modified xsi:type="dcterms:W3CDTF">2026-01-12T17:01:26Z</dcterms:modified>
  <dc:identifier>DAG7sSKQiw0</dc:identifier>
</cp:coreProperties>
</file>