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Egyptian Slate"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you ever wondered how the pyramids were built? Who built them? What did they look like in their prime thousands of years ago? What was their purpose?</a:t>
            </a:r>
          </a:p>
          <a:p>
            <a:endParaRPr lang="en-US"/>
          </a:p>
          <a:p>
            <a:r>
              <a:rPr lang="en-US"/>
              <a:t>We will be going over all that today, as well as the misconceptions that often come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many misnomers and misconceptions about ancient Egypt, specifically the pyramids.</a:t>
            </a:r>
          </a:p>
          <a:p>
            <a:endParaRPr lang="en-US"/>
          </a:p>
          <a:p>
            <a:r>
              <a:rPr lang="en-US"/>
              <a:t>Even coming from the History Channel, most of what is said is untrue. Just because they reveal it as "evidence", it does not mean that said evidence is credible. </a:t>
            </a:r>
          </a:p>
          <a:p>
            <a:endParaRPr lang="en-US"/>
          </a:p>
          <a:p>
            <a:r>
              <a:rPr lang="en-US"/>
              <a:t>https://www.youtube.com/watch?v=-pS7Jf24dQY</a:t>
            </a:r>
          </a:p>
          <a:p>
            <a:endParaRPr lang="en-US"/>
          </a:p>
          <a:p>
            <a:r>
              <a:rPr lang="en-US"/>
              <a:t>https://www.youtube.com/watch?v=YBRrQqDhj28</a:t>
            </a:r>
          </a:p>
          <a:p>
            <a:endParaRPr lang="en-US"/>
          </a:p>
          <a:p>
            <a:r>
              <a:rPr lang="en-US"/>
              <a:t>Here are a couple videos that use "evidence" to prove multiple theories such as: </a:t>
            </a:r>
          </a:p>
          <a:p>
            <a:r>
              <a:rPr lang="en-US"/>
              <a:t>- salt coated on the walls combining creating hydrogen, with the vibrations of the earth shaking the pyramid. The pyramid also shot out a microwave ray due to this reaction.</a:t>
            </a:r>
          </a:p>
          <a:p>
            <a:r>
              <a:rPr lang="en-US"/>
              <a:t>-tomb of Akhenaten contains "heretic inscriptions" and worship to only one god, Aten. He must be from extraterrestrial origin.</a:t>
            </a:r>
          </a:p>
          <a:p>
            <a:endParaRPr lang="en-US"/>
          </a:p>
          <a:p>
            <a:r>
              <a:rPr lang="en-US"/>
              <a:t>Reality of these circumstances: </a:t>
            </a:r>
          </a:p>
          <a:p>
            <a:r>
              <a:rPr lang="en-US"/>
              <a:t>- the limestone used to construct the pyramid naturally creates salt</a:t>
            </a:r>
          </a:p>
          <a:p>
            <a:r>
              <a:rPr lang="en-US"/>
              <a:t>- Aten did worship only one god during his reign. This is a rare occurrence in Egyptian history, but he was human and simply changed the religion from what it had previously been. When he died, they resumed polytheism (worshipping multiple gods).</a:t>
            </a:r>
          </a:p>
          <a:p>
            <a:endParaRPr lang="en-US"/>
          </a:p>
          <a:p>
            <a:r>
              <a:rPr lang="en-US"/>
              <a:t>What are some myths and concepts you have heard of regarding the Pyramids?</a:t>
            </a:r>
          </a:p>
          <a:p>
            <a:endParaRPr lang="en-US"/>
          </a:p>
          <a:p>
            <a:r>
              <a:rPr lang="en-US"/>
              <a:t>- EX. Aliens built the pyramids, mummies are magic...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Pyramids were used for funerary and religious purposes, as the bodies of pharaohs and other elites were set to rest here. Often, pyramids were part of a larger complex involving courts, chapels and temples. </a:t>
            </a:r>
          </a:p>
          <a:p>
            <a:endParaRPr lang="en-US"/>
          </a:p>
          <a:p>
            <a:r>
              <a:rPr lang="en-US"/>
              <a:t>The Old Kingdom (2686-2181 BCE) of ancient Egypt was the golden age of Pyramids. The king had ultimate power as the religious intermediary, and these grand structures were physical representations of that. </a:t>
            </a:r>
          </a:p>
          <a:p>
            <a:endParaRPr lang="en-US"/>
          </a:p>
          <a:p>
            <a:r>
              <a:rPr lang="en-US"/>
              <a:t> Pyramids varied in style and complexity based on when they were built. Early on in the Old Kingdom, the pyramids began as simple and small step pyramids. Later on, pyramids were covered in a Tura limestone casing, leaving a blazing white over the limestone blocks. Some also had a gold capstone at the top of the structure.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pyramids were smaller in scale, and more of a step-pyramid style. </a:t>
            </a:r>
          </a:p>
          <a:p>
            <a:endParaRPr lang="en-US"/>
          </a:p>
          <a:p>
            <a:r>
              <a:rPr lang="en-US"/>
              <a:t>An example is the step pyramid of Djoser. Built in the beginning of the Old Kingdom by architect Imhotep, it lies in a complex with an alter, a chapel and courts. </a:t>
            </a:r>
          </a:p>
          <a:p>
            <a:endParaRPr lang="en-US"/>
          </a:p>
          <a:p>
            <a:r>
              <a:rPr lang="en-US"/>
              <a:t>Beneath the pyramid itself is a burial chamber with a massive stone sealing the vault. There was evidence of attempted robbery, as little objects remained when the tomb was found.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pyramids of Giza have the pyramids of Khufu, Khafre and Menkaure. The most recognizable is Khafre's as his has the sphynx within its complex. </a:t>
            </a:r>
          </a:p>
          <a:p>
            <a:endParaRPr lang="en-US"/>
          </a:p>
          <a:p>
            <a:r>
              <a:rPr lang="en-US"/>
              <a:t>The largest and most grand at this site is the great pyramid of Khufu, made from 2,300,000 limestone blocks weighing 2.5 tons each. This pyramid had a blazing white limestone casing in its original state, making it recognizable from large distances. There would have also been a gold capstone at the top of the pyramid.</a:t>
            </a:r>
          </a:p>
          <a:p>
            <a:endParaRPr lang="en-US"/>
          </a:p>
          <a:p>
            <a:r>
              <a:rPr lang="en-US"/>
              <a:t>In the pyramid itself are several antechambers that contained the king and queens chambers. There were airshafts in the pyramid as well, likely for the diseased spirit to follow out of the pyramid to the forefathers and gods in the sky. </a:t>
            </a:r>
          </a:p>
          <a:p>
            <a:endParaRPr lang="en-US"/>
          </a:p>
          <a:p>
            <a:r>
              <a:rPr lang="en-US"/>
              <a:t>Khufu's pyramid, along with most pyramids, was robbed of its goods. The tomb of Tutankhamun is the exception, being the only royal burial left untouched. To avoid tomb raiding, pyramids are used less and less for burial after this period in Egyptian history. Temples are used afterward.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 we know what material was used? </a:t>
            </a:r>
          </a:p>
          <a:p>
            <a:endParaRPr lang="en-US"/>
          </a:p>
          <a:p>
            <a:r>
              <a:rPr lang="en-US"/>
              <a:t>The Papyrus Jarf is an ancient receipt of sorts found by archeologists. It shows where supplies used, for the pyramid of Khufu, came from. It is the oldest known papyrus with text rather than images, documenting the transportation of limestone from Tura to Giza. It was from the Diary of Merer, a man who would have been the over-seer of Khufu's pyramid construction. It also documents tasks given to his 40 men.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 built the pyramids? There were hired workers who lived nearby, in Heit el-Ghurab, a village that housed and fed them. </a:t>
            </a:r>
          </a:p>
          <a:p>
            <a:endParaRPr lang="en-US"/>
          </a:p>
          <a:p>
            <a:r>
              <a:rPr lang="en-US"/>
              <a:t>In the village, archeologists have found the layout of barracks that housed the workers, an administrative building and a cattle corral. Each barrack held about 40 workers, making it a tight but doable space. The animal bones found in the cattle corral consisted of sheep, goats and catfish, which are proteins that the more elite eat. There were small hearths or ovens that were used to bake bread for the village. The workers were not slaves, but we are unsure how happy they would have been with all the hard labour.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of the main points you should consider.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listening!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sv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th.bing.com/th/id/R.3d4bc74abfab3a21b6d7f9b8845d0627?rik=guoNWoUvvXXACw&amp;riu=http%3a%2f%2fwww.projectglobalawakening.com%2fwp-content%2fuploads%2f2020%2f05%2fgreat-pyramid-of-giza-original-white-limestone-casing-gold-capstone.jpg&amp;ehk=0tQvF45p8XtjgUpxnIq9DdCwgofBZZnU2Qxgv%2bIN234%3d&amp;risl=&amp;pid=ImgRaw&amp;r=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131255" y="0"/>
            <a:ext cx="18517696" cy="12184380"/>
          </a:xfrm>
          <a:custGeom>
            <a:avLst/>
            <a:gdLst/>
            <a:ahLst/>
            <a:cxnLst/>
            <a:rect l="l" t="t" r="r" b="b"/>
            <a:pathLst>
              <a:path w="18517696" h="12184380">
                <a:moveTo>
                  <a:pt x="0" y="0"/>
                </a:moveTo>
                <a:lnTo>
                  <a:pt x="18517696" y="0"/>
                </a:lnTo>
                <a:lnTo>
                  <a:pt x="18517696" y="12184380"/>
                </a:lnTo>
                <a:lnTo>
                  <a:pt x="0" y="12184380"/>
                </a:lnTo>
                <a:lnTo>
                  <a:pt x="0" y="0"/>
                </a:lnTo>
                <a:close/>
              </a:path>
            </a:pathLst>
          </a:custGeom>
          <a:blipFill>
            <a:blip r:embed="rId4"/>
            <a:stretch>
              <a:fillRect t="-627" b="-627"/>
            </a:stretch>
          </a:blipFill>
        </p:spPr>
        <p:txBody>
          <a:bodyPr/>
          <a:lstStyle/>
          <a:p>
            <a:endParaRPr lang="en-US"/>
          </a:p>
        </p:txBody>
      </p:sp>
      <p:sp>
        <p:nvSpPr>
          <p:cNvPr id="4" name="Freeform 4"/>
          <p:cNvSpPr/>
          <p:nvPr/>
        </p:nvSpPr>
        <p:spPr>
          <a:xfrm>
            <a:off x="5989150" y="3268600"/>
            <a:ext cx="6309699" cy="5647181"/>
          </a:xfrm>
          <a:custGeom>
            <a:avLst/>
            <a:gdLst/>
            <a:ahLst/>
            <a:cxnLst/>
            <a:rect l="l" t="t" r="r" b="b"/>
            <a:pathLst>
              <a:path w="6309699" h="5647181">
                <a:moveTo>
                  <a:pt x="0" y="0"/>
                </a:moveTo>
                <a:lnTo>
                  <a:pt x="6309700" y="0"/>
                </a:lnTo>
                <a:lnTo>
                  <a:pt x="6309700" y="5647180"/>
                </a:lnTo>
                <a:lnTo>
                  <a:pt x="0" y="56471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75471" y="1344812"/>
            <a:ext cx="17904244" cy="1567988"/>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Egyptian Pyramids: Myth vs. Reality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2462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TextBox 4"/>
          <p:cNvSpPr txBox="1"/>
          <p:nvPr/>
        </p:nvSpPr>
        <p:spPr>
          <a:xfrm>
            <a:off x="4831461" y="3650943"/>
            <a:ext cx="8625078" cy="2419874"/>
          </a:xfrm>
          <a:prstGeom prst="rect">
            <a:avLst/>
          </a:prstGeom>
        </p:spPr>
        <p:txBody>
          <a:bodyPr lIns="0" tIns="0" rIns="0" bIns="0" rtlCol="0" anchor="t">
            <a:spAutoFit/>
          </a:bodyPr>
          <a:lstStyle/>
          <a:p>
            <a:pPr algn="ctr">
              <a:lnSpc>
                <a:spcPts val="19722"/>
              </a:lnSpc>
              <a:spcBef>
                <a:spcPct val="0"/>
              </a:spcBef>
            </a:pPr>
            <a:r>
              <a:rPr lang="en-US" sz="14087">
                <a:solidFill>
                  <a:srgbClr val="000000"/>
                </a:solidFill>
                <a:latin typeface="Egyptian Slate"/>
                <a:ea typeface="Egyptian Slate"/>
                <a:cs typeface="Egyptian Slate"/>
                <a:sym typeface="Egyptian Slate"/>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2462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Freeform 4"/>
          <p:cNvSpPr/>
          <p:nvPr/>
        </p:nvSpPr>
        <p:spPr>
          <a:xfrm>
            <a:off x="1247236" y="3244448"/>
            <a:ext cx="3302997" cy="4743981"/>
          </a:xfrm>
          <a:custGeom>
            <a:avLst/>
            <a:gdLst/>
            <a:ahLst/>
            <a:cxnLst/>
            <a:rect l="l" t="t" r="r" b="b"/>
            <a:pathLst>
              <a:path w="3302997" h="4743981">
                <a:moveTo>
                  <a:pt x="0" y="0"/>
                </a:moveTo>
                <a:lnTo>
                  <a:pt x="3302997" y="0"/>
                </a:lnTo>
                <a:lnTo>
                  <a:pt x="3302997" y="4743981"/>
                </a:lnTo>
                <a:lnTo>
                  <a:pt x="0" y="47439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713235" y="5143500"/>
            <a:ext cx="9023963" cy="5087259"/>
          </a:xfrm>
          <a:custGeom>
            <a:avLst/>
            <a:gdLst/>
            <a:ahLst/>
            <a:cxnLst/>
            <a:rect l="l" t="t" r="r" b="b"/>
            <a:pathLst>
              <a:path w="9023963" h="5087259">
                <a:moveTo>
                  <a:pt x="0" y="0"/>
                </a:moveTo>
                <a:lnTo>
                  <a:pt x="9023963" y="0"/>
                </a:lnTo>
                <a:lnTo>
                  <a:pt x="9023963" y="5087259"/>
                </a:lnTo>
                <a:lnTo>
                  <a:pt x="0" y="5087259"/>
                </a:lnTo>
                <a:lnTo>
                  <a:pt x="0" y="0"/>
                </a:lnTo>
                <a:close/>
              </a:path>
            </a:pathLst>
          </a:custGeom>
          <a:blipFill>
            <a:blip r:embed="rId7"/>
            <a:stretch>
              <a:fillRect/>
            </a:stretch>
          </a:blipFill>
        </p:spPr>
        <p:txBody>
          <a:bodyPr/>
          <a:lstStyle/>
          <a:p>
            <a:endParaRPr lang="en-US"/>
          </a:p>
        </p:txBody>
      </p:sp>
      <p:sp>
        <p:nvSpPr>
          <p:cNvPr id="6" name="Freeform 6"/>
          <p:cNvSpPr/>
          <p:nvPr/>
        </p:nvSpPr>
        <p:spPr>
          <a:xfrm>
            <a:off x="13936708" y="2246234"/>
            <a:ext cx="3303598" cy="7984526"/>
          </a:xfrm>
          <a:custGeom>
            <a:avLst/>
            <a:gdLst/>
            <a:ahLst/>
            <a:cxnLst/>
            <a:rect l="l" t="t" r="r" b="b"/>
            <a:pathLst>
              <a:path w="3303598" h="7984526">
                <a:moveTo>
                  <a:pt x="0" y="0"/>
                </a:moveTo>
                <a:lnTo>
                  <a:pt x="3303597" y="0"/>
                </a:lnTo>
                <a:lnTo>
                  <a:pt x="3303597" y="7984525"/>
                </a:lnTo>
                <a:lnTo>
                  <a:pt x="0" y="7984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3335164" y="458241"/>
            <a:ext cx="11617672"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Myths of Ancient Egypt</a:t>
            </a:r>
          </a:p>
        </p:txBody>
      </p:sp>
      <p:sp>
        <p:nvSpPr>
          <p:cNvPr id="8" name="Freeform 8"/>
          <p:cNvSpPr/>
          <p:nvPr/>
        </p:nvSpPr>
        <p:spPr>
          <a:xfrm>
            <a:off x="5349283" y="2341248"/>
            <a:ext cx="6309699" cy="5647181"/>
          </a:xfrm>
          <a:custGeom>
            <a:avLst/>
            <a:gdLst/>
            <a:ahLst/>
            <a:cxnLst/>
            <a:rect l="l" t="t" r="r" b="b"/>
            <a:pathLst>
              <a:path w="6309699" h="5647181">
                <a:moveTo>
                  <a:pt x="0" y="0"/>
                </a:moveTo>
                <a:lnTo>
                  <a:pt x="6309699" y="0"/>
                </a:lnTo>
                <a:lnTo>
                  <a:pt x="6309699" y="5647181"/>
                </a:lnTo>
                <a:lnTo>
                  <a:pt x="0" y="5647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6378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Freeform 4"/>
          <p:cNvSpPr/>
          <p:nvPr/>
        </p:nvSpPr>
        <p:spPr>
          <a:xfrm>
            <a:off x="9264037" y="5143500"/>
            <a:ext cx="9023963" cy="5087259"/>
          </a:xfrm>
          <a:custGeom>
            <a:avLst/>
            <a:gdLst/>
            <a:ahLst/>
            <a:cxnLst/>
            <a:rect l="l" t="t" r="r" b="b"/>
            <a:pathLst>
              <a:path w="9023963" h="5087259">
                <a:moveTo>
                  <a:pt x="0" y="0"/>
                </a:moveTo>
                <a:lnTo>
                  <a:pt x="9023963" y="0"/>
                </a:lnTo>
                <a:lnTo>
                  <a:pt x="9023963" y="5087259"/>
                </a:lnTo>
                <a:lnTo>
                  <a:pt x="0" y="5087259"/>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14087" y="2748994"/>
            <a:ext cx="8149950" cy="6841223"/>
          </a:xfrm>
          <a:prstGeom prst="rect">
            <a:avLst/>
          </a:prstGeom>
        </p:spPr>
        <p:txBody>
          <a:bodyPr lIns="0" tIns="0" rIns="0" bIns="0" rtlCol="0" anchor="t">
            <a:spAutoFit/>
          </a:bodyPr>
          <a:lstStyle/>
          <a:p>
            <a:pPr marL="1046293" lvl="1" indent="-523146" algn="l">
              <a:lnSpc>
                <a:spcPts val="6784"/>
              </a:lnSpc>
              <a:buFont typeface="Arial"/>
              <a:buChar char="•"/>
            </a:pPr>
            <a:r>
              <a:rPr lang="en-US" sz="4846">
                <a:solidFill>
                  <a:srgbClr val="000000"/>
                </a:solidFill>
                <a:latin typeface="Egyptian Slate"/>
                <a:ea typeface="Egyptian Slate"/>
                <a:cs typeface="Egyptian Slate"/>
                <a:sym typeface="Egyptian Slate"/>
              </a:rPr>
              <a:t>Old Kingdom was the golden age of the pyramids.</a:t>
            </a:r>
          </a:p>
          <a:p>
            <a:pPr marL="1046293" lvl="1" indent="-523146" algn="l">
              <a:lnSpc>
                <a:spcPts val="6784"/>
              </a:lnSpc>
              <a:buFont typeface="Arial"/>
              <a:buChar char="•"/>
            </a:pPr>
            <a:r>
              <a:rPr lang="en-US" sz="4846">
                <a:solidFill>
                  <a:srgbClr val="000000"/>
                </a:solidFill>
                <a:latin typeface="Egyptian Slate"/>
                <a:ea typeface="Egyptian Slate"/>
                <a:cs typeface="Egyptian Slate"/>
                <a:sym typeface="Egyptian Slate"/>
              </a:rPr>
              <a:t>Pyramids as a religious and funerary structure.</a:t>
            </a:r>
          </a:p>
          <a:p>
            <a:pPr marL="1046293" lvl="1" indent="-523146" algn="l">
              <a:lnSpc>
                <a:spcPts val="6784"/>
              </a:lnSpc>
              <a:buFont typeface="Arial"/>
              <a:buChar char="•"/>
            </a:pPr>
            <a:r>
              <a:rPr lang="en-US" sz="4846">
                <a:solidFill>
                  <a:srgbClr val="000000"/>
                </a:solidFill>
                <a:latin typeface="Egyptian Slate"/>
                <a:ea typeface="Egyptian Slate"/>
                <a:cs typeface="Egyptian Slate"/>
                <a:sym typeface="Egyptian Slate"/>
              </a:rPr>
              <a:t>Some had tura limestone casing, making it shine a bright white.</a:t>
            </a:r>
          </a:p>
        </p:txBody>
      </p:sp>
      <p:sp>
        <p:nvSpPr>
          <p:cNvPr id="6" name="TextBox 6"/>
          <p:cNvSpPr txBox="1"/>
          <p:nvPr/>
        </p:nvSpPr>
        <p:spPr>
          <a:xfrm>
            <a:off x="2259955" y="458241"/>
            <a:ext cx="13768090"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Pyramids and their Purpose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2462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Freeform 4"/>
          <p:cNvSpPr/>
          <p:nvPr/>
        </p:nvSpPr>
        <p:spPr>
          <a:xfrm>
            <a:off x="8892502" y="2246234"/>
            <a:ext cx="8803550" cy="6602663"/>
          </a:xfrm>
          <a:custGeom>
            <a:avLst/>
            <a:gdLst/>
            <a:ahLst/>
            <a:cxnLst/>
            <a:rect l="l" t="t" r="r" b="b"/>
            <a:pathLst>
              <a:path w="8803550" h="6602663">
                <a:moveTo>
                  <a:pt x="0" y="0"/>
                </a:moveTo>
                <a:lnTo>
                  <a:pt x="8803550" y="0"/>
                </a:lnTo>
                <a:lnTo>
                  <a:pt x="8803550" y="6602662"/>
                </a:lnTo>
                <a:lnTo>
                  <a:pt x="0" y="660266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491930" y="458241"/>
            <a:ext cx="9304139"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The First Pyramids</a:t>
            </a:r>
          </a:p>
        </p:txBody>
      </p:sp>
      <p:sp>
        <p:nvSpPr>
          <p:cNvPr id="6" name="TextBox 6"/>
          <p:cNvSpPr txBox="1"/>
          <p:nvPr/>
        </p:nvSpPr>
        <p:spPr>
          <a:xfrm>
            <a:off x="9073214" y="8667921"/>
            <a:ext cx="8442127"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Djoser’s Pyramid</a:t>
            </a:r>
          </a:p>
        </p:txBody>
      </p:sp>
      <p:sp>
        <p:nvSpPr>
          <p:cNvPr id="7" name="TextBox 7"/>
          <p:cNvSpPr txBox="1"/>
          <p:nvPr/>
        </p:nvSpPr>
        <p:spPr>
          <a:xfrm>
            <a:off x="496865" y="2275146"/>
            <a:ext cx="6754952" cy="7271645"/>
          </a:xfrm>
          <a:prstGeom prst="rect">
            <a:avLst/>
          </a:prstGeom>
        </p:spPr>
        <p:txBody>
          <a:bodyPr lIns="0" tIns="0" rIns="0" bIns="0" rtlCol="0" anchor="t">
            <a:spAutoFit/>
          </a:bodyPr>
          <a:lstStyle/>
          <a:p>
            <a:pPr marL="1265946" lvl="1" indent="-632973" algn="l">
              <a:lnSpc>
                <a:spcPts val="8209"/>
              </a:lnSpc>
              <a:buFont typeface="Arial"/>
              <a:buChar char="•"/>
            </a:pPr>
            <a:r>
              <a:rPr lang="en-US" sz="5863">
                <a:solidFill>
                  <a:srgbClr val="000000"/>
                </a:solidFill>
                <a:latin typeface="Egyptian Slate"/>
                <a:ea typeface="Egyptian Slate"/>
                <a:cs typeface="Egyptian Slate"/>
                <a:sym typeface="Egyptian Slate"/>
              </a:rPr>
              <a:t>One of the earliest pyramids made were in a step-pyramid style.</a:t>
            </a:r>
          </a:p>
          <a:p>
            <a:pPr marL="1265946" lvl="1" indent="-632973" algn="l">
              <a:lnSpc>
                <a:spcPts val="8209"/>
              </a:lnSpc>
              <a:buFont typeface="Arial"/>
              <a:buChar char="•"/>
            </a:pPr>
            <a:r>
              <a:rPr lang="en-US" sz="5863">
                <a:solidFill>
                  <a:srgbClr val="000000"/>
                </a:solidFill>
                <a:latin typeface="Egyptian Slate"/>
                <a:ea typeface="Egyptian Slate"/>
                <a:cs typeface="Egyptian Slate"/>
                <a:sym typeface="Egyptian Slate"/>
              </a:rPr>
              <a:t>Contains a burial chamber below.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2462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Freeform 4"/>
          <p:cNvSpPr/>
          <p:nvPr/>
        </p:nvSpPr>
        <p:spPr>
          <a:xfrm>
            <a:off x="10719783" y="2035005"/>
            <a:ext cx="6008550" cy="6818213"/>
          </a:xfrm>
          <a:custGeom>
            <a:avLst/>
            <a:gdLst/>
            <a:ahLst/>
            <a:cxnLst/>
            <a:rect l="l" t="t" r="r" b="b"/>
            <a:pathLst>
              <a:path w="6008550" h="6818213">
                <a:moveTo>
                  <a:pt x="0" y="0"/>
                </a:moveTo>
                <a:lnTo>
                  <a:pt x="6008551" y="0"/>
                </a:lnTo>
                <a:lnTo>
                  <a:pt x="6008551" y="6818213"/>
                </a:lnTo>
                <a:lnTo>
                  <a:pt x="0" y="6818213"/>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975324" y="-88825"/>
            <a:ext cx="8337352" cy="1576765"/>
          </a:xfrm>
          <a:prstGeom prst="rect">
            <a:avLst/>
          </a:prstGeom>
        </p:spPr>
        <p:txBody>
          <a:bodyPr lIns="0" tIns="0" rIns="0" bIns="0" rtlCol="0" anchor="t">
            <a:spAutoFit/>
          </a:bodyPr>
          <a:lstStyle/>
          <a:p>
            <a:pPr algn="ctr">
              <a:lnSpc>
                <a:spcPts val="12841"/>
              </a:lnSpc>
              <a:spcBef>
                <a:spcPct val="0"/>
              </a:spcBef>
            </a:pPr>
            <a:r>
              <a:rPr lang="en-US" sz="9172" dirty="0">
                <a:solidFill>
                  <a:srgbClr val="000000"/>
                </a:solidFill>
                <a:latin typeface="Egyptian Slate"/>
                <a:ea typeface="Egyptian Slate"/>
                <a:cs typeface="Egyptian Slate"/>
                <a:sym typeface="Egyptian Slate"/>
              </a:rPr>
              <a:t>Pyramids of Giza</a:t>
            </a:r>
          </a:p>
        </p:txBody>
      </p:sp>
      <p:sp>
        <p:nvSpPr>
          <p:cNvPr id="6" name="TextBox 6"/>
          <p:cNvSpPr txBox="1"/>
          <p:nvPr/>
        </p:nvSpPr>
        <p:spPr>
          <a:xfrm>
            <a:off x="9144000" y="9144000"/>
            <a:ext cx="9160117" cy="943181"/>
          </a:xfrm>
          <a:prstGeom prst="rect">
            <a:avLst/>
          </a:prstGeom>
        </p:spPr>
        <p:txBody>
          <a:bodyPr lIns="0" tIns="0" rIns="0" bIns="0" rtlCol="0" anchor="t">
            <a:spAutoFit/>
          </a:bodyPr>
          <a:lstStyle/>
          <a:p>
            <a:pPr algn="ctr">
              <a:lnSpc>
                <a:spcPts val="7625"/>
              </a:lnSpc>
              <a:spcBef>
                <a:spcPct val="0"/>
              </a:spcBef>
            </a:pPr>
            <a:r>
              <a:rPr lang="en-US" sz="5447">
                <a:solidFill>
                  <a:srgbClr val="000000"/>
                </a:solidFill>
                <a:latin typeface="Egyptian Slate"/>
                <a:ea typeface="Egyptian Slate"/>
                <a:cs typeface="Egyptian Slate"/>
                <a:sym typeface="Egyptian Slate"/>
              </a:rPr>
              <a:t>Khufu’s Pyramid Then vs. Now</a:t>
            </a:r>
          </a:p>
        </p:txBody>
      </p:sp>
      <p:sp>
        <p:nvSpPr>
          <p:cNvPr id="7" name="TextBox 7"/>
          <p:cNvSpPr txBox="1"/>
          <p:nvPr/>
        </p:nvSpPr>
        <p:spPr>
          <a:xfrm>
            <a:off x="0" y="3125481"/>
            <a:ext cx="10528885" cy="5434472"/>
          </a:xfrm>
          <a:prstGeom prst="rect">
            <a:avLst/>
          </a:prstGeom>
        </p:spPr>
        <p:txBody>
          <a:bodyPr lIns="0" tIns="0" rIns="0" bIns="0" rtlCol="0" anchor="t">
            <a:spAutoFit/>
          </a:bodyPr>
          <a:lstStyle/>
          <a:p>
            <a:pPr marL="946745" lvl="1" indent="-473372" algn="l">
              <a:lnSpc>
                <a:spcPts val="6139"/>
              </a:lnSpc>
              <a:buFont typeface="Arial"/>
              <a:buChar char="•"/>
            </a:pPr>
            <a:r>
              <a:rPr lang="en-US" sz="4385">
                <a:solidFill>
                  <a:srgbClr val="000000"/>
                </a:solidFill>
                <a:latin typeface="Egyptian Slate"/>
                <a:ea typeface="Egyptian Slate"/>
                <a:cs typeface="Egyptian Slate"/>
                <a:sym typeface="Egyptian Slate"/>
              </a:rPr>
              <a:t>Over 2 million limestone blocks at 2.5 tons each.</a:t>
            </a:r>
          </a:p>
          <a:p>
            <a:pPr marL="946745" lvl="1" indent="-473372" algn="l">
              <a:lnSpc>
                <a:spcPts val="6139"/>
              </a:lnSpc>
              <a:buFont typeface="Arial"/>
              <a:buChar char="•"/>
            </a:pPr>
            <a:r>
              <a:rPr lang="en-US" sz="4385">
                <a:solidFill>
                  <a:srgbClr val="000000"/>
                </a:solidFill>
                <a:latin typeface="Egyptian Slate"/>
                <a:ea typeface="Egyptian Slate"/>
                <a:cs typeface="Egyptian Slate"/>
                <a:sym typeface="Egyptian Slate"/>
              </a:rPr>
              <a:t>Tura limestone casing that let it shine bright white with a gold top.</a:t>
            </a:r>
          </a:p>
          <a:p>
            <a:pPr marL="946745" lvl="1" indent="-473372" algn="l">
              <a:lnSpc>
                <a:spcPts val="6139"/>
              </a:lnSpc>
              <a:buFont typeface="Arial"/>
              <a:buChar char="•"/>
            </a:pPr>
            <a:r>
              <a:rPr lang="en-US" sz="4385">
                <a:solidFill>
                  <a:srgbClr val="000000"/>
                </a:solidFill>
                <a:latin typeface="Egyptian Slate"/>
                <a:ea typeface="Egyptian Slate"/>
                <a:cs typeface="Egyptian Slate"/>
                <a:sym typeface="Egyptian Slate"/>
              </a:rPr>
              <a:t>Airshafts and antechambers.</a:t>
            </a:r>
          </a:p>
          <a:p>
            <a:pPr marL="946745" lvl="1" indent="-473372" algn="l">
              <a:lnSpc>
                <a:spcPts val="6139"/>
              </a:lnSpc>
              <a:buFont typeface="Arial"/>
              <a:buChar char="•"/>
            </a:pPr>
            <a:r>
              <a:rPr lang="en-US" sz="4385">
                <a:solidFill>
                  <a:srgbClr val="000000"/>
                </a:solidFill>
                <a:latin typeface="Egyptian Slate"/>
                <a:ea typeface="Egyptian Slate"/>
                <a:cs typeface="Egyptian Slate"/>
                <a:sym typeface="Egyptian Slate"/>
              </a:rPr>
              <a:t> Pyramids were vulnerable to plenty of tomb raiding.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297515"/>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Freeform 4"/>
          <p:cNvSpPr/>
          <p:nvPr/>
        </p:nvSpPr>
        <p:spPr>
          <a:xfrm>
            <a:off x="9363953" y="2524794"/>
            <a:ext cx="8255726" cy="5913164"/>
          </a:xfrm>
          <a:custGeom>
            <a:avLst/>
            <a:gdLst/>
            <a:ahLst/>
            <a:cxnLst/>
            <a:rect l="l" t="t" r="r" b="b"/>
            <a:pathLst>
              <a:path w="8255726" h="5913164">
                <a:moveTo>
                  <a:pt x="0" y="0"/>
                </a:moveTo>
                <a:lnTo>
                  <a:pt x="8255726" y="0"/>
                </a:lnTo>
                <a:lnTo>
                  <a:pt x="8255726" y="5913163"/>
                </a:lnTo>
                <a:lnTo>
                  <a:pt x="0" y="5913163"/>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155978" y="458241"/>
            <a:ext cx="5976045"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Papyrus Jarf</a:t>
            </a:r>
          </a:p>
        </p:txBody>
      </p:sp>
      <p:sp>
        <p:nvSpPr>
          <p:cNvPr id="6" name="TextBox 6"/>
          <p:cNvSpPr txBox="1"/>
          <p:nvPr/>
        </p:nvSpPr>
        <p:spPr>
          <a:xfrm>
            <a:off x="10946778" y="8256982"/>
            <a:ext cx="5976045"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Papyrus Jarf</a:t>
            </a:r>
          </a:p>
        </p:txBody>
      </p:sp>
      <p:sp>
        <p:nvSpPr>
          <p:cNvPr id="7" name="TextBox 7"/>
          <p:cNvSpPr txBox="1"/>
          <p:nvPr/>
        </p:nvSpPr>
        <p:spPr>
          <a:xfrm>
            <a:off x="0" y="2740102"/>
            <a:ext cx="9483733" cy="5358722"/>
          </a:xfrm>
          <a:prstGeom prst="rect">
            <a:avLst/>
          </a:prstGeom>
        </p:spPr>
        <p:txBody>
          <a:bodyPr lIns="0" tIns="0" rIns="0" bIns="0" rtlCol="0" anchor="t">
            <a:spAutoFit/>
          </a:bodyPr>
          <a:lstStyle/>
          <a:p>
            <a:pPr marL="1310480" lvl="1" indent="-655240" algn="l">
              <a:lnSpc>
                <a:spcPts val="8497"/>
              </a:lnSpc>
              <a:buFont typeface="Arial"/>
              <a:buChar char="•"/>
            </a:pPr>
            <a:r>
              <a:rPr lang="en-US" sz="6069">
                <a:solidFill>
                  <a:srgbClr val="000000"/>
                </a:solidFill>
                <a:latin typeface="Egyptian Slate"/>
                <a:ea typeface="Egyptian Slate"/>
                <a:cs typeface="Egyptian Slate"/>
                <a:sym typeface="Egyptian Slate"/>
              </a:rPr>
              <a:t>A document that tracks the transportation of limestone, as well as documents jobs given to the workers at the site.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749703" y="2177045"/>
            <a:ext cx="19426454" cy="7649166"/>
          </a:xfrm>
          <a:custGeom>
            <a:avLst/>
            <a:gdLst/>
            <a:ahLst/>
            <a:cxnLst/>
            <a:rect l="l" t="t" r="r" b="b"/>
            <a:pathLst>
              <a:path w="19426454" h="7649166">
                <a:moveTo>
                  <a:pt x="0" y="0"/>
                </a:moveTo>
                <a:lnTo>
                  <a:pt x="19426455" y="0"/>
                </a:lnTo>
                <a:lnTo>
                  <a:pt x="19426455"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Freeform 4"/>
          <p:cNvSpPr/>
          <p:nvPr/>
        </p:nvSpPr>
        <p:spPr>
          <a:xfrm>
            <a:off x="8492800" y="2246234"/>
            <a:ext cx="8800979" cy="7155268"/>
          </a:xfrm>
          <a:custGeom>
            <a:avLst/>
            <a:gdLst/>
            <a:ahLst/>
            <a:cxnLst/>
            <a:rect l="l" t="t" r="r" b="b"/>
            <a:pathLst>
              <a:path w="8800979" h="7155268">
                <a:moveTo>
                  <a:pt x="0" y="0"/>
                </a:moveTo>
                <a:lnTo>
                  <a:pt x="8800980" y="0"/>
                </a:lnTo>
                <a:lnTo>
                  <a:pt x="8800980" y="7155268"/>
                </a:lnTo>
                <a:lnTo>
                  <a:pt x="0" y="715526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320478" y="458241"/>
            <a:ext cx="15647045"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Workers village: Heit el-Ghurab</a:t>
            </a:r>
          </a:p>
        </p:txBody>
      </p:sp>
      <p:sp>
        <p:nvSpPr>
          <p:cNvPr id="6" name="TextBox 6"/>
          <p:cNvSpPr txBox="1"/>
          <p:nvPr/>
        </p:nvSpPr>
        <p:spPr>
          <a:xfrm>
            <a:off x="7616973" y="9241597"/>
            <a:ext cx="10552633" cy="1045403"/>
          </a:xfrm>
          <a:prstGeom prst="rect">
            <a:avLst/>
          </a:prstGeom>
        </p:spPr>
        <p:txBody>
          <a:bodyPr lIns="0" tIns="0" rIns="0" bIns="0" rtlCol="0" anchor="t">
            <a:spAutoFit/>
          </a:bodyPr>
          <a:lstStyle/>
          <a:p>
            <a:pPr algn="ctr">
              <a:lnSpc>
                <a:spcPts val="8478"/>
              </a:lnSpc>
              <a:spcBef>
                <a:spcPct val="0"/>
              </a:spcBef>
            </a:pPr>
            <a:r>
              <a:rPr lang="en-US" sz="6056">
                <a:solidFill>
                  <a:srgbClr val="000000"/>
                </a:solidFill>
                <a:latin typeface="Egyptian Slate"/>
                <a:ea typeface="Egyptian Slate"/>
                <a:cs typeface="Egyptian Slate"/>
                <a:sym typeface="Egyptian Slate"/>
              </a:rPr>
              <a:t>Workers Village Housing Layout</a:t>
            </a:r>
          </a:p>
        </p:txBody>
      </p:sp>
      <p:sp>
        <p:nvSpPr>
          <p:cNvPr id="7" name="TextBox 7"/>
          <p:cNvSpPr txBox="1"/>
          <p:nvPr/>
        </p:nvSpPr>
        <p:spPr>
          <a:xfrm>
            <a:off x="-149279" y="3884684"/>
            <a:ext cx="8642079" cy="3773592"/>
          </a:xfrm>
          <a:prstGeom prst="rect">
            <a:avLst/>
          </a:prstGeom>
        </p:spPr>
        <p:txBody>
          <a:bodyPr lIns="0" tIns="0" rIns="0" bIns="0" rtlCol="0" anchor="t">
            <a:spAutoFit/>
          </a:bodyPr>
          <a:lstStyle/>
          <a:p>
            <a:pPr marL="1156559" lvl="1" indent="-578279" algn="l">
              <a:lnSpc>
                <a:spcPts val="7499"/>
              </a:lnSpc>
              <a:buFont typeface="Arial"/>
              <a:buChar char="•"/>
            </a:pPr>
            <a:r>
              <a:rPr lang="en-US" sz="5356">
                <a:solidFill>
                  <a:srgbClr val="000000"/>
                </a:solidFill>
                <a:latin typeface="Egyptian Slate"/>
                <a:ea typeface="Egyptian Slate"/>
                <a:cs typeface="Egyptian Slate"/>
                <a:sym typeface="Egyptian Slate"/>
              </a:rPr>
              <a:t>Bakeries.</a:t>
            </a:r>
          </a:p>
          <a:p>
            <a:pPr marL="1156559" lvl="1" indent="-578279" algn="l">
              <a:lnSpc>
                <a:spcPts val="7499"/>
              </a:lnSpc>
              <a:buFont typeface="Arial"/>
              <a:buChar char="•"/>
            </a:pPr>
            <a:r>
              <a:rPr lang="en-US" sz="5356">
                <a:solidFill>
                  <a:srgbClr val="000000"/>
                </a:solidFill>
                <a:latin typeface="Egyptian Slate"/>
                <a:ea typeface="Egyptian Slate"/>
                <a:cs typeface="Egyptian Slate"/>
                <a:sym typeface="Egyptian Slate"/>
              </a:rPr>
              <a:t>Barracks.</a:t>
            </a:r>
          </a:p>
          <a:p>
            <a:pPr marL="1156559" lvl="1" indent="-578279" algn="l">
              <a:lnSpc>
                <a:spcPts val="7499"/>
              </a:lnSpc>
              <a:buFont typeface="Arial"/>
              <a:buChar char="•"/>
            </a:pPr>
            <a:r>
              <a:rPr lang="en-US" sz="5356">
                <a:solidFill>
                  <a:srgbClr val="000000"/>
                </a:solidFill>
                <a:latin typeface="Egyptian Slate"/>
                <a:ea typeface="Egyptian Slate"/>
                <a:cs typeface="Egyptian Slate"/>
                <a:sym typeface="Egyptian Slate"/>
              </a:rPr>
              <a:t>Higher food quality.</a:t>
            </a:r>
          </a:p>
          <a:p>
            <a:pPr marL="1156559" lvl="1" indent="-578279" algn="l">
              <a:lnSpc>
                <a:spcPts val="7499"/>
              </a:lnSpc>
              <a:buFont typeface="Arial"/>
              <a:buChar char="•"/>
            </a:pPr>
            <a:r>
              <a:rPr lang="en-US" sz="5356">
                <a:solidFill>
                  <a:srgbClr val="000000"/>
                </a:solidFill>
                <a:latin typeface="Egyptian Slate"/>
                <a:ea typeface="Egyptian Slate"/>
                <a:cs typeface="Egyptian Slate"/>
                <a:sym typeface="Egyptian Slate"/>
              </a:rPr>
              <a:t>Hired workers, not slaves.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5000"/>
            </a:blip>
            <a:stretch>
              <a:fillRect t="-9333" b="-9333"/>
            </a:stretch>
          </a:blipFill>
        </p:spPr>
        <p:txBody>
          <a:bodyPr/>
          <a:lstStyle/>
          <a:p>
            <a:endParaRPr lang="en-US"/>
          </a:p>
        </p:txBody>
      </p:sp>
      <p:sp>
        <p:nvSpPr>
          <p:cNvPr id="3" name="Freeform 3"/>
          <p:cNvSpPr/>
          <p:nvPr/>
        </p:nvSpPr>
        <p:spPr>
          <a:xfrm>
            <a:off x="-569227" y="22462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4">
              <a:alphaModFix amt="26000"/>
            </a:blip>
            <a:stretch>
              <a:fillRect/>
            </a:stretch>
          </a:blipFill>
        </p:spPr>
        <p:txBody>
          <a:bodyPr/>
          <a:lstStyle/>
          <a:p>
            <a:endParaRPr lang="en-US"/>
          </a:p>
        </p:txBody>
      </p:sp>
      <p:sp>
        <p:nvSpPr>
          <p:cNvPr id="4" name="TextBox 4"/>
          <p:cNvSpPr txBox="1"/>
          <p:nvPr/>
        </p:nvSpPr>
        <p:spPr>
          <a:xfrm>
            <a:off x="6733208" y="458241"/>
            <a:ext cx="4821585" cy="1576765"/>
          </a:xfrm>
          <a:prstGeom prst="rect">
            <a:avLst/>
          </a:prstGeom>
        </p:spPr>
        <p:txBody>
          <a:bodyPr lIns="0" tIns="0" rIns="0" bIns="0" rtlCol="0" anchor="t">
            <a:spAutoFit/>
          </a:bodyPr>
          <a:lstStyle/>
          <a:p>
            <a:pPr algn="ctr">
              <a:lnSpc>
                <a:spcPts val="12841"/>
              </a:lnSpc>
              <a:spcBef>
                <a:spcPct val="0"/>
              </a:spcBef>
            </a:pPr>
            <a:r>
              <a:rPr lang="en-US" sz="9172">
                <a:solidFill>
                  <a:srgbClr val="000000"/>
                </a:solidFill>
                <a:latin typeface="Egyptian Slate"/>
                <a:ea typeface="Egyptian Slate"/>
                <a:cs typeface="Egyptian Slate"/>
                <a:sym typeface="Egyptian Slate"/>
              </a:rPr>
              <a:t>Summary</a:t>
            </a:r>
          </a:p>
        </p:txBody>
      </p:sp>
      <p:sp>
        <p:nvSpPr>
          <p:cNvPr id="5" name="TextBox 5"/>
          <p:cNvSpPr txBox="1"/>
          <p:nvPr/>
        </p:nvSpPr>
        <p:spPr>
          <a:xfrm>
            <a:off x="716063" y="2337366"/>
            <a:ext cx="16855873" cy="6673452"/>
          </a:xfrm>
          <a:prstGeom prst="rect">
            <a:avLst/>
          </a:prstGeom>
        </p:spPr>
        <p:txBody>
          <a:bodyPr lIns="0" tIns="0" rIns="0" bIns="0" rtlCol="0" anchor="t">
            <a:spAutoFit/>
          </a:bodyPr>
          <a:lstStyle/>
          <a:p>
            <a:pPr marL="1163061" lvl="1" indent="-581531" algn="l">
              <a:lnSpc>
                <a:spcPts val="7541"/>
              </a:lnSpc>
              <a:buFont typeface="Arial"/>
              <a:buChar char="•"/>
            </a:pPr>
            <a:r>
              <a:rPr lang="en-US" sz="5387">
                <a:solidFill>
                  <a:srgbClr val="000000"/>
                </a:solidFill>
                <a:latin typeface="Egyptian Slate"/>
                <a:ea typeface="Egyptian Slate"/>
                <a:cs typeface="Egyptian Slate"/>
                <a:sym typeface="Egyptian Slate"/>
              </a:rPr>
              <a:t>It is important to consider the credibility of “evidence”, even from the History channel. </a:t>
            </a:r>
          </a:p>
          <a:p>
            <a:pPr marL="1163061" lvl="1" indent="-581531" algn="l">
              <a:lnSpc>
                <a:spcPts val="7541"/>
              </a:lnSpc>
              <a:buFont typeface="Arial"/>
              <a:buChar char="•"/>
            </a:pPr>
            <a:r>
              <a:rPr lang="en-US" sz="5387">
                <a:solidFill>
                  <a:srgbClr val="000000"/>
                </a:solidFill>
                <a:latin typeface="Egyptian Slate"/>
                <a:ea typeface="Egyptian Slate"/>
                <a:cs typeface="Egyptian Slate"/>
                <a:sym typeface="Egyptian Slate"/>
              </a:rPr>
              <a:t>There is archeological evidence of buildings and materials to demonstrate that the pyramids were built by humans in ancient Egypt, not aliens.</a:t>
            </a:r>
          </a:p>
          <a:p>
            <a:pPr marL="1163061" lvl="1" indent="-581531" algn="l">
              <a:lnSpc>
                <a:spcPts val="7541"/>
              </a:lnSpc>
              <a:buFont typeface="Arial"/>
              <a:buChar char="•"/>
            </a:pPr>
            <a:r>
              <a:rPr lang="en-US" sz="5387">
                <a:solidFill>
                  <a:srgbClr val="000000"/>
                </a:solidFill>
                <a:latin typeface="Egyptian Slate"/>
                <a:ea typeface="Egyptian Slate"/>
                <a:cs typeface="Egyptian Slate"/>
                <a:sym typeface="Egyptian Slate"/>
              </a:rPr>
              <a:t>It is okay to enjoy media that is not exact to Egyptian history, but it is important to know what the facts 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5000"/>
            </a:blip>
            <a:stretch>
              <a:fillRect t="-9333" b="-9333"/>
            </a:stretch>
          </a:blipFill>
        </p:spPr>
        <p:txBody>
          <a:bodyPr/>
          <a:lstStyle/>
          <a:p>
            <a:endParaRPr lang="en-US"/>
          </a:p>
        </p:txBody>
      </p:sp>
      <p:sp>
        <p:nvSpPr>
          <p:cNvPr id="3" name="Freeform 3"/>
          <p:cNvSpPr/>
          <p:nvPr/>
        </p:nvSpPr>
        <p:spPr>
          <a:xfrm>
            <a:off x="-569227" y="2246234"/>
            <a:ext cx="19426454" cy="7649166"/>
          </a:xfrm>
          <a:custGeom>
            <a:avLst/>
            <a:gdLst/>
            <a:ahLst/>
            <a:cxnLst/>
            <a:rect l="l" t="t" r="r" b="b"/>
            <a:pathLst>
              <a:path w="19426454" h="7649166">
                <a:moveTo>
                  <a:pt x="0" y="0"/>
                </a:moveTo>
                <a:lnTo>
                  <a:pt x="19426454" y="0"/>
                </a:lnTo>
                <a:lnTo>
                  <a:pt x="19426454" y="7649166"/>
                </a:lnTo>
                <a:lnTo>
                  <a:pt x="0" y="7649166"/>
                </a:lnTo>
                <a:lnTo>
                  <a:pt x="0" y="0"/>
                </a:lnTo>
                <a:close/>
              </a:path>
            </a:pathLst>
          </a:custGeom>
          <a:blipFill>
            <a:blip r:embed="rId3">
              <a:alphaModFix amt="26000"/>
            </a:blip>
            <a:stretch>
              <a:fillRect/>
            </a:stretch>
          </a:blipFill>
        </p:spPr>
        <p:txBody>
          <a:bodyPr/>
          <a:lstStyle/>
          <a:p>
            <a:endParaRPr lang="en-US"/>
          </a:p>
        </p:txBody>
      </p:sp>
      <p:sp>
        <p:nvSpPr>
          <p:cNvPr id="4" name="TextBox 4"/>
          <p:cNvSpPr txBox="1"/>
          <p:nvPr/>
        </p:nvSpPr>
        <p:spPr>
          <a:xfrm>
            <a:off x="5212284" y="496341"/>
            <a:ext cx="7620394" cy="1173768"/>
          </a:xfrm>
          <a:prstGeom prst="rect">
            <a:avLst/>
          </a:prstGeom>
        </p:spPr>
        <p:txBody>
          <a:bodyPr lIns="0" tIns="0" rIns="0" bIns="0" rtlCol="0" anchor="t">
            <a:spAutoFit/>
          </a:bodyPr>
          <a:lstStyle/>
          <a:p>
            <a:pPr algn="ctr">
              <a:lnSpc>
                <a:spcPts val="9484"/>
              </a:lnSpc>
              <a:spcBef>
                <a:spcPct val="0"/>
              </a:spcBef>
            </a:pPr>
            <a:r>
              <a:rPr lang="en-US" sz="6774">
                <a:solidFill>
                  <a:srgbClr val="000000"/>
                </a:solidFill>
                <a:latin typeface="Egyptian Slate"/>
                <a:ea typeface="Egyptian Slate"/>
                <a:cs typeface="Egyptian Slate"/>
                <a:sym typeface="Egyptian Slate"/>
              </a:rPr>
              <a:t>Bibliography</a:t>
            </a:r>
          </a:p>
        </p:txBody>
      </p:sp>
      <p:sp>
        <p:nvSpPr>
          <p:cNvPr id="5" name="TextBox 5"/>
          <p:cNvSpPr txBox="1"/>
          <p:nvPr/>
        </p:nvSpPr>
        <p:spPr>
          <a:xfrm>
            <a:off x="459585" y="2496999"/>
            <a:ext cx="17368831" cy="1758316"/>
          </a:xfrm>
          <a:prstGeom prst="rect">
            <a:avLst/>
          </a:prstGeom>
        </p:spPr>
        <p:txBody>
          <a:bodyPr lIns="0" tIns="0" rIns="0" bIns="0" rtlCol="0" anchor="t">
            <a:spAutoFit/>
          </a:bodyPr>
          <a:lstStyle/>
          <a:p>
            <a:pPr algn="l">
              <a:lnSpc>
                <a:spcPts val="2834"/>
              </a:lnSpc>
            </a:pPr>
            <a:r>
              <a:rPr lang="en-US" sz="2024">
                <a:solidFill>
                  <a:srgbClr val="000000"/>
                </a:solidFill>
                <a:latin typeface="Egyptian Slate"/>
                <a:ea typeface="Egyptian Slate"/>
                <a:cs typeface="Egyptian Slate"/>
                <a:sym typeface="Egyptian Slate"/>
              </a:rPr>
              <a:t>Djoser's Pyramid Image: </a:t>
            </a:r>
            <a:r>
              <a:rPr lang="en-US" sz="2024" u="sng">
                <a:solidFill>
                  <a:srgbClr val="000000"/>
                </a:solidFill>
                <a:latin typeface="Egyptian Slate"/>
                <a:ea typeface="Egyptian Slate"/>
                <a:cs typeface="Egyptian Slate"/>
                <a:sym typeface="Egyptian Slate"/>
              </a:rPr>
              <a:t>https://cdn.thecollector.com/wp-content/uploads/2021/08/first-egyptian-pyramid-djoser.jpg?width=828&amp;quality=55</a:t>
            </a:r>
          </a:p>
          <a:p>
            <a:pPr algn="l">
              <a:lnSpc>
                <a:spcPts val="2834"/>
              </a:lnSpc>
            </a:pPr>
            <a:r>
              <a:rPr lang="en-US" sz="2024">
                <a:solidFill>
                  <a:srgbClr val="000000"/>
                </a:solidFill>
                <a:latin typeface="Egyptian Slate"/>
                <a:ea typeface="Egyptian Slate"/>
                <a:cs typeface="Egyptian Slate"/>
                <a:sym typeface="Egyptian Slate"/>
              </a:rPr>
              <a:t>Khufu’s Pyramid image 1: </a:t>
            </a:r>
            <a:r>
              <a:rPr lang="en-US" sz="2024" u="sng">
                <a:solidFill>
                  <a:srgbClr val="000000"/>
                </a:solidFill>
                <a:latin typeface="Egyptian Slate"/>
                <a:ea typeface="Egyptian Slate"/>
                <a:cs typeface="Egyptian Slate"/>
                <a:sym typeface="Egyptian Slate"/>
                <a:hlinkClick r:id="rId4" tooltip="https://th.bing.com/th/id/R.3d4bc74abfab3a21b6d7f9b8845d0627?rik=guoNWoUvvXXACw&amp;riu=http%3a%2f%2fwww.projectglobalawakening.com%2fwp-content%2fuploads%2f2020%2f05%2fgreat-pyramid-of-giza-original-white-limestone-casing-gold-capstone.jpg&amp;ehk=0tQvF45p8XtjgUpxnIq9DdCwgofBZZnU2Qxgv%2bIN234%3d&amp;risl=&amp;pid=ImgRaw&amp;r=0"/>
              </a:rPr>
              <a:t>https://www.tripsinegypt.com/wp-content/uploads/2018/10/History-of-the-Great-Pyramid-of-Giza-Trips-in-Egypt-1.jpg</a:t>
            </a:r>
          </a:p>
          <a:p>
            <a:pPr algn="l">
              <a:lnSpc>
                <a:spcPts val="2834"/>
              </a:lnSpc>
            </a:pPr>
            <a:r>
              <a:rPr lang="en-US" sz="2024">
                <a:solidFill>
                  <a:srgbClr val="000000"/>
                </a:solidFill>
                <a:latin typeface="Egyptian Slate"/>
                <a:ea typeface="Egyptian Slate"/>
                <a:cs typeface="Egyptian Slate"/>
                <a:sym typeface="Egyptian Slate"/>
              </a:rPr>
              <a:t>Papyrus Jarf Image:</a:t>
            </a:r>
            <a:r>
              <a:rPr lang="en-US" sz="2024" u="sng">
                <a:solidFill>
                  <a:srgbClr val="000000"/>
                </a:solidFill>
                <a:latin typeface="Egyptian Slate"/>
                <a:ea typeface="Egyptian Slate"/>
                <a:cs typeface="Egyptian Slate"/>
                <a:sym typeface="Egyptian Slate"/>
              </a:rPr>
              <a:t> https://www.meretsegerbooks.com/pictures/M4956-32.jpg?v=1510947243</a:t>
            </a:r>
          </a:p>
          <a:p>
            <a:pPr algn="l">
              <a:lnSpc>
                <a:spcPts val="2834"/>
              </a:lnSpc>
            </a:pPr>
            <a:r>
              <a:rPr lang="en-US" sz="2024">
                <a:solidFill>
                  <a:srgbClr val="000000"/>
                </a:solidFill>
                <a:latin typeface="Egyptian Slate"/>
                <a:ea typeface="Egyptian Slate"/>
                <a:cs typeface="Egyptian Slate"/>
                <a:sym typeface="Egyptian Slate"/>
              </a:rPr>
              <a:t>Workers Village Image: </a:t>
            </a:r>
            <a:r>
              <a:rPr lang="en-US" sz="2024" u="sng">
                <a:solidFill>
                  <a:srgbClr val="000000"/>
                </a:solidFill>
                <a:latin typeface="Egyptian Slate"/>
                <a:ea typeface="Egyptian Slate"/>
                <a:cs typeface="Egyptian Slate"/>
                <a:sym typeface="Egyptian Slate"/>
              </a:rPr>
              <a:t>https://aeraweb.org/wp-content/uploads/2022/06/HeG_AAS_AG16.jpg </a:t>
            </a:r>
          </a:p>
          <a:p>
            <a:pPr algn="l">
              <a:lnSpc>
                <a:spcPts val="2834"/>
              </a:lnSpc>
              <a:spcBef>
                <a:spcPct val="0"/>
              </a:spcBef>
            </a:pPr>
            <a:r>
              <a:rPr lang="en-US" sz="2024" u="sng">
                <a:solidFill>
                  <a:srgbClr val="000000"/>
                </a:solidFill>
                <a:latin typeface="Egyptian Slate"/>
                <a:ea typeface="Egyptian Slate"/>
                <a:cs typeface="Egyptian Slate"/>
                <a:sym typeface="Egyptian Slate"/>
              </a:rPr>
              <a:t>All information: </a:t>
            </a:r>
            <a:r>
              <a:rPr lang="en-US" sz="2024">
                <a:solidFill>
                  <a:srgbClr val="000000"/>
                </a:solidFill>
                <a:latin typeface="Egyptian Slate"/>
                <a:ea typeface="Egyptian Slate"/>
                <a:cs typeface="Egyptian Slate"/>
                <a:sym typeface="Egyptian Slate"/>
              </a:rPr>
              <a:t>Arbuckle, Caroline. University of Saskatchewan, St. Thomas Moore. Anthropology 257, Winter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1305</Words>
  <Application>Microsoft Office PowerPoint</Application>
  <PresentationFormat>Custom</PresentationFormat>
  <Paragraphs>101</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Egyptian Slate</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8-9 Egyptian Pyramids: Myth vs Reality</dc:title>
  <cp:lastModifiedBy>Laverty, Kat</cp:lastModifiedBy>
  <cp:revision>2</cp:revision>
  <dcterms:created xsi:type="dcterms:W3CDTF">2006-08-16T00:00:00Z</dcterms:created>
  <dcterms:modified xsi:type="dcterms:W3CDTF">2026-01-12T16:57:11Z</dcterms:modified>
  <dc:identifier>DAG7ya0268U</dc:identifier>
</cp:coreProperties>
</file>