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Woodland" charset="1" panose="00000300000000000000"/>
      <p:regular r:id="rId22"/>
    </p:embeddedFont>
    <p:embeddedFont>
      <p:font typeface="Abhaya Libre Regular" charset="1" panose="02000503000000000000"/>
      <p:regular r:id="rId24"/>
    </p:embeddedFont>
    <p:embeddedFont>
      <p:font typeface="Woodland Bold" charset="1" panose="00000300000000000000"/>
      <p:regular r:id="rId25"/>
    </p:embeddedFont>
    <p:embeddedFont>
      <p:font typeface="Abhaya Libre Regular Italics" charset="1" panose="02000503000000000000"/>
      <p:regular r:id="rId27"/>
    </p:embeddedFont>
    <p:embeddedFont>
      <p:font typeface="Abhaya Libre Regular Bold Italics" charset="1" panose="02000603000000000000"/>
      <p:regular r:id="rId28"/>
    </p:embeddedFont>
    <p:embeddedFont>
      <p:font typeface="Abhaya Libre Regular Bold" charset="1" panose="02000603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notesMasters/notesMaster1.xml" Type="http://schemas.openxmlformats.org/officeDocument/2006/relationships/notesMaster"/><Relationship Id="rId2" Target="presProps.xml" Type="http://schemas.openxmlformats.org/officeDocument/2006/relationships/presProps"/><Relationship Id="rId20" Target="theme/theme2.xml" Type="http://schemas.openxmlformats.org/officeDocument/2006/relationships/theme"/><Relationship Id="rId21" Target="notesSlides/notesSlide1.xml" Type="http://schemas.openxmlformats.org/officeDocument/2006/relationships/notesSlide"/><Relationship Id="rId22" Target="fonts/font22.fntdata" Type="http://schemas.openxmlformats.org/officeDocument/2006/relationships/font"/><Relationship Id="rId23" Target="notesSlides/notesSlide2.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notesSlides/notesSlide3.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4.xml" Type="http://schemas.openxmlformats.org/officeDocument/2006/relationships/notesSlide"/><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Today's lesson is on Bathing in Ancient Rome. Continue watching to learn about beautiful bathhouses and the importance of bathing in ancient Rome.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bath complexes were immense and grand, like the baths of Emperor Caracalla. The baths of Caracalla had high ceilings with large archways, which would have been incredibly beautiful, luxurious and stunning.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bath complexes included areas for learning, which included libraries and art galleries. But, art could be found on the walls and floors throughout the complexes, like mosaics and frescoes. Animals, plants, mythical creatures and Roman gods could be found in the decorations throughout the baths.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review what we've learned today! Don't forget these main points! The Romans visited the bathhouse every day, as cleanliness was important. Bath complexes were centres for wellness, as people went there to exercise, relax, socialize and learn. Every city and town in the empire had a bathhouse, and they all differed in size, design and layout. Some were very large and some were smaller.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watching! For more educational lessons and fun activities, visit Ancient Medieval Adventures Camp Online!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Bathing was a very important part of everyday life in ancient Rome. Bathing in ancient Rome was communal, meaning everyone bathed together. I know what you're thinking, people didn't all squish into a tub together; Roman bathhouses had multiple rooms and pools. Going to the bathhouse was for more than just bathing, as people went there to socialize, relax, exercise and learn.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city within the empire had a bathhouse, called a thermae or balneum, for Roman citizens to use daily and thousands of people would pass through them every day. Bathing was not as simple as it is today, as the Romans had many steps to cleaning themselves that were as much about relaxing as they were about cleanliness.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were many different pools within the baths and there was a certain order for using them. You would begin with the caldarium, then go to the tepidarium, then the fridgidarium and then finally back to the caldarium. The Romans believed that this order of bathing would help keep them healthy and refreshed.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to bathing in different temperatures, Romans received massages and strigling from the slaves of the bathhouse. Another aspect of wellness was getting a relaxing massage. The Romans wanted to be thoroughly clean, but instead of soap they were covered in olive oil and were scraped by a bronze tool called a strigil, to exfoliate their skin and ensure that they were squeaky clean.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Bath complexes were a place for wellness.  They had central courtyards with areas for exercising. Bath complexes like the impressive Baths of the emperor Caracalla had large courtyard gymnasiums, as seen in the image of the complex's reconstruction. Fun fact! Some bath complexes even had restaurants!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impressive element of Roman bathhouses was the heating system and indoor plumbing. The system used for heating the rooms of the complexes was called the hypocaust system. Heat entered space below the floor by a system of pipes. The heat was created by a wood-burning furnace. The hot air was then directed from the furnace to an open space below the floors, as you can see in the image to the left, although the floor no longer remains. The warm air then exited through clay pipes behind the walls of the room, which heated the room on the way out.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Roman bathhouses had indoor plumbing too! The water used to fill the pools entered the bath complexes from an attached aqueduct. The water did not go to waste; as the water was drained from the pools it passed through the bathrooms and flushed out the toilets. What is an aqueduct? An aqueduct is one of many impressive feats of Roman engineering. It is an above ground plumbing system that carried water from a water source, like a lake, and carried into the city.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bath complexes were made of brick, and some were immensely grand, like the Baths of Caracalla, pictured to the left, which is now just a shell of what it once was. Not all bath complexes were the same, as each differed in layout and design. The inside and outsides of the buildings were beautifully decorated, as you can see in the image from within the tepidarium of the Forum Baths in Pompeii.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35.jpeg" Type="http://schemas.openxmlformats.org/officeDocument/2006/relationships/image"/><Relationship Id="rId13" Target="../media/image36.jpeg" Type="http://schemas.openxmlformats.org/officeDocument/2006/relationships/image"/><Relationship Id="rId14" Target="../media/image37.jpeg" Type="http://schemas.openxmlformats.org/officeDocument/2006/relationships/image"/><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38.jpeg" Type="http://schemas.openxmlformats.org/officeDocument/2006/relationships/image"/><Relationship Id="rId13" Target="../media/image39.jpeg" Type="http://schemas.openxmlformats.org/officeDocument/2006/relationships/image"/><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notesSlides/notesSlide12.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2" Target="../notesSlides/notesSlide1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jpe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20.png" Type="http://schemas.openxmlformats.org/officeDocument/2006/relationships/image"/><Relationship Id="rId17" Target="../media/image21.svg" Type="http://schemas.openxmlformats.org/officeDocument/2006/relationships/image"/><Relationship Id="rId18" Target="../media/image22.png" Type="http://schemas.openxmlformats.org/officeDocument/2006/relationships/image"/><Relationship Id="rId19" Target="../media/image23.svg" Type="http://schemas.openxmlformats.org/officeDocument/2006/relationships/image"/><Relationship Id="rId2" Target="../notesSlides/notesSlide4.xml" Type="http://schemas.openxmlformats.org/officeDocument/2006/relationships/notesSlide"/><Relationship Id="rId20" Target="../media/image11.png" Type="http://schemas.openxmlformats.org/officeDocument/2006/relationships/image"/><Relationship Id="rId21" Target="../media/image12.sv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24.jpeg" Type="http://schemas.openxmlformats.org/officeDocument/2006/relationships/image"/><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25.jpeg" Type="http://schemas.openxmlformats.org/officeDocument/2006/relationships/image"/><Relationship Id="rId13" Target="../media/image26.jpe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16" Target="../media/image29.jpe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jpe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31.jpeg" Type="http://schemas.openxmlformats.org/officeDocument/2006/relationships/image"/><Relationship Id="rId13" Target="../media/image32.jpeg" Type="http://schemas.openxmlformats.org/officeDocument/2006/relationships/image"/><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33.jpeg" Type="http://schemas.openxmlformats.org/officeDocument/2006/relationships/image"/><Relationship Id="rId13" Target="../media/image34.jpeg" Type="http://schemas.openxmlformats.org/officeDocument/2006/relationships/image"/><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2750762" y="923222"/>
            <a:ext cx="12410194" cy="6556501"/>
            <a:chOff x="0" y="0"/>
            <a:chExt cx="16546925" cy="8742001"/>
          </a:xfrm>
        </p:grpSpPr>
        <p:sp>
          <p:nvSpPr>
            <p:cNvPr name="TextBox 8" id="8"/>
            <p:cNvSpPr txBox="true"/>
            <p:nvPr/>
          </p:nvSpPr>
          <p:spPr>
            <a:xfrm rot="0">
              <a:off x="0" y="57150"/>
              <a:ext cx="13788523" cy="990181"/>
            </a:xfrm>
            <a:prstGeom prst="rect">
              <a:avLst/>
            </a:prstGeom>
          </p:spPr>
          <p:txBody>
            <a:bodyPr anchor="t" rtlCol="false" tIns="0" lIns="0" bIns="0" rIns="0">
              <a:spAutoFit/>
            </a:bodyPr>
            <a:lstStyle/>
            <a:p>
              <a:pPr algn="l">
                <a:lnSpc>
                  <a:spcPts val="5728"/>
                </a:lnSpc>
              </a:pPr>
            </a:p>
          </p:txBody>
        </p:sp>
        <p:sp>
          <p:nvSpPr>
            <p:cNvPr name="TextBox 9" id="9"/>
            <p:cNvSpPr txBox="true"/>
            <p:nvPr/>
          </p:nvSpPr>
          <p:spPr>
            <a:xfrm rot="0">
              <a:off x="0" y="1872732"/>
              <a:ext cx="16546925" cy="5266370"/>
            </a:xfrm>
            <a:prstGeom prst="rect">
              <a:avLst/>
            </a:prstGeom>
          </p:spPr>
          <p:txBody>
            <a:bodyPr anchor="t" rtlCol="false" tIns="0" lIns="0" bIns="0" rIns="0">
              <a:spAutoFit/>
            </a:bodyPr>
            <a:lstStyle/>
            <a:p>
              <a:pPr algn="ctr">
                <a:lnSpc>
                  <a:spcPts val="14878"/>
                </a:lnSpc>
              </a:pPr>
              <a:r>
                <a:rPr lang="en-US" sz="14878" spc="-595">
                  <a:solidFill>
                    <a:srgbClr val="000000"/>
                  </a:solidFill>
                  <a:latin typeface="Woodland"/>
                  <a:ea typeface="Woodland"/>
                  <a:cs typeface="Woodland"/>
                  <a:sym typeface="Woodland"/>
                </a:rPr>
                <a:t>Bathing in Ancient Rome</a:t>
              </a:r>
            </a:p>
          </p:txBody>
        </p:sp>
        <p:sp>
          <p:nvSpPr>
            <p:cNvPr name="TextBox 10" id="10"/>
            <p:cNvSpPr txBox="true"/>
            <p:nvPr/>
          </p:nvSpPr>
          <p:spPr>
            <a:xfrm rot="0">
              <a:off x="0" y="7779543"/>
              <a:ext cx="12622086" cy="962458"/>
            </a:xfrm>
            <a:prstGeom prst="rect">
              <a:avLst/>
            </a:prstGeom>
          </p:spPr>
          <p:txBody>
            <a:bodyPr anchor="t" rtlCol="false" tIns="0" lIns="0" bIns="0" rIns="0">
              <a:spAutoFit/>
            </a:bodyPr>
            <a:lstStyle/>
            <a:p>
              <a:pPr algn="l">
                <a:lnSpc>
                  <a:spcPts val="6185"/>
                </a:lnSpc>
              </a:pPr>
            </a:p>
          </p:txBody>
        </p:sp>
      </p:grpSp>
      <p:sp>
        <p:nvSpPr>
          <p:cNvPr name="Freeform 11" id="11"/>
          <p:cNvSpPr/>
          <p:nvPr/>
        </p:nvSpPr>
        <p:spPr>
          <a:xfrm flipH="false" flipV="false" rot="0">
            <a:off x="7528152" y="5940756"/>
            <a:ext cx="2855412" cy="2848238"/>
          </a:xfrm>
          <a:custGeom>
            <a:avLst/>
            <a:gdLst/>
            <a:ahLst/>
            <a:cxnLst/>
            <a:rect r="r" b="b" t="t" l="l"/>
            <a:pathLst>
              <a:path h="2848238" w="2855412">
                <a:moveTo>
                  <a:pt x="0" y="0"/>
                </a:moveTo>
                <a:lnTo>
                  <a:pt x="2855413" y="0"/>
                </a:lnTo>
                <a:lnTo>
                  <a:pt x="2855413" y="2848238"/>
                </a:lnTo>
                <a:lnTo>
                  <a:pt x="0" y="2848238"/>
                </a:lnTo>
                <a:lnTo>
                  <a:pt x="0" y="0"/>
                </a:lnTo>
                <a:close/>
              </a:path>
            </a:pathLst>
          </a:custGeom>
          <a:blipFill>
            <a:blip r:embed="rId10"/>
            <a:stretch>
              <a:fillRect l="0" t="0" r="0" b="0"/>
            </a:stretch>
          </a:blipFill>
        </p:spPr>
      </p:sp>
      <p:sp>
        <p:nvSpPr>
          <p:cNvPr name="Freeform 12" id="12"/>
          <p:cNvSpPr/>
          <p:nvPr/>
        </p:nvSpPr>
        <p:spPr>
          <a:xfrm flipH="false" flipV="false" rot="0">
            <a:off x="2164470" y="5819575"/>
            <a:ext cx="2149948" cy="4467425"/>
          </a:xfrm>
          <a:custGeom>
            <a:avLst/>
            <a:gdLst/>
            <a:ahLst/>
            <a:cxnLst/>
            <a:rect r="r" b="b" t="t" l="l"/>
            <a:pathLst>
              <a:path h="4467425" w="2149948">
                <a:moveTo>
                  <a:pt x="0" y="0"/>
                </a:moveTo>
                <a:lnTo>
                  <a:pt x="2149948" y="0"/>
                </a:lnTo>
                <a:lnTo>
                  <a:pt x="2149948" y="4467425"/>
                </a:lnTo>
                <a:lnTo>
                  <a:pt x="0" y="4467425"/>
                </a:lnTo>
                <a:lnTo>
                  <a:pt x="0" y="0"/>
                </a:lnTo>
                <a:close/>
              </a:path>
            </a:pathLst>
          </a:custGeom>
          <a:blipFill>
            <a:blip r:embed="rId11"/>
            <a:stretch>
              <a:fillRect l="0" t="0" r="0" b="0"/>
            </a:stretch>
          </a:blipFill>
        </p:spPr>
      </p:sp>
      <p:sp>
        <p:nvSpPr>
          <p:cNvPr name="Freeform 13" id="13"/>
          <p:cNvSpPr/>
          <p:nvPr/>
        </p:nvSpPr>
        <p:spPr>
          <a:xfrm flipH="true" flipV="false" rot="0">
            <a:off x="13774465" y="5819575"/>
            <a:ext cx="2138780" cy="4467425"/>
          </a:xfrm>
          <a:custGeom>
            <a:avLst/>
            <a:gdLst/>
            <a:ahLst/>
            <a:cxnLst/>
            <a:rect r="r" b="b" t="t" l="l"/>
            <a:pathLst>
              <a:path h="4467425" w="2138780">
                <a:moveTo>
                  <a:pt x="2138780" y="0"/>
                </a:moveTo>
                <a:lnTo>
                  <a:pt x="0" y="0"/>
                </a:lnTo>
                <a:lnTo>
                  <a:pt x="0" y="4467425"/>
                </a:lnTo>
                <a:lnTo>
                  <a:pt x="2138780" y="4467425"/>
                </a:lnTo>
                <a:lnTo>
                  <a:pt x="2138780"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119272" y="555077"/>
            <a:ext cx="12588671" cy="2512695"/>
          </a:xfrm>
          <a:prstGeom prst="rect">
            <a:avLst/>
          </a:prstGeom>
        </p:spPr>
        <p:txBody>
          <a:bodyPr anchor="t" rtlCol="false" tIns="0" lIns="0" bIns="0" rIns="0">
            <a:spAutoFit/>
          </a:bodyPr>
          <a:lstStyle/>
          <a:p>
            <a:pPr algn="ctr">
              <a:lnSpc>
                <a:spcPts val="10080"/>
              </a:lnSpc>
              <a:spcBef>
                <a:spcPct val="0"/>
              </a:spcBef>
            </a:pPr>
            <a:r>
              <a:rPr lang="en-US" b="true" sz="7200">
                <a:solidFill>
                  <a:srgbClr val="000000"/>
                </a:solidFill>
                <a:latin typeface="Woodland Bold"/>
                <a:ea typeface="Woodland Bold"/>
                <a:cs typeface="Woodland Bold"/>
                <a:sym typeface="Woodland Bold"/>
              </a:rPr>
              <a:t>Bathhouse Art &amp; Architecture </a:t>
            </a:r>
          </a:p>
        </p:txBody>
      </p:sp>
      <p:sp>
        <p:nvSpPr>
          <p:cNvPr name="Freeform 8" id="8"/>
          <p:cNvSpPr/>
          <p:nvPr/>
        </p:nvSpPr>
        <p:spPr>
          <a:xfrm flipH="false" flipV="false" rot="0">
            <a:off x="5486400" y="2827710"/>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416049" y="5723744"/>
            <a:ext cx="6383217" cy="4256808"/>
          </a:xfrm>
          <a:custGeom>
            <a:avLst/>
            <a:gdLst/>
            <a:ahLst/>
            <a:cxnLst/>
            <a:rect r="r" b="b" t="t" l="l"/>
            <a:pathLst>
              <a:path h="4256808" w="6383217">
                <a:moveTo>
                  <a:pt x="0" y="0"/>
                </a:moveTo>
                <a:lnTo>
                  <a:pt x="6383217" y="0"/>
                </a:lnTo>
                <a:lnTo>
                  <a:pt x="6383217" y="4256808"/>
                </a:lnTo>
                <a:lnTo>
                  <a:pt x="0" y="4256808"/>
                </a:lnTo>
                <a:lnTo>
                  <a:pt x="0" y="0"/>
                </a:lnTo>
                <a:close/>
              </a:path>
            </a:pathLst>
          </a:custGeom>
          <a:blipFill>
            <a:blip r:embed="rId12"/>
            <a:stretch>
              <a:fillRect l="0" t="0" r="0" b="0"/>
            </a:stretch>
          </a:blipFill>
        </p:spPr>
      </p:sp>
      <p:sp>
        <p:nvSpPr>
          <p:cNvPr name="Freeform 10" id="10"/>
          <p:cNvSpPr/>
          <p:nvPr/>
        </p:nvSpPr>
        <p:spPr>
          <a:xfrm flipH="false" flipV="false" rot="0">
            <a:off x="7798627" y="4122183"/>
            <a:ext cx="4878677" cy="6041174"/>
          </a:xfrm>
          <a:custGeom>
            <a:avLst/>
            <a:gdLst/>
            <a:ahLst/>
            <a:cxnLst/>
            <a:rect r="r" b="b" t="t" l="l"/>
            <a:pathLst>
              <a:path h="6041174" w="4878677">
                <a:moveTo>
                  <a:pt x="0" y="0"/>
                </a:moveTo>
                <a:lnTo>
                  <a:pt x="4878676" y="0"/>
                </a:lnTo>
                <a:lnTo>
                  <a:pt x="4878676" y="6041174"/>
                </a:lnTo>
                <a:lnTo>
                  <a:pt x="0" y="6041174"/>
                </a:lnTo>
                <a:lnTo>
                  <a:pt x="0" y="0"/>
                </a:lnTo>
                <a:close/>
              </a:path>
            </a:pathLst>
          </a:custGeom>
          <a:blipFill>
            <a:blip r:embed="rId13"/>
            <a:stretch>
              <a:fillRect l="0" t="0" r="0" b="0"/>
            </a:stretch>
          </a:blipFill>
        </p:spPr>
      </p:sp>
      <p:sp>
        <p:nvSpPr>
          <p:cNvPr name="Freeform 11" id="11"/>
          <p:cNvSpPr/>
          <p:nvPr/>
        </p:nvSpPr>
        <p:spPr>
          <a:xfrm flipH="false" flipV="false" rot="0">
            <a:off x="12823508" y="4068687"/>
            <a:ext cx="4944301" cy="6094670"/>
          </a:xfrm>
          <a:custGeom>
            <a:avLst/>
            <a:gdLst/>
            <a:ahLst/>
            <a:cxnLst/>
            <a:rect r="r" b="b" t="t" l="l"/>
            <a:pathLst>
              <a:path h="6094670" w="4944301">
                <a:moveTo>
                  <a:pt x="0" y="0"/>
                </a:moveTo>
                <a:lnTo>
                  <a:pt x="4944300" y="0"/>
                </a:lnTo>
                <a:lnTo>
                  <a:pt x="4944300" y="6094670"/>
                </a:lnTo>
                <a:lnTo>
                  <a:pt x="0" y="6094670"/>
                </a:lnTo>
                <a:lnTo>
                  <a:pt x="0" y="0"/>
                </a:lnTo>
                <a:close/>
              </a:path>
            </a:pathLst>
          </a:custGeom>
          <a:blipFill>
            <a:blip r:embed="rId14"/>
            <a:stretch>
              <a:fillRect l="0" t="0" r="0" b="0"/>
            </a:stretch>
          </a:blipFill>
        </p:spPr>
      </p:sp>
      <p:sp>
        <p:nvSpPr>
          <p:cNvPr name="TextBox 12" id="12"/>
          <p:cNvSpPr txBox="true"/>
          <p:nvPr/>
        </p:nvSpPr>
        <p:spPr>
          <a:xfrm rot="0">
            <a:off x="849566" y="5166849"/>
            <a:ext cx="5516183" cy="556895"/>
          </a:xfrm>
          <a:prstGeom prst="rect">
            <a:avLst/>
          </a:prstGeom>
        </p:spPr>
        <p:txBody>
          <a:bodyPr anchor="t" rtlCol="false" tIns="0" lIns="0" bIns="0" rIns="0">
            <a:spAutoFit/>
          </a:bodyPr>
          <a:lstStyle/>
          <a:p>
            <a:pPr algn="ctr">
              <a:lnSpc>
                <a:spcPts val="4480"/>
              </a:lnSpc>
            </a:pPr>
            <a:r>
              <a:rPr lang="en-US" sz="3200">
                <a:solidFill>
                  <a:srgbClr val="000000"/>
                </a:solidFill>
                <a:latin typeface="Abhaya Libre Regular"/>
                <a:ea typeface="Abhaya Libre Regular"/>
                <a:cs typeface="Abhaya Libre Regular"/>
                <a:sym typeface="Abhaya Libre Regular"/>
              </a:rPr>
              <a:t>Baths of Caracalla.</a:t>
            </a:r>
          </a:p>
        </p:txBody>
      </p:sp>
      <p:sp>
        <p:nvSpPr>
          <p:cNvPr name="TextBox 13" id="13"/>
          <p:cNvSpPr txBox="true"/>
          <p:nvPr/>
        </p:nvSpPr>
        <p:spPr>
          <a:xfrm rot="0">
            <a:off x="9576365" y="3555022"/>
            <a:ext cx="6201877" cy="513665"/>
          </a:xfrm>
          <a:prstGeom prst="rect">
            <a:avLst/>
          </a:prstGeom>
        </p:spPr>
        <p:txBody>
          <a:bodyPr anchor="t" rtlCol="false" tIns="0" lIns="0" bIns="0" rIns="0">
            <a:spAutoFit/>
          </a:bodyPr>
          <a:lstStyle/>
          <a:p>
            <a:pPr algn="ctr">
              <a:lnSpc>
                <a:spcPts val="4141"/>
              </a:lnSpc>
              <a:spcBef>
                <a:spcPct val="0"/>
              </a:spcBef>
            </a:pPr>
            <a:r>
              <a:rPr lang="en-US" sz="2958">
                <a:solidFill>
                  <a:srgbClr val="000000"/>
                </a:solidFill>
                <a:latin typeface="Abhaya Libre Regular"/>
                <a:ea typeface="Abhaya Libre Regular"/>
                <a:cs typeface="Abhaya Libre Regular"/>
                <a:sym typeface="Abhaya Libre Regular"/>
              </a:rPr>
              <a:t>Reconstruction of the B</a:t>
            </a:r>
            <a:r>
              <a:rPr lang="en-US" sz="2958">
                <a:solidFill>
                  <a:srgbClr val="000000"/>
                </a:solidFill>
                <a:latin typeface="Abhaya Libre Regular"/>
                <a:ea typeface="Abhaya Libre Regular"/>
                <a:cs typeface="Abhaya Libre Regular"/>
                <a:sym typeface="Abhaya Libre Regular"/>
              </a:rPr>
              <a:t>aths of Caracalla.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413049" y="909977"/>
            <a:ext cx="11085620" cy="2512695"/>
          </a:xfrm>
          <a:prstGeom prst="rect">
            <a:avLst/>
          </a:prstGeom>
        </p:spPr>
        <p:txBody>
          <a:bodyPr anchor="t" rtlCol="false" tIns="0" lIns="0" bIns="0" rIns="0">
            <a:spAutoFit/>
          </a:bodyPr>
          <a:lstStyle/>
          <a:p>
            <a:pPr algn="ctr">
              <a:lnSpc>
                <a:spcPts val="10080"/>
              </a:lnSpc>
            </a:pPr>
            <a:r>
              <a:rPr lang="en-US" b="true" sz="7200">
                <a:solidFill>
                  <a:srgbClr val="000000"/>
                </a:solidFill>
                <a:latin typeface="Woodland Bold"/>
                <a:ea typeface="Woodland Bold"/>
                <a:cs typeface="Woodland Bold"/>
                <a:sym typeface="Woodland Bold"/>
              </a:rPr>
              <a:t>Bathhouse Art &amp;Architecture </a:t>
            </a:r>
          </a:p>
        </p:txBody>
      </p:sp>
      <p:sp>
        <p:nvSpPr>
          <p:cNvPr name="Freeform 8" id="8"/>
          <p:cNvSpPr/>
          <p:nvPr/>
        </p:nvSpPr>
        <p:spPr>
          <a:xfrm flipH="false" flipV="false" rot="0">
            <a:off x="5433046" y="3197620"/>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259018" y="4785211"/>
            <a:ext cx="6822739" cy="5117054"/>
          </a:xfrm>
          <a:custGeom>
            <a:avLst/>
            <a:gdLst/>
            <a:ahLst/>
            <a:cxnLst/>
            <a:rect r="r" b="b" t="t" l="l"/>
            <a:pathLst>
              <a:path h="5117054" w="6822739">
                <a:moveTo>
                  <a:pt x="0" y="0"/>
                </a:moveTo>
                <a:lnTo>
                  <a:pt x="6822739" y="0"/>
                </a:lnTo>
                <a:lnTo>
                  <a:pt x="6822739" y="5117053"/>
                </a:lnTo>
                <a:lnTo>
                  <a:pt x="0" y="5117053"/>
                </a:lnTo>
                <a:lnTo>
                  <a:pt x="0" y="0"/>
                </a:lnTo>
                <a:close/>
              </a:path>
            </a:pathLst>
          </a:custGeom>
          <a:blipFill>
            <a:blip r:embed="rId12"/>
            <a:stretch>
              <a:fillRect l="0" t="0" r="0" b="0"/>
            </a:stretch>
          </a:blipFill>
        </p:spPr>
      </p:sp>
      <p:sp>
        <p:nvSpPr>
          <p:cNvPr name="Freeform 10" id="10"/>
          <p:cNvSpPr/>
          <p:nvPr/>
        </p:nvSpPr>
        <p:spPr>
          <a:xfrm flipH="false" flipV="false" rot="0">
            <a:off x="10046487" y="4779270"/>
            <a:ext cx="6830659" cy="5122994"/>
          </a:xfrm>
          <a:custGeom>
            <a:avLst/>
            <a:gdLst/>
            <a:ahLst/>
            <a:cxnLst/>
            <a:rect r="r" b="b" t="t" l="l"/>
            <a:pathLst>
              <a:path h="5122994" w="6830659">
                <a:moveTo>
                  <a:pt x="0" y="0"/>
                </a:moveTo>
                <a:lnTo>
                  <a:pt x="6830659" y="0"/>
                </a:lnTo>
                <a:lnTo>
                  <a:pt x="6830659" y="5122994"/>
                </a:lnTo>
                <a:lnTo>
                  <a:pt x="0" y="5122994"/>
                </a:lnTo>
                <a:lnTo>
                  <a:pt x="0" y="0"/>
                </a:lnTo>
                <a:close/>
              </a:path>
            </a:pathLst>
          </a:custGeom>
          <a:blipFill>
            <a:blip r:embed="rId13"/>
            <a:stretch>
              <a:fillRect l="0" t="0" r="0" b="0"/>
            </a:stretch>
          </a:blipFill>
        </p:spPr>
      </p:sp>
      <p:sp>
        <p:nvSpPr>
          <p:cNvPr name="TextBox 11" id="11"/>
          <p:cNvSpPr txBox="true"/>
          <p:nvPr/>
        </p:nvSpPr>
        <p:spPr>
          <a:xfrm rot="0">
            <a:off x="9871140" y="4248239"/>
            <a:ext cx="7181352" cy="405765"/>
          </a:xfrm>
          <a:prstGeom prst="rect">
            <a:avLst/>
          </a:prstGeom>
        </p:spPr>
        <p:txBody>
          <a:bodyPr anchor="t" rtlCol="false" tIns="0" lIns="0" bIns="0" rIns="0">
            <a:spAutoFit/>
          </a:bodyPr>
          <a:lstStyle/>
          <a:p>
            <a:pPr algn="ctr">
              <a:lnSpc>
                <a:spcPts val="3359"/>
              </a:lnSpc>
            </a:pPr>
            <a:r>
              <a:rPr lang="en-US" sz="2400">
                <a:solidFill>
                  <a:srgbClr val="000000"/>
                </a:solidFill>
                <a:latin typeface="Abhaya Libre Regular"/>
                <a:ea typeface="Abhaya Libre Regular"/>
                <a:cs typeface="Abhaya Libre Regular"/>
                <a:sym typeface="Abhaya Libre Regular"/>
              </a:rPr>
              <a:t>Mosaic, men's </a:t>
            </a:r>
            <a:r>
              <a:rPr lang="en-US" sz="2400" i="true">
                <a:solidFill>
                  <a:srgbClr val="000000"/>
                </a:solidFill>
                <a:latin typeface="Abhaya Libre Regular Italics"/>
                <a:ea typeface="Abhaya Libre Regular Italics"/>
                <a:cs typeface="Abhaya Libre Regular Italics"/>
                <a:sym typeface="Abhaya Libre Regular Italics"/>
              </a:rPr>
              <a:t>tepidarium</a:t>
            </a:r>
            <a:r>
              <a:rPr lang="en-US" sz="2400">
                <a:solidFill>
                  <a:srgbClr val="000000"/>
                </a:solidFill>
                <a:latin typeface="Abhaya Libre Regular"/>
                <a:ea typeface="Abhaya Libre Regular"/>
                <a:cs typeface="Abhaya Libre Regular"/>
                <a:sym typeface="Abhaya Libre Regular"/>
              </a:rPr>
              <a:t>, Herculaneum Central Baths. </a:t>
            </a:r>
          </a:p>
        </p:txBody>
      </p:sp>
      <p:sp>
        <p:nvSpPr>
          <p:cNvPr name="TextBox 12" id="12"/>
          <p:cNvSpPr txBox="true"/>
          <p:nvPr/>
        </p:nvSpPr>
        <p:spPr>
          <a:xfrm rot="0">
            <a:off x="1050441" y="4248239"/>
            <a:ext cx="7239893" cy="405765"/>
          </a:xfrm>
          <a:prstGeom prst="rect">
            <a:avLst/>
          </a:prstGeom>
        </p:spPr>
        <p:txBody>
          <a:bodyPr anchor="t" rtlCol="false" tIns="0" lIns="0" bIns="0" rIns="0">
            <a:spAutoFit/>
          </a:bodyPr>
          <a:lstStyle/>
          <a:p>
            <a:pPr algn="ctr">
              <a:lnSpc>
                <a:spcPts val="3359"/>
              </a:lnSpc>
            </a:pPr>
            <a:r>
              <a:rPr lang="en-US" sz="2400">
                <a:solidFill>
                  <a:srgbClr val="000000"/>
                </a:solidFill>
                <a:latin typeface="Abhaya Libre Regular"/>
                <a:ea typeface="Abhaya Libre Regular"/>
                <a:cs typeface="Abhaya Libre Regular"/>
                <a:sym typeface="Abhaya Libre Regular"/>
              </a:rPr>
              <a:t>Mosaic, women's </a:t>
            </a:r>
            <a:r>
              <a:rPr lang="en-US" sz="2400" i="true">
                <a:solidFill>
                  <a:srgbClr val="000000"/>
                </a:solidFill>
                <a:latin typeface="Abhaya Libre Regular Italics"/>
                <a:ea typeface="Abhaya Libre Regular Italics"/>
                <a:cs typeface="Abhaya Libre Regular Italics"/>
                <a:sym typeface="Abhaya Libre Regular Italics"/>
              </a:rPr>
              <a:t>tepidarium</a:t>
            </a:r>
            <a:r>
              <a:rPr lang="en-US" sz="2400">
                <a:solidFill>
                  <a:srgbClr val="000000"/>
                </a:solidFill>
                <a:latin typeface="Abhaya Libre Regular"/>
                <a:ea typeface="Abhaya Libre Regular"/>
                <a:cs typeface="Abhaya Libre Regular"/>
                <a:sym typeface="Abhaya Libre Regular"/>
              </a:rPr>
              <a:t>, Herculaneum Central Baths.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042790" cy="3227386"/>
          </a:xfrm>
          <a:custGeom>
            <a:avLst/>
            <a:gdLst/>
            <a:ahLst/>
            <a:cxnLst/>
            <a:rect r="r" b="b" t="t" l="l"/>
            <a:pathLst>
              <a:path h="3227386" w="5042790">
                <a:moveTo>
                  <a:pt x="0" y="0"/>
                </a:moveTo>
                <a:lnTo>
                  <a:pt x="5042790" y="0"/>
                </a:lnTo>
                <a:lnTo>
                  <a:pt x="5042790" y="3227386"/>
                </a:lnTo>
                <a:lnTo>
                  <a:pt x="0" y="322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245210" y="0"/>
            <a:ext cx="5042790" cy="3227386"/>
          </a:xfrm>
          <a:custGeom>
            <a:avLst/>
            <a:gdLst/>
            <a:ahLst/>
            <a:cxnLst/>
            <a:rect r="r" b="b" t="t" l="l"/>
            <a:pathLst>
              <a:path h="3227386" w="5042790">
                <a:moveTo>
                  <a:pt x="0" y="0"/>
                </a:moveTo>
                <a:lnTo>
                  <a:pt x="5042790" y="0"/>
                </a:lnTo>
                <a:lnTo>
                  <a:pt x="5042790" y="3227386"/>
                </a:lnTo>
                <a:lnTo>
                  <a:pt x="0" y="322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486400" y="2000250"/>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78586" y="3227386"/>
            <a:ext cx="2885617" cy="7059614"/>
          </a:xfrm>
          <a:custGeom>
            <a:avLst/>
            <a:gdLst/>
            <a:ahLst/>
            <a:cxnLst/>
            <a:rect r="r" b="b" t="t" l="l"/>
            <a:pathLst>
              <a:path h="7059614" w="2885617">
                <a:moveTo>
                  <a:pt x="0" y="0"/>
                </a:moveTo>
                <a:lnTo>
                  <a:pt x="2885618" y="0"/>
                </a:lnTo>
                <a:lnTo>
                  <a:pt x="2885618" y="7059614"/>
                </a:lnTo>
                <a:lnTo>
                  <a:pt x="0" y="7059614"/>
                </a:lnTo>
                <a:lnTo>
                  <a:pt x="0" y="0"/>
                </a:lnTo>
                <a:close/>
              </a:path>
            </a:pathLst>
          </a:custGeom>
          <a:blipFill>
            <a:blip r:embed="rId7"/>
            <a:stretch>
              <a:fillRect l="0" t="0" r="0" b="0"/>
            </a:stretch>
          </a:blipFill>
        </p:spPr>
      </p:sp>
      <p:sp>
        <p:nvSpPr>
          <p:cNvPr name="Freeform 6" id="6"/>
          <p:cNvSpPr/>
          <p:nvPr/>
        </p:nvSpPr>
        <p:spPr>
          <a:xfrm flipH="false" flipV="false" rot="0">
            <a:off x="14641348" y="3335605"/>
            <a:ext cx="2250514" cy="6951395"/>
          </a:xfrm>
          <a:custGeom>
            <a:avLst/>
            <a:gdLst/>
            <a:ahLst/>
            <a:cxnLst/>
            <a:rect r="r" b="b" t="t" l="l"/>
            <a:pathLst>
              <a:path h="6951395" w="2250514">
                <a:moveTo>
                  <a:pt x="0" y="0"/>
                </a:moveTo>
                <a:lnTo>
                  <a:pt x="2250514" y="0"/>
                </a:lnTo>
                <a:lnTo>
                  <a:pt x="2250514" y="6951395"/>
                </a:lnTo>
                <a:lnTo>
                  <a:pt x="0" y="6951395"/>
                </a:lnTo>
                <a:lnTo>
                  <a:pt x="0" y="0"/>
                </a:lnTo>
                <a:close/>
              </a:path>
            </a:pathLst>
          </a:custGeom>
          <a:blipFill>
            <a:blip r:embed="rId8"/>
            <a:stretch>
              <a:fillRect l="0" t="0" r="0" b="0"/>
            </a:stretch>
          </a:blipFill>
        </p:spPr>
      </p:sp>
      <p:sp>
        <p:nvSpPr>
          <p:cNvPr name="Freeform 7" id="7"/>
          <p:cNvSpPr/>
          <p:nvPr/>
        </p:nvSpPr>
        <p:spPr>
          <a:xfrm flipH="false" flipV="false" rot="0">
            <a:off x="6811028" y="3096131"/>
            <a:ext cx="4403434" cy="7059614"/>
          </a:xfrm>
          <a:custGeom>
            <a:avLst/>
            <a:gdLst/>
            <a:ahLst/>
            <a:cxnLst/>
            <a:rect r="r" b="b" t="t" l="l"/>
            <a:pathLst>
              <a:path h="7059614" w="4403434">
                <a:moveTo>
                  <a:pt x="0" y="0"/>
                </a:moveTo>
                <a:lnTo>
                  <a:pt x="4403434" y="0"/>
                </a:lnTo>
                <a:lnTo>
                  <a:pt x="4403434" y="7059614"/>
                </a:lnTo>
                <a:lnTo>
                  <a:pt x="0" y="7059614"/>
                </a:lnTo>
                <a:lnTo>
                  <a:pt x="0" y="0"/>
                </a:lnTo>
                <a:close/>
              </a:path>
            </a:pathLst>
          </a:custGeom>
          <a:blipFill>
            <a:blip r:embed="rId9">
              <a:alphaModFix amt="1999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5408637" y="447675"/>
            <a:ext cx="7470725" cy="1552575"/>
          </a:xfrm>
          <a:prstGeom prst="rect">
            <a:avLst/>
          </a:prstGeom>
        </p:spPr>
        <p:txBody>
          <a:bodyPr anchor="t" rtlCol="false" tIns="0" lIns="0" bIns="0" rIns="0">
            <a:spAutoFit/>
          </a:bodyPr>
          <a:lstStyle/>
          <a:p>
            <a:pPr algn="ctr">
              <a:lnSpc>
                <a:spcPts val="12599"/>
              </a:lnSpc>
            </a:pPr>
            <a:r>
              <a:rPr lang="en-US" b="true" sz="9000">
                <a:solidFill>
                  <a:srgbClr val="000000"/>
                </a:solidFill>
                <a:latin typeface="Woodland Bold"/>
                <a:ea typeface="Woodland Bold"/>
                <a:cs typeface="Woodland Bold"/>
                <a:sym typeface="Woodland Bold"/>
              </a:rPr>
              <a:t>Don't Forget!</a:t>
            </a:r>
          </a:p>
        </p:txBody>
      </p:sp>
      <p:sp>
        <p:nvSpPr>
          <p:cNvPr name="TextBox 9" id="9"/>
          <p:cNvSpPr txBox="true"/>
          <p:nvPr/>
        </p:nvSpPr>
        <p:spPr>
          <a:xfrm rot="0">
            <a:off x="4325666" y="4311355"/>
            <a:ext cx="9954220" cy="580390"/>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Woodland"/>
                <a:ea typeface="Woodland"/>
                <a:cs typeface="Woodland"/>
                <a:sym typeface="Woodland"/>
              </a:rPr>
              <a:t>Daily bathing was ve</a:t>
            </a:r>
            <a:r>
              <a:rPr lang="en-US" sz="3399">
                <a:solidFill>
                  <a:srgbClr val="000000"/>
                </a:solidFill>
                <a:latin typeface="Woodland"/>
                <a:ea typeface="Woodland"/>
                <a:cs typeface="Woodland"/>
                <a:sym typeface="Woodland"/>
              </a:rPr>
              <a:t>ry important in Roman society. </a:t>
            </a:r>
          </a:p>
        </p:txBody>
      </p:sp>
      <p:sp>
        <p:nvSpPr>
          <p:cNvPr name="TextBox 10" id="10"/>
          <p:cNvSpPr txBox="true"/>
          <p:nvPr/>
        </p:nvSpPr>
        <p:spPr>
          <a:xfrm rot="0">
            <a:off x="4906726" y="5500936"/>
            <a:ext cx="8212038" cy="580390"/>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Woodland"/>
                <a:ea typeface="Woodland"/>
                <a:cs typeface="Woodland"/>
                <a:sym typeface="Woodland"/>
              </a:rPr>
              <a:t>Bath complexes we</a:t>
            </a:r>
            <a:r>
              <a:rPr lang="en-US" sz="3399">
                <a:solidFill>
                  <a:srgbClr val="000000"/>
                </a:solidFill>
                <a:latin typeface="Woodland"/>
                <a:ea typeface="Woodland"/>
                <a:cs typeface="Woodland"/>
                <a:sym typeface="Woodland"/>
              </a:rPr>
              <a:t>re centres for wellness. </a:t>
            </a:r>
          </a:p>
        </p:txBody>
      </p:sp>
      <p:sp>
        <p:nvSpPr>
          <p:cNvPr name="TextBox 11" id="11"/>
          <p:cNvSpPr txBox="true"/>
          <p:nvPr/>
        </p:nvSpPr>
        <p:spPr>
          <a:xfrm rot="0">
            <a:off x="3951734" y="6690518"/>
            <a:ext cx="10384533" cy="1180465"/>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Woodland"/>
                <a:ea typeface="Woodland"/>
                <a:cs typeface="Woodland"/>
                <a:sym typeface="Woodland"/>
              </a:rPr>
              <a:t>Every city and town in the empire had a bathhouse, and they all differed in size, design and layout.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491905" y="-846371"/>
            <a:ext cx="16430713" cy="11979741"/>
          </a:xfrm>
          <a:custGeom>
            <a:avLst/>
            <a:gdLst/>
            <a:ahLst/>
            <a:cxnLst/>
            <a:rect r="r" b="b" t="t" l="l"/>
            <a:pathLst>
              <a:path h="11979741" w="16430713">
                <a:moveTo>
                  <a:pt x="0" y="0"/>
                </a:moveTo>
                <a:lnTo>
                  <a:pt x="16430712" y="0"/>
                </a:lnTo>
                <a:lnTo>
                  <a:pt x="16430712" y="11979742"/>
                </a:lnTo>
                <a:lnTo>
                  <a:pt x="0" y="11979742"/>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307414" y="6311559"/>
            <a:ext cx="11673173" cy="3837555"/>
          </a:xfrm>
          <a:custGeom>
            <a:avLst/>
            <a:gdLst/>
            <a:ahLst/>
            <a:cxnLst/>
            <a:rect r="r" b="b" t="t" l="l"/>
            <a:pathLst>
              <a:path h="3837555" w="11673173">
                <a:moveTo>
                  <a:pt x="0" y="0"/>
                </a:moveTo>
                <a:lnTo>
                  <a:pt x="11673172" y="0"/>
                </a:lnTo>
                <a:lnTo>
                  <a:pt x="11673172" y="3837556"/>
                </a:lnTo>
                <a:lnTo>
                  <a:pt x="0" y="3837556"/>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1872820">
            <a:off x="7874229" y="6617784"/>
            <a:ext cx="2819007" cy="2928839"/>
          </a:xfrm>
          <a:custGeom>
            <a:avLst/>
            <a:gdLst/>
            <a:ahLst/>
            <a:cxnLst/>
            <a:rect r="r" b="b" t="t" l="l"/>
            <a:pathLst>
              <a:path h="2928839" w="2819007">
                <a:moveTo>
                  <a:pt x="0" y="0"/>
                </a:moveTo>
                <a:lnTo>
                  <a:pt x="2819007" y="0"/>
                </a:lnTo>
                <a:lnTo>
                  <a:pt x="2819007" y="2928839"/>
                </a:lnTo>
                <a:lnTo>
                  <a:pt x="0" y="2928839"/>
                </a:lnTo>
                <a:lnTo>
                  <a:pt x="0" y="0"/>
                </a:lnTo>
                <a:close/>
              </a:path>
            </a:pathLst>
          </a:custGeom>
          <a:blipFill>
            <a:blip r:embed="rId10"/>
            <a:stretch>
              <a:fillRect l="0" t="0" r="0" b="0"/>
            </a:stretch>
          </a:blipFill>
        </p:spPr>
      </p:sp>
      <p:sp>
        <p:nvSpPr>
          <p:cNvPr name="TextBox 8" id="8"/>
          <p:cNvSpPr txBox="true"/>
          <p:nvPr/>
        </p:nvSpPr>
        <p:spPr>
          <a:xfrm rot="0">
            <a:off x="5940029" y="2825407"/>
            <a:ext cx="6407942" cy="1565892"/>
          </a:xfrm>
          <a:prstGeom prst="rect">
            <a:avLst/>
          </a:prstGeom>
        </p:spPr>
        <p:txBody>
          <a:bodyPr anchor="t" rtlCol="false" tIns="0" lIns="0" bIns="0" rIns="0">
            <a:spAutoFit/>
          </a:bodyPr>
          <a:lstStyle/>
          <a:p>
            <a:pPr algn="ctr">
              <a:lnSpc>
                <a:spcPts val="12832"/>
              </a:lnSpc>
              <a:spcBef>
                <a:spcPct val="0"/>
              </a:spcBef>
            </a:pPr>
            <a:r>
              <a:rPr lang="en-US" b="true" sz="9166">
                <a:solidFill>
                  <a:srgbClr val="000000"/>
                </a:solidFill>
                <a:latin typeface="Woodland Bold"/>
                <a:ea typeface="Woodland Bold"/>
                <a:cs typeface="Woodland Bold"/>
                <a:sym typeface="Woodland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486400" y="3726437"/>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4174945" y="5871594"/>
            <a:ext cx="10993785" cy="589915"/>
          </a:xfrm>
          <a:prstGeom prst="rect">
            <a:avLst/>
          </a:prstGeom>
        </p:spPr>
        <p:txBody>
          <a:bodyPr anchor="t" rtlCol="false" tIns="0" lIns="0" bIns="0" rIns="0">
            <a:spAutoFit/>
          </a:bodyPr>
          <a:lstStyle/>
          <a:p>
            <a:pPr algn="ctr"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People would socialize and talk politics in the bathhouses. </a:t>
            </a:r>
          </a:p>
        </p:txBody>
      </p:sp>
      <p:sp>
        <p:nvSpPr>
          <p:cNvPr name="TextBox 9" id="9"/>
          <p:cNvSpPr txBox="true"/>
          <p:nvPr/>
        </p:nvSpPr>
        <p:spPr>
          <a:xfrm rot="0">
            <a:off x="4356409" y="2384924"/>
            <a:ext cx="9938109" cy="1341513"/>
          </a:xfrm>
          <a:prstGeom prst="rect">
            <a:avLst/>
          </a:prstGeom>
        </p:spPr>
        <p:txBody>
          <a:bodyPr anchor="t" rtlCol="false" tIns="0" lIns="0" bIns="0" rIns="0">
            <a:spAutoFit/>
          </a:bodyPr>
          <a:lstStyle/>
          <a:p>
            <a:pPr algn="ctr">
              <a:lnSpc>
                <a:spcPts val="10944"/>
              </a:lnSpc>
            </a:pPr>
            <a:r>
              <a:rPr lang="en-US" b="true" sz="7817">
                <a:solidFill>
                  <a:srgbClr val="000000"/>
                </a:solidFill>
                <a:latin typeface="Woodland Bold"/>
                <a:ea typeface="Woodland Bold"/>
                <a:cs typeface="Woodland Bold"/>
                <a:sym typeface="Woodland Bold"/>
              </a:rPr>
              <a:t>Communal Bathing </a:t>
            </a:r>
          </a:p>
        </p:txBody>
      </p:sp>
      <p:sp>
        <p:nvSpPr>
          <p:cNvPr name="TextBox 10" id="10"/>
          <p:cNvSpPr txBox="true"/>
          <p:nvPr/>
        </p:nvSpPr>
        <p:spPr>
          <a:xfrm rot="0">
            <a:off x="4174945" y="5167379"/>
            <a:ext cx="7954863" cy="589915"/>
          </a:xfrm>
          <a:prstGeom prst="rect">
            <a:avLst/>
          </a:prstGeom>
        </p:spPr>
        <p:txBody>
          <a:bodyPr anchor="t" rtlCol="false" tIns="0" lIns="0" bIns="0" rIns="0">
            <a:spAutoFit/>
          </a:bodyPr>
          <a:lstStyle/>
          <a:p>
            <a:pPr algn="ctr"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Bathing in ancient Rome was communal. </a:t>
            </a:r>
          </a:p>
        </p:txBody>
      </p:sp>
      <p:sp>
        <p:nvSpPr>
          <p:cNvPr name="TextBox 11" id="11"/>
          <p:cNvSpPr txBox="true"/>
          <p:nvPr/>
        </p:nvSpPr>
        <p:spPr>
          <a:xfrm rot="0">
            <a:off x="4174945" y="6578742"/>
            <a:ext cx="10301035" cy="118999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Everyone bathed daily, the elite and the non-elite, including women, men and children.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9771844" y="4035398"/>
            <a:ext cx="7831906" cy="5222902"/>
          </a:xfrm>
          <a:custGeom>
            <a:avLst/>
            <a:gdLst/>
            <a:ahLst/>
            <a:cxnLst/>
            <a:rect r="r" b="b" t="t" l="l"/>
            <a:pathLst>
              <a:path h="5222902" w="7831906">
                <a:moveTo>
                  <a:pt x="0" y="0"/>
                </a:moveTo>
                <a:lnTo>
                  <a:pt x="7831906" y="0"/>
                </a:lnTo>
                <a:lnTo>
                  <a:pt x="7831906" y="5222902"/>
                </a:lnTo>
                <a:lnTo>
                  <a:pt x="0" y="5222902"/>
                </a:lnTo>
                <a:lnTo>
                  <a:pt x="0" y="0"/>
                </a:lnTo>
                <a:close/>
              </a:path>
            </a:pathLst>
          </a:custGeom>
          <a:blipFill>
            <a:blip r:embed="rId10"/>
            <a:stretch>
              <a:fillRect l="0" t="0" r="0" b="0"/>
            </a:stretch>
          </a:blipFill>
        </p:spPr>
      </p:sp>
      <p:sp>
        <p:nvSpPr>
          <p:cNvPr name="Freeform 8" id="8"/>
          <p:cNvSpPr/>
          <p:nvPr/>
        </p:nvSpPr>
        <p:spPr>
          <a:xfrm flipH="false" flipV="false" rot="0">
            <a:off x="5467759" y="3204056"/>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9" id="9"/>
          <p:cNvGrpSpPr/>
          <p:nvPr/>
        </p:nvGrpSpPr>
        <p:grpSpPr>
          <a:xfrm rot="-10800000">
            <a:off x="-249574" y="7480255"/>
            <a:ext cx="7714684" cy="3939342"/>
            <a:chOff x="0" y="0"/>
            <a:chExt cx="6690375" cy="3416300"/>
          </a:xfrm>
        </p:grpSpPr>
        <p:sp>
          <p:nvSpPr>
            <p:cNvPr name="Freeform 10" id="10"/>
            <p:cNvSpPr/>
            <p:nvPr/>
          </p:nvSpPr>
          <p:spPr>
            <a:xfrm flipH="false" flipV="false" rot="0">
              <a:off x="0" y="0"/>
              <a:ext cx="6690375" cy="3416300"/>
            </a:xfrm>
            <a:custGeom>
              <a:avLst/>
              <a:gdLst/>
              <a:ahLst/>
              <a:cxnLst/>
              <a:rect r="r" b="b" t="t" l="l"/>
              <a:pathLst>
                <a:path h="3416300" w="6690375">
                  <a:moveTo>
                    <a:pt x="4141353" y="0"/>
                  </a:moveTo>
                  <a:lnTo>
                    <a:pt x="993140" y="0"/>
                  </a:lnTo>
                  <a:lnTo>
                    <a:pt x="3810" y="1699260"/>
                  </a:lnTo>
                  <a:lnTo>
                    <a:pt x="0" y="1706880"/>
                  </a:lnTo>
                  <a:lnTo>
                    <a:pt x="993140" y="3416300"/>
                  </a:lnTo>
                  <a:lnTo>
                    <a:pt x="6690375" y="3416300"/>
                  </a:lnTo>
                  <a:lnTo>
                    <a:pt x="6690375" y="0"/>
                  </a:lnTo>
                  <a:lnTo>
                    <a:pt x="4141353" y="0"/>
                  </a:lnTo>
                  <a:close/>
                  <a:moveTo>
                    <a:pt x="6664975" y="3390900"/>
                  </a:moveTo>
                  <a:lnTo>
                    <a:pt x="1007110" y="3390900"/>
                  </a:lnTo>
                  <a:lnTo>
                    <a:pt x="29210" y="1708150"/>
                  </a:lnTo>
                  <a:lnTo>
                    <a:pt x="1007110" y="25400"/>
                  </a:lnTo>
                  <a:lnTo>
                    <a:pt x="6664975" y="25400"/>
                  </a:lnTo>
                  <a:lnTo>
                    <a:pt x="6664975" y="3390900"/>
                  </a:lnTo>
                  <a:close/>
                  <a:moveTo>
                    <a:pt x="4141353" y="177800"/>
                  </a:moveTo>
                  <a:lnTo>
                    <a:pt x="6512575" y="177800"/>
                  </a:lnTo>
                  <a:lnTo>
                    <a:pt x="6512575" y="3263900"/>
                  </a:lnTo>
                  <a:lnTo>
                    <a:pt x="1098550" y="3263900"/>
                  </a:lnTo>
                  <a:lnTo>
                    <a:pt x="201930" y="1720850"/>
                  </a:lnTo>
                  <a:lnTo>
                    <a:pt x="1098550" y="177800"/>
                  </a:lnTo>
                  <a:lnTo>
                    <a:pt x="4141353" y="177800"/>
                  </a:lnTo>
                  <a:close/>
                </a:path>
              </a:pathLst>
            </a:custGeom>
            <a:solidFill>
              <a:srgbClr val="4A8E93"/>
            </a:solidFill>
          </p:spPr>
        </p:sp>
      </p:grpSp>
      <p:sp>
        <p:nvSpPr>
          <p:cNvPr name="TextBox 11" id="11"/>
          <p:cNvSpPr txBox="true"/>
          <p:nvPr/>
        </p:nvSpPr>
        <p:spPr>
          <a:xfrm rot="0">
            <a:off x="5723594" y="1864249"/>
            <a:ext cx="7059364" cy="1552575"/>
          </a:xfrm>
          <a:prstGeom prst="rect">
            <a:avLst/>
          </a:prstGeom>
        </p:spPr>
        <p:txBody>
          <a:bodyPr anchor="t" rtlCol="false" tIns="0" lIns="0" bIns="0" rIns="0">
            <a:spAutoFit/>
          </a:bodyPr>
          <a:lstStyle/>
          <a:p>
            <a:pPr algn="ctr">
              <a:lnSpc>
                <a:spcPts val="12599"/>
              </a:lnSpc>
            </a:pPr>
            <a:r>
              <a:rPr lang="en-US" b="true" sz="9000">
                <a:solidFill>
                  <a:srgbClr val="000000"/>
                </a:solidFill>
                <a:latin typeface="Woodland Bold"/>
                <a:ea typeface="Woodland Bold"/>
                <a:cs typeface="Woodland Bold"/>
                <a:sym typeface="Woodland Bold"/>
              </a:rPr>
              <a:t>Bathhouses </a:t>
            </a:r>
          </a:p>
        </p:txBody>
      </p:sp>
      <p:sp>
        <p:nvSpPr>
          <p:cNvPr name="TextBox 12" id="12"/>
          <p:cNvSpPr txBox="true"/>
          <p:nvPr/>
        </p:nvSpPr>
        <p:spPr>
          <a:xfrm rot="0">
            <a:off x="96742" y="6085425"/>
            <a:ext cx="9156535" cy="118999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Bath houses were built by the elite of each town or city and some were built by the emperors. </a:t>
            </a:r>
          </a:p>
        </p:txBody>
      </p:sp>
      <p:sp>
        <p:nvSpPr>
          <p:cNvPr name="TextBox 13" id="13"/>
          <p:cNvSpPr txBox="true"/>
          <p:nvPr/>
        </p:nvSpPr>
        <p:spPr>
          <a:xfrm rot="0">
            <a:off x="146841" y="4815444"/>
            <a:ext cx="9056336" cy="118999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Each city and town in the Roman Empire had a public bathhouse, called a  </a:t>
            </a:r>
            <a:r>
              <a:rPr lang="en-US" sz="3400" i="true">
                <a:solidFill>
                  <a:srgbClr val="000000"/>
                </a:solidFill>
                <a:latin typeface="Abhaya Libre Regular Italics"/>
                <a:ea typeface="Abhaya Libre Regular Italics"/>
                <a:cs typeface="Abhaya Libre Regular Italics"/>
                <a:sym typeface="Abhaya Libre Regular Italics"/>
              </a:rPr>
              <a:t>thermae </a:t>
            </a:r>
            <a:r>
              <a:rPr lang="en-US" sz="3400">
                <a:solidFill>
                  <a:srgbClr val="000000"/>
                </a:solidFill>
                <a:latin typeface="Abhaya Libre Regular"/>
                <a:ea typeface="Abhaya Libre Regular"/>
                <a:cs typeface="Abhaya Libre Regular"/>
                <a:sym typeface="Abhaya Libre Regular"/>
              </a:rPr>
              <a:t>or</a:t>
            </a:r>
            <a:r>
              <a:rPr lang="en-US" sz="3400" i="true">
                <a:solidFill>
                  <a:srgbClr val="000000"/>
                </a:solidFill>
                <a:latin typeface="Abhaya Libre Regular Italics"/>
                <a:ea typeface="Abhaya Libre Regular Italics"/>
                <a:cs typeface="Abhaya Libre Regular Italics"/>
                <a:sym typeface="Abhaya Libre Regular Italics"/>
              </a:rPr>
              <a:t> balnae</a:t>
            </a:r>
            <a:r>
              <a:rPr lang="en-US" sz="3400">
                <a:solidFill>
                  <a:srgbClr val="000000"/>
                </a:solidFill>
                <a:latin typeface="Abhaya Libre Regular"/>
                <a:ea typeface="Abhaya Libre Regular"/>
                <a:cs typeface="Abhaya Libre Regular"/>
                <a:sym typeface="Abhaya Libre Regular"/>
              </a:rPr>
              <a:t>. </a:t>
            </a:r>
          </a:p>
        </p:txBody>
      </p:sp>
      <p:sp>
        <p:nvSpPr>
          <p:cNvPr name="TextBox 14" id="14"/>
          <p:cNvSpPr txBox="true"/>
          <p:nvPr/>
        </p:nvSpPr>
        <p:spPr>
          <a:xfrm rot="0">
            <a:off x="14216125" y="9210675"/>
            <a:ext cx="3387626" cy="365760"/>
          </a:xfrm>
          <a:prstGeom prst="rect">
            <a:avLst/>
          </a:prstGeom>
        </p:spPr>
        <p:txBody>
          <a:bodyPr anchor="t" rtlCol="false" tIns="0" lIns="0" bIns="0" rIns="0">
            <a:spAutoFit/>
          </a:bodyPr>
          <a:lstStyle/>
          <a:p>
            <a:pPr algn="ctr">
              <a:lnSpc>
                <a:spcPts val="2940"/>
              </a:lnSpc>
            </a:pPr>
            <a:r>
              <a:rPr lang="en-US" sz="2100">
                <a:solidFill>
                  <a:srgbClr val="000000"/>
                </a:solidFill>
                <a:latin typeface="Abhaya Libre Regular"/>
                <a:ea typeface="Abhaya Libre Regular"/>
                <a:cs typeface="Abhaya Libre Regular"/>
                <a:sym typeface="Abhaya Libre Regular"/>
              </a:rPr>
              <a:t>Roman baths in Bath, England. </a:t>
            </a:r>
          </a:p>
        </p:txBody>
      </p:sp>
      <p:sp>
        <p:nvSpPr>
          <p:cNvPr name="TextBox 15" id="15"/>
          <p:cNvSpPr txBox="true"/>
          <p:nvPr/>
        </p:nvSpPr>
        <p:spPr>
          <a:xfrm rot="0">
            <a:off x="0" y="7706995"/>
            <a:ext cx="6397044" cy="2390140"/>
          </a:xfrm>
          <a:prstGeom prst="rect">
            <a:avLst/>
          </a:prstGeom>
        </p:spPr>
        <p:txBody>
          <a:bodyPr anchor="t" rtlCol="false" tIns="0" lIns="0" bIns="0" rIns="0">
            <a:spAutoFit/>
          </a:bodyPr>
          <a:lstStyle/>
          <a:p>
            <a:pPr algn="ctr">
              <a:lnSpc>
                <a:spcPts val="4759"/>
              </a:lnSpc>
            </a:pPr>
            <a:r>
              <a:rPr lang="en-US" b="true" sz="3400" i="true">
                <a:solidFill>
                  <a:srgbClr val="000000"/>
                </a:solidFill>
                <a:latin typeface="Abhaya Libre Regular Bold Italics"/>
                <a:ea typeface="Abhaya Libre Regular Bold Italics"/>
                <a:cs typeface="Abhaya Libre Regular Bold Italics"/>
                <a:sym typeface="Abhaya Libre Regular Bold Italics"/>
              </a:rPr>
              <a:t>Thermae </a:t>
            </a:r>
            <a:r>
              <a:rPr lang="en-US" b="true" sz="3400">
                <a:solidFill>
                  <a:srgbClr val="000000"/>
                </a:solidFill>
                <a:latin typeface="Abhaya Libre Regular Bold"/>
                <a:ea typeface="Abhaya Libre Regular Bold"/>
                <a:cs typeface="Abhaya Libre Regular Bold"/>
                <a:sym typeface="Abhaya Libre Regular Bold"/>
              </a:rPr>
              <a:t>is a Latin term used by the Romans to describe a large bathhouse,</a:t>
            </a:r>
            <a:r>
              <a:rPr lang="en-US" b="true" sz="3400">
                <a:solidFill>
                  <a:srgbClr val="000000"/>
                </a:solidFill>
                <a:latin typeface="Abhaya Libre Regular Bold"/>
                <a:ea typeface="Abhaya Libre Regular Bold"/>
                <a:cs typeface="Abhaya Libre Regular Bold"/>
                <a:sym typeface="Abhaya Libre Regular Bold"/>
              </a:rPr>
              <a:t> and </a:t>
            </a:r>
            <a:r>
              <a:rPr lang="en-US" b="true" sz="3400" i="true">
                <a:solidFill>
                  <a:srgbClr val="000000"/>
                </a:solidFill>
                <a:latin typeface="Abhaya Libre Regular Bold Italics"/>
                <a:ea typeface="Abhaya Libre Regular Bold Italics"/>
                <a:cs typeface="Abhaya Libre Regular Bold Italics"/>
                <a:sym typeface="Abhaya Libre Regular Bold Italics"/>
              </a:rPr>
              <a:t>balneum </a:t>
            </a:r>
            <a:r>
              <a:rPr lang="en-US" b="true" sz="3400">
                <a:solidFill>
                  <a:srgbClr val="000000"/>
                </a:solidFill>
                <a:latin typeface="Abhaya Libre Regular Bold"/>
                <a:ea typeface="Abhaya Libre Regular Bold"/>
                <a:cs typeface="Abhaya Libre Regular Bold"/>
                <a:sym typeface="Abhaya Libre Regular Bold"/>
              </a:rPr>
              <a:t>was used to describe a small bathhouse. </a:t>
            </a:r>
            <a:r>
              <a:rPr lang="en-US" b="true" sz="3400" i="true">
                <a:solidFill>
                  <a:srgbClr val="000000"/>
                </a:solidFill>
                <a:latin typeface="Abhaya Libre Regular Bold Italics"/>
                <a:ea typeface="Abhaya Libre Regular Bold Italics"/>
                <a:cs typeface="Abhaya Libre Regular Bold Italics"/>
                <a:sym typeface="Abhaya Libre Regular Bold Italics"/>
              </a:rPr>
              <a: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281283" y="5319323"/>
            <a:ext cx="18850566" cy="4142352"/>
            <a:chOff x="0" y="0"/>
            <a:chExt cx="25134088" cy="5523136"/>
          </a:xfrm>
        </p:grpSpPr>
        <p:grpSp>
          <p:nvGrpSpPr>
            <p:cNvPr name="Group 8" id="8"/>
            <p:cNvGrpSpPr>
              <a:grpSpLocks noChangeAspect="true"/>
            </p:cNvGrpSpPr>
            <p:nvPr/>
          </p:nvGrpSpPr>
          <p:grpSpPr>
            <a:xfrm rot="0">
              <a:off x="0" y="0"/>
              <a:ext cx="5473037" cy="5473037"/>
              <a:chOff x="0" y="0"/>
              <a:chExt cx="495300" cy="495300"/>
            </a:xfrm>
          </p:grpSpPr>
          <p:sp>
            <p:nvSpPr>
              <p:cNvPr name="Freeform 9" id="9"/>
              <p:cNvSpPr/>
              <p:nvPr/>
            </p:nvSpPr>
            <p:spPr>
              <a:xfrm flipH="false" flipV="false" rot="0">
                <a:off x="0" y="0"/>
                <a:ext cx="495300" cy="495300"/>
              </a:xfrm>
              <a:custGeom>
                <a:avLst/>
                <a:gdLst/>
                <a:ahLst/>
                <a:cxnLst/>
                <a:rect r="r" b="b" t="t" l="l"/>
                <a:pathLst>
                  <a:path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A8E93"/>
              </a:solidFill>
            </p:spPr>
          </p:sp>
          <p:sp>
            <p:nvSpPr>
              <p:cNvPr name="Freeform 10" id="10"/>
              <p:cNvSpPr/>
              <p:nvPr/>
            </p:nvSpPr>
            <p:spPr>
              <a:xfrm flipH="false" flipV="false" rot="0">
                <a:off x="38100" y="38100"/>
                <a:ext cx="419100" cy="419100"/>
              </a:xfrm>
              <a:custGeom>
                <a:avLst/>
                <a:gdLst/>
                <a:ahLst/>
                <a:cxnLst/>
                <a:rect r="r" b="b" t="t" l="l"/>
                <a:pathLst>
                  <a:path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DFD"/>
              </a:solidFill>
            </p:spPr>
          </p:sp>
        </p:grpSp>
        <p:grpSp>
          <p:nvGrpSpPr>
            <p:cNvPr name="Group 11" id="11"/>
            <p:cNvGrpSpPr>
              <a:grpSpLocks noChangeAspect="true"/>
            </p:cNvGrpSpPr>
            <p:nvPr/>
          </p:nvGrpSpPr>
          <p:grpSpPr>
            <a:xfrm rot="0">
              <a:off x="6382774" y="50099"/>
              <a:ext cx="5372839" cy="5372839"/>
              <a:chOff x="0" y="0"/>
              <a:chExt cx="495300" cy="495300"/>
            </a:xfrm>
          </p:grpSpPr>
          <p:sp>
            <p:nvSpPr>
              <p:cNvPr name="Freeform 12" id="12"/>
              <p:cNvSpPr/>
              <p:nvPr/>
            </p:nvSpPr>
            <p:spPr>
              <a:xfrm flipH="false" flipV="false" rot="0">
                <a:off x="0" y="0"/>
                <a:ext cx="495300" cy="495300"/>
              </a:xfrm>
              <a:custGeom>
                <a:avLst/>
                <a:gdLst/>
                <a:ahLst/>
                <a:cxnLst/>
                <a:rect r="r" b="b" t="t" l="l"/>
                <a:pathLst>
                  <a:path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A8E93"/>
              </a:solidFill>
            </p:spPr>
          </p:sp>
          <p:sp>
            <p:nvSpPr>
              <p:cNvPr name="Freeform 13" id="13"/>
              <p:cNvSpPr/>
              <p:nvPr/>
            </p:nvSpPr>
            <p:spPr>
              <a:xfrm flipH="false" flipV="false" rot="0">
                <a:off x="38100" y="38100"/>
                <a:ext cx="419100" cy="419100"/>
              </a:xfrm>
              <a:custGeom>
                <a:avLst/>
                <a:gdLst/>
                <a:ahLst/>
                <a:cxnLst/>
                <a:rect r="r" b="b" t="t" l="l"/>
                <a:pathLst>
                  <a:path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DFD"/>
              </a:solidFill>
            </p:spPr>
          </p:sp>
        </p:grpSp>
        <p:grpSp>
          <p:nvGrpSpPr>
            <p:cNvPr name="Group 14" id="14"/>
            <p:cNvGrpSpPr>
              <a:grpSpLocks noChangeAspect="true"/>
            </p:cNvGrpSpPr>
            <p:nvPr/>
          </p:nvGrpSpPr>
          <p:grpSpPr>
            <a:xfrm rot="0">
              <a:off x="13319629" y="0"/>
              <a:ext cx="5473037" cy="5473037"/>
              <a:chOff x="0" y="0"/>
              <a:chExt cx="495300" cy="495300"/>
            </a:xfrm>
          </p:grpSpPr>
          <p:sp>
            <p:nvSpPr>
              <p:cNvPr name="Freeform 15" id="15"/>
              <p:cNvSpPr/>
              <p:nvPr/>
            </p:nvSpPr>
            <p:spPr>
              <a:xfrm flipH="false" flipV="false" rot="0">
                <a:off x="0" y="0"/>
                <a:ext cx="495300" cy="495300"/>
              </a:xfrm>
              <a:custGeom>
                <a:avLst/>
                <a:gdLst/>
                <a:ahLst/>
                <a:cxnLst/>
                <a:rect r="r" b="b" t="t" l="l"/>
                <a:pathLst>
                  <a:path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A8E93"/>
              </a:solidFill>
            </p:spPr>
          </p:sp>
          <p:sp>
            <p:nvSpPr>
              <p:cNvPr name="Freeform 16" id="16"/>
              <p:cNvSpPr/>
              <p:nvPr/>
            </p:nvSpPr>
            <p:spPr>
              <a:xfrm flipH="false" flipV="false" rot="0">
                <a:off x="38100" y="38100"/>
                <a:ext cx="419100" cy="419100"/>
              </a:xfrm>
              <a:custGeom>
                <a:avLst/>
                <a:gdLst/>
                <a:ahLst/>
                <a:cxnLst/>
                <a:rect r="r" b="b" t="t" l="l"/>
                <a:pathLst>
                  <a:path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DFD"/>
              </a:solidFill>
            </p:spPr>
          </p:sp>
        </p:grpSp>
        <p:grpSp>
          <p:nvGrpSpPr>
            <p:cNvPr name="Group 17" id="17"/>
            <p:cNvGrpSpPr>
              <a:grpSpLocks noChangeAspect="true"/>
            </p:cNvGrpSpPr>
            <p:nvPr/>
          </p:nvGrpSpPr>
          <p:grpSpPr>
            <a:xfrm rot="0">
              <a:off x="19661051" y="50099"/>
              <a:ext cx="5473037" cy="5473037"/>
              <a:chOff x="0" y="0"/>
              <a:chExt cx="495300" cy="495300"/>
            </a:xfrm>
          </p:grpSpPr>
          <p:sp>
            <p:nvSpPr>
              <p:cNvPr name="Freeform 18" id="18"/>
              <p:cNvSpPr/>
              <p:nvPr/>
            </p:nvSpPr>
            <p:spPr>
              <a:xfrm flipH="false" flipV="false" rot="0">
                <a:off x="0" y="0"/>
                <a:ext cx="495300" cy="495300"/>
              </a:xfrm>
              <a:custGeom>
                <a:avLst/>
                <a:gdLst/>
                <a:ahLst/>
                <a:cxnLst/>
                <a:rect r="r" b="b" t="t" l="l"/>
                <a:pathLst>
                  <a:path h="495300" w="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4A8E93"/>
              </a:solidFill>
            </p:spPr>
          </p:sp>
          <p:sp>
            <p:nvSpPr>
              <p:cNvPr name="Freeform 19" id="19"/>
              <p:cNvSpPr/>
              <p:nvPr/>
            </p:nvSpPr>
            <p:spPr>
              <a:xfrm flipH="false" flipV="false" rot="0">
                <a:off x="38100" y="38100"/>
                <a:ext cx="419100" cy="419100"/>
              </a:xfrm>
              <a:custGeom>
                <a:avLst/>
                <a:gdLst/>
                <a:ahLst/>
                <a:cxnLst/>
                <a:rect r="r" b="b" t="t" l="l"/>
                <a:pathLst>
                  <a:path h="419100" w="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DFD"/>
              </a:solidFill>
            </p:spPr>
          </p:sp>
        </p:grpSp>
        <p:sp>
          <p:nvSpPr>
            <p:cNvPr name="Freeform 20" id="20"/>
            <p:cNvSpPr/>
            <p:nvPr/>
          </p:nvSpPr>
          <p:spPr>
            <a:xfrm flipH="false" flipV="false" rot="0">
              <a:off x="1965790" y="402436"/>
              <a:ext cx="1541457" cy="1541457"/>
            </a:xfrm>
            <a:custGeom>
              <a:avLst/>
              <a:gdLst/>
              <a:ahLst/>
              <a:cxnLst/>
              <a:rect r="r" b="b" t="t" l="l"/>
              <a:pathLst>
                <a:path h="1541457" w="1541457">
                  <a:moveTo>
                    <a:pt x="0" y="0"/>
                  </a:moveTo>
                  <a:lnTo>
                    <a:pt x="1541457" y="0"/>
                  </a:lnTo>
                  <a:lnTo>
                    <a:pt x="1541457" y="1541457"/>
                  </a:lnTo>
                  <a:lnTo>
                    <a:pt x="0" y="15414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8341090" y="402436"/>
              <a:ext cx="1567537" cy="1567537"/>
            </a:xfrm>
            <a:custGeom>
              <a:avLst/>
              <a:gdLst/>
              <a:ahLst/>
              <a:cxnLst/>
              <a:rect r="r" b="b" t="t" l="l"/>
              <a:pathLst>
                <a:path h="1567537" w="1567537">
                  <a:moveTo>
                    <a:pt x="0" y="0"/>
                  </a:moveTo>
                  <a:lnTo>
                    <a:pt x="1567537" y="0"/>
                  </a:lnTo>
                  <a:lnTo>
                    <a:pt x="1567537" y="1567537"/>
                  </a:lnTo>
                  <a:lnTo>
                    <a:pt x="0" y="156753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0">
              <a:off x="15344745" y="402436"/>
              <a:ext cx="1422806" cy="1422806"/>
            </a:xfrm>
            <a:custGeom>
              <a:avLst/>
              <a:gdLst/>
              <a:ahLst/>
              <a:cxnLst/>
              <a:rect r="r" b="b" t="t" l="l"/>
              <a:pathLst>
                <a:path h="1422806" w="1422806">
                  <a:moveTo>
                    <a:pt x="0" y="0"/>
                  </a:moveTo>
                  <a:lnTo>
                    <a:pt x="1422806" y="0"/>
                  </a:lnTo>
                  <a:lnTo>
                    <a:pt x="1422806" y="1422806"/>
                  </a:lnTo>
                  <a:lnTo>
                    <a:pt x="0" y="14228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3" id="23"/>
            <p:cNvSpPr/>
            <p:nvPr/>
          </p:nvSpPr>
          <p:spPr>
            <a:xfrm flipH="false" flipV="false" rot="0">
              <a:off x="21610128" y="369010"/>
              <a:ext cx="1574883" cy="1574883"/>
            </a:xfrm>
            <a:custGeom>
              <a:avLst/>
              <a:gdLst/>
              <a:ahLst/>
              <a:cxnLst/>
              <a:rect r="r" b="b" t="t" l="l"/>
              <a:pathLst>
                <a:path h="1574883" w="1574883">
                  <a:moveTo>
                    <a:pt x="0" y="0"/>
                  </a:moveTo>
                  <a:lnTo>
                    <a:pt x="1574883" y="0"/>
                  </a:lnTo>
                  <a:lnTo>
                    <a:pt x="1574883" y="1574883"/>
                  </a:lnTo>
                  <a:lnTo>
                    <a:pt x="0" y="157488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4319794" y="2598980"/>
              <a:ext cx="2902183" cy="875932"/>
            </a:xfrm>
            <a:custGeom>
              <a:avLst/>
              <a:gdLst/>
              <a:ahLst/>
              <a:cxnLst/>
              <a:rect r="r" b="b" t="t" l="l"/>
              <a:pathLst>
                <a:path h="875932" w="2902183">
                  <a:moveTo>
                    <a:pt x="0" y="0"/>
                  </a:moveTo>
                  <a:lnTo>
                    <a:pt x="2902182" y="0"/>
                  </a:lnTo>
                  <a:lnTo>
                    <a:pt x="2902182" y="875931"/>
                  </a:lnTo>
                  <a:lnTo>
                    <a:pt x="0" y="87593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5" id="25"/>
            <p:cNvSpPr txBox="true"/>
            <p:nvPr/>
          </p:nvSpPr>
          <p:spPr>
            <a:xfrm rot="0">
              <a:off x="6494105" y="2227744"/>
              <a:ext cx="5261507" cy="1551728"/>
            </a:xfrm>
            <a:prstGeom prst="rect">
              <a:avLst/>
            </a:prstGeom>
          </p:spPr>
          <p:txBody>
            <a:bodyPr anchor="t" rtlCol="false" tIns="0" lIns="0" bIns="0" rIns="0">
              <a:spAutoFit/>
            </a:bodyPr>
            <a:lstStyle/>
            <a:p>
              <a:pPr algn="ctr">
                <a:lnSpc>
                  <a:spcPts val="4759"/>
                </a:lnSpc>
              </a:pPr>
              <a:r>
                <a:rPr lang="en-US" sz="3399" b="true">
                  <a:solidFill>
                    <a:srgbClr val="000000"/>
                  </a:solidFill>
                  <a:latin typeface="Woodland Bold"/>
                  <a:ea typeface="Woodland Bold"/>
                  <a:cs typeface="Woodland Bold"/>
                  <a:sym typeface="Woodland Bold"/>
                </a:rPr>
                <a:t>tepidarium</a:t>
              </a:r>
            </a:p>
            <a:p>
              <a:pPr algn="ctr">
                <a:lnSpc>
                  <a:spcPts val="4759"/>
                </a:lnSpc>
              </a:pPr>
              <a:r>
                <a:rPr lang="en-US" b="true" sz="3400">
                  <a:solidFill>
                    <a:srgbClr val="000000"/>
                  </a:solidFill>
                  <a:latin typeface="Woodland Bold"/>
                  <a:ea typeface="Woodland Bold"/>
                  <a:cs typeface="Woodland Bold"/>
                  <a:sym typeface="Woodland Bold"/>
                </a:rPr>
                <a:t>(warm)</a:t>
              </a:r>
              <a:r>
                <a:rPr lang="en-US" sz="3400">
                  <a:solidFill>
                    <a:srgbClr val="000000"/>
                  </a:solidFill>
                  <a:latin typeface="Woodland"/>
                  <a:ea typeface="Woodland"/>
                  <a:cs typeface="Woodland"/>
                  <a:sym typeface="Woodland"/>
                </a:rPr>
                <a:t> </a:t>
              </a:r>
            </a:p>
          </p:txBody>
        </p:sp>
        <p:sp>
          <p:nvSpPr>
            <p:cNvPr name="TextBox 26" id="26"/>
            <p:cNvSpPr txBox="true"/>
            <p:nvPr/>
          </p:nvSpPr>
          <p:spPr>
            <a:xfrm rot="0">
              <a:off x="13319629" y="2227744"/>
              <a:ext cx="5372839" cy="1551728"/>
            </a:xfrm>
            <a:prstGeom prst="rect">
              <a:avLst/>
            </a:prstGeom>
          </p:spPr>
          <p:txBody>
            <a:bodyPr anchor="t" rtlCol="false" tIns="0" lIns="0" bIns="0" rIns="0">
              <a:spAutoFit/>
            </a:bodyPr>
            <a:lstStyle/>
            <a:p>
              <a:pPr algn="ctr">
                <a:lnSpc>
                  <a:spcPts val="4759"/>
                </a:lnSpc>
              </a:pPr>
              <a:r>
                <a:rPr lang="en-US" sz="3399" b="true">
                  <a:solidFill>
                    <a:srgbClr val="000000"/>
                  </a:solidFill>
                  <a:latin typeface="Woodland Bold"/>
                  <a:ea typeface="Woodland Bold"/>
                  <a:cs typeface="Woodland Bold"/>
                  <a:sym typeface="Woodland Bold"/>
                </a:rPr>
                <a:t>fridgidarium</a:t>
              </a:r>
            </a:p>
            <a:p>
              <a:pPr algn="ctr">
                <a:lnSpc>
                  <a:spcPts val="4759"/>
                </a:lnSpc>
              </a:pPr>
              <a:r>
                <a:rPr lang="en-US" b="true" sz="3400">
                  <a:solidFill>
                    <a:srgbClr val="000000"/>
                  </a:solidFill>
                  <a:latin typeface="Woodland Bold"/>
                  <a:ea typeface="Woodland Bold"/>
                  <a:cs typeface="Woodland Bold"/>
                  <a:sym typeface="Woodland Bold"/>
                </a:rPr>
                <a:t>(cold)</a:t>
              </a:r>
              <a:r>
                <a:rPr lang="en-US" b="true" sz="3400">
                  <a:solidFill>
                    <a:srgbClr val="000000"/>
                  </a:solidFill>
                  <a:latin typeface="Woodland Bold"/>
                  <a:ea typeface="Woodland Bold"/>
                  <a:cs typeface="Woodland Bold"/>
                  <a:sym typeface="Woodland Bold"/>
                </a:rPr>
                <a:t> </a:t>
              </a:r>
            </a:p>
          </p:txBody>
        </p:sp>
        <p:sp>
          <p:nvSpPr>
            <p:cNvPr name="TextBox 27" id="27"/>
            <p:cNvSpPr txBox="true"/>
            <p:nvPr/>
          </p:nvSpPr>
          <p:spPr>
            <a:xfrm rot="0">
              <a:off x="20869303" y="2227744"/>
              <a:ext cx="3056533" cy="1551728"/>
            </a:xfrm>
            <a:prstGeom prst="rect">
              <a:avLst/>
            </a:prstGeom>
          </p:spPr>
          <p:txBody>
            <a:bodyPr anchor="t" rtlCol="false" tIns="0" lIns="0" bIns="0" rIns="0">
              <a:spAutoFit/>
            </a:bodyPr>
            <a:lstStyle/>
            <a:p>
              <a:pPr algn="ctr">
                <a:lnSpc>
                  <a:spcPts val="4759"/>
                </a:lnSpc>
                <a:spcBef>
                  <a:spcPct val="0"/>
                </a:spcBef>
              </a:pPr>
              <a:r>
                <a:rPr lang="en-US" b="true" sz="3400">
                  <a:solidFill>
                    <a:srgbClr val="000000"/>
                  </a:solidFill>
                  <a:latin typeface="Woodland Bold"/>
                  <a:ea typeface="Woodland Bold"/>
                  <a:cs typeface="Woodland Bold"/>
                  <a:sym typeface="Woodland Bold"/>
                </a:rPr>
                <a:t>caldarium</a:t>
              </a:r>
            </a:p>
            <a:p>
              <a:pPr algn="ctr">
                <a:lnSpc>
                  <a:spcPts val="4759"/>
                </a:lnSpc>
                <a:spcBef>
                  <a:spcPct val="0"/>
                </a:spcBef>
              </a:pPr>
              <a:r>
                <a:rPr lang="en-US" b="true" sz="3400">
                  <a:solidFill>
                    <a:srgbClr val="000000"/>
                  </a:solidFill>
                  <a:latin typeface="Woodland Bold"/>
                  <a:ea typeface="Woodland Bold"/>
                  <a:cs typeface="Woodland Bold"/>
                  <a:sym typeface="Woodland Bold"/>
                </a:rPr>
                <a:t>(hot)</a:t>
              </a:r>
            </a:p>
          </p:txBody>
        </p:sp>
        <p:sp>
          <p:nvSpPr>
            <p:cNvPr name="Freeform 28" id="28"/>
            <p:cNvSpPr/>
            <p:nvPr/>
          </p:nvSpPr>
          <p:spPr>
            <a:xfrm flipH="false" flipV="false" rot="0">
              <a:off x="10941947" y="2598980"/>
              <a:ext cx="2902183" cy="875932"/>
            </a:xfrm>
            <a:custGeom>
              <a:avLst/>
              <a:gdLst/>
              <a:ahLst/>
              <a:cxnLst/>
              <a:rect r="r" b="b" t="t" l="l"/>
              <a:pathLst>
                <a:path h="875932" w="2902183">
                  <a:moveTo>
                    <a:pt x="0" y="0"/>
                  </a:moveTo>
                  <a:lnTo>
                    <a:pt x="2902182" y="0"/>
                  </a:lnTo>
                  <a:lnTo>
                    <a:pt x="2902182" y="875931"/>
                  </a:lnTo>
                  <a:lnTo>
                    <a:pt x="0" y="87593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9" id="29"/>
            <p:cNvSpPr/>
            <p:nvPr/>
          </p:nvSpPr>
          <p:spPr>
            <a:xfrm flipH="false" flipV="false" rot="0">
              <a:off x="18209959" y="2598980"/>
              <a:ext cx="2902183" cy="875932"/>
            </a:xfrm>
            <a:custGeom>
              <a:avLst/>
              <a:gdLst/>
              <a:ahLst/>
              <a:cxnLst/>
              <a:rect r="r" b="b" t="t" l="l"/>
              <a:pathLst>
                <a:path h="875932" w="2902183">
                  <a:moveTo>
                    <a:pt x="0" y="0"/>
                  </a:moveTo>
                  <a:lnTo>
                    <a:pt x="2902183" y="0"/>
                  </a:lnTo>
                  <a:lnTo>
                    <a:pt x="2902183" y="875931"/>
                  </a:lnTo>
                  <a:lnTo>
                    <a:pt x="0" y="87593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30" id="30"/>
            <p:cNvSpPr txBox="true"/>
            <p:nvPr/>
          </p:nvSpPr>
          <p:spPr>
            <a:xfrm rot="0">
              <a:off x="100198" y="2227744"/>
              <a:ext cx="5372839" cy="1551728"/>
            </a:xfrm>
            <a:prstGeom prst="rect">
              <a:avLst/>
            </a:prstGeom>
          </p:spPr>
          <p:txBody>
            <a:bodyPr anchor="t" rtlCol="false" tIns="0" lIns="0" bIns="0" rIns="0">
              <a:spAutoFit/>
            </a:bodyPr>
            <a:lstStyle/>
            <a:p>
              <a:pPr algn="ctr">
                <a:lnSpc>
                  <a:spcPts val="4759"/>
                </a:lnSpc>
              </a:pPr>
              <a:r>
                <a:rPr lang="en-US" sz="3399" b="true">
                  <a:solidFill>
                    <a:srgbClr val="000000"/>
                  </a:solidFill>
                  <a:latin typeface="Woodland Bold"/>
                  <a:ea typeface="Woodland Bold"/>
                  <a:cs typeface="Woodland Bold"/>
                  <a:sym typeface="Woodland Bold"/>
                </a:rPr>
                <a:t>caldarium</a:t>
              </a:r>
            </a:p>
            <a:p>
              <a:pPr algn="ctr">
                <a:lnSpc>
                  <a:spcPts val="4759"/>
                </a:lnSpc>
              </a:pPr>
              <a:r>
                <a:rPr lang="en-US" b="true" sz="3400">
                  <a:solidFill>
                    <a:srgbClr val="000000"/>
                  </a:solidFill>
                  <a:latin typeface="Woodland Bold"/>
                  <a:ea typeface="Woodland Bold"/>
                  <a:cs typeface="Woodland Bold"/>
                  <a:sym typeface="Woodland Bold"/>
                </a:rPr>
                <a:t>(hot)</a:t>
              </a:r>
            </a:p>
          </p:txBody>
        </p:sp>
      </p:grpSp>
      <p:grpSp>
        <p:nvGrpSpPr>
          <p:cNvPr name="Group 31" id="31"/>
          <p:cNvGrpSpPr/>
          <p:nvPr/>
        </p:nvGrpSpPr>
        <p:grpSpPr>
          <a:xfrm rot="0">
            <a:off x="4969821" y="2307922"/>
            <a:ext cx="8348358" cy="2727515"/>
            <a:chOff x="0" y="0"/>
            <a:chExt cx="11131144" cy="3636687"/>
          </a:xfrm>
        </p:grpSpPr>
        <p:sp>
          <p:nvSpPr>
            <p:cNvPr name="Freeform 32" id="32"/>
            <p:cNvSpPr/>
            <p:nvPr/>
          </p:nvSpPr>
          <p:spPr>
            <a:xfrm flipH="false" flipV="false" rot="0">
              <a:off x="551106" y="1784773"/>
              <a:ext cx="9753600" cy="829056"/>
            </a:xfrm>
            <a:custGeom>
              <a:avLst/>
              <a:gdLst/>
              <a:ahLst/>
              <a:cxnLst/>
              <a:rect r="r" b="b" t="t" l="l"/>
              <a:pathLst>
                <a:path h="829056" w="9753600">
                  <a:moveTo>
                    <a:pt x="0" y="0"/>
                  </a:moveTo>
                  <a:lnTo>
                    <a:pt x="9753600" y="0"/>
                  </a:lnTo>
                  <a:lnTo>
                    <a:pt x="9753600" y="829056"/>
                  </a:lnTo>
                  <a:lnTo>
                    <a:pt x="0" y="82905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33" id="33"/>
            <p:cNvSpPr txBox="true"/>
            <p:nvPr/>
          </p:nvSpPr>
          <p:spPr>
            <a:xfrm rot="0">
              <a:off x="0" y="-171450"/>
              <a:ext cx="11131144" cy="1949741"/>
            </a:xfrm>
            <a:prstGeom prst="rect">
              <a:avLst/>
            </a:prstGeom>
          </p:spPr>
          <p:txBody>
            <a:bodyPr anchor="t" rtlCol="false" tIns="0" lIns="0" bIns="0" rIns="0">
              <a:spAutoFit/>
            </a:bodyPr>
            <a:lstStyle/>
            <a:p>
              <a:pPr algn="ctr">
                <a:lnSpc>
                  <a:spcPts val="12319"/>
                </a:lnSpc>
                <a:spcBef>
                  <a:spcPct val="0"/>
                </a:spcBef>
              </a:pPr>
              <a:r>
                <a:rPr lang="en-US" b="true" sz="8799">
                  <a:solidFill>
                    <a:srgbClr val="000000"/>
                  </a:solidFill>
                  <a:latin typeface="Woodland Bold"/>
                  <a:ea typeface="Woodland Bold"/>
                  <a:cs typeface="Woodland Bold"/>
                  <a:sym typeface="Woodland Bold"/>
                </a:rPr>
                <a:t>Bathing</a:t>
              </a:r>
              <a:r>
                <a:rPr lang="en-US" b="true" sz="8799">
                  <a:solidFill>
                    <a:srgbClr val="000000"/>
                  </a:solidFill>
                  <a:latin typeface="Woodland Bold"/>
                  <a:ea typeface="Woodland Bold"/>
                  <a:cs typeface="Woodland Bold"/>
                  <a:sym typeface="Woodland Bold"/>
                </a:rPr>
                <a:t> Ritual </a:t>
              </a:r>
            </a:p>
          </p:txBody>
        </p:sp>
        <p:sp>
          <p:nvSpPr>
            <p:cNvPr name="TextBox 34" id="34"/>
            <p:cNvSpPr txBox="true"/>
            <p:nvPr/>
          </p:nvSpPr>
          <p:spPr>
            <a:xfrm rot="0">
              <a:off x="150178" y="2875534"/>
              <a:ext cx="10278864" cy="761153"/>
            </a:xfrm>
            <a:prstGeom prst="rect">
              <a:avLst/>
            </a:prstGeom>
          </p:spPr>
          <p:txBody>
            <a:bodyPr anchor="t" rtlCol="false" tIns="0" lIns="0" bIns="0" rIns="0">
              <a:spAutoFit/>
            </a:bodyPr>
            <a:lstStyle/>
            <a:p>
              <a:pPr algn="ctr">
                <a:lnSpc>
                  <a:spcPts val="4759"/>
                </a:lnSpc>
              </a:pPr>
              <a:r>
                <a:rPr lang="en-US" sz="3400">
                  <a:solidFill>
                    <a:srgbClr val="000000"/>
                  </a:solidFill>
                  <a:latin typeface="Abhaya Libre Regular"/>
                  <a:ea typeface="Abhaya Libre Regular"/>
                  <a:cs typeface="Abhaya Libre Regular"/>
                  <a:sym typeface="Abhaya Libre Regular"/>
                </a:rPr>
                <a:t>There were many different steps to bathing; </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5692899" y="1950853"/>
            <a:ext cx="6902202" cy="1510030"/>
          </a:xfrm>
          <a:prstGeom prst="rect">
            <a:avLst/>
          </a:prstGeom>
        </p:spPr>
        <p:txBody>
          <a:bodyPr anchor="t" rtlCol="false" tIns="0" lIns="0" bIns="0" rIns="0">
            <a:spAutoFit/>
          </a:bodyPr>
          <a:lstStyle/>
          <a:p>
            <a:pPr algn="ctr">
              <a:lnSpc>
                <a:spcPts val="12319"/>
              </a:lnSpc>
              <a:spcBef>
                <a:spcPct val="0"/>
              </a:spcBef>
            </a:pPr>
            <a:r>
              <a:rPr lang="en-US" b="true" sz="8800">
                <a:solidFill>
                  <a:srgbClr val="000000"/>
                </a:solidFill>
                <a:latin typeface="Woodland Bold"/>
                <a:ea typeface="Woodland Bold"/>
                <a:cs typeface="Woodland Bold"/>
                <a:sym typeface="Woodland Bold"/>
              </a:rPr>
              <a:t>Bathhouses </a:t>
            </a:r>
          </a:p>
        </p:txBody>
      </p:sp>
      <p:sp>
        <p:nvSpPr>
          <p:cNvPr name="Freeform 8" id="8"/>
          <p:cNvSpPr/>
          <p:nvPr/>
        </p:nvSpPr>
        <p:spPr>
          <a:xfrm flipH="false" flipV="false" rot="0">
            <a:off x="5279901" y="3255073"/>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3177144" y="3876865"/>
            <a:ext cx="4602128" cy="6139167"/>
          </a:xfrm>
          <a:custGeom>
            <a:avLst/>
            <a:gdLst/>
            <a:ahLst/>
            <a:cxnLst/>
            <a:rect r="r" b="b" t="t" l="l"/>
            <a:pathLst>
              <a:path h="6139167" w="4602128">
                <a:moveTo>
                  <a:pt x="0" y="0"/>
                </a:moveTo>
                <a:lnTo>
                  <a:pt x="4602128" y="0"/>
                </a:lnTo>
                <a:lnTo>
                  <a:pt x="4602128" y="6139167"/>
                </a:lnTo>
                <a:lnTo>
                  <a:pt x="0" y="6139167"/>
                </a:lnTo>
                <a:lnTo>
                  <a:pt x="0" y="0"/>
                </a:lnTo>
                <a:close/>
              </a:path>
            </a:pathLst>
          </a:custGeom>
          <a:blipFill>
            <a:blip r:embed="rId12"/>
            <a:stretch>
              <a:fillRect l="0" t="0" r="0" b="0"/>
            </a:stretch>
          </a:blipFill>
        </p:spPr>
      </p:sp>
      <p:sp>
        <p:nvSpPr>
          <p:cNvPr name="TextBox 10" id="10"/>
          <p:cNvSpPr txBox="true"/>
          <p:nvPr/>
        </p:nvSpPr>
        <p:spPr>
          <a:xfrm rot="0">
            <a:off x="4845465" y="8827642"/>
            <a:ext cx="1265486" cy="589915"/>
          </a:xfrm>
          <a:prstGeom prst="rect">
            <a:avLst/>
          </a:prstGeom>
        </p:spPr>
        <p:txBody>
          <a:bodyPr anchor="t" rtlCol="false" tIns="0" lIns="0" bIns="0" rIns="0">
            <a:spAutoFit/>
          </a:bodyPr>
          <a:lstStyle/>
          <a:p>
            <a:pPr algn="ctr">
              <a:lnSpc>
                <a:spcPts val="4759"/>
              </a:lnSpc>
            </a:pPr>
            <a:r>
              <a:rPr lang="en-US" sz="3400">
                <a:solidFill>
                  <a:srgbClr val="000000"/>
                </a:solidFill>
                <a:latin typeface="Abhaya Libre Regular"/>
                <a:ea typeface="Abhaya Libre Regular"/>
                <a:cs typeface="Abhaya Libre Regular"/>
                <a:sym typeface="Abhaya Libre Regular"/>
              </a:rPr>
              <a:t>Strigil. </a:t>
            </a:r>
          </a:p>
        </p:txBody>
      </p:sp>
      <p:sp>
        <p:nvSpPr>
          <p:cNvPr name="TextBox 11" id="11"/>
          <p:cNvSpPr txBox="true"/>
          <p:nvPr/>
        </p:nvSpPr>
        <p:spPr>
          <a:xfrm rot="0">
            <a:off x="7936277" y="6128451"/>
            <a:ext cx="6547160" cy="118999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A strigil was used to scrape away any dead skin or dirt.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6403942" y="1616320"/>
            <a:ext cx="5373409" cy="1175443"/>
          </a:xfrm>
          <a:prstGeom prst="rect">
            <a:avLst/>
          </a:prstGeom>
        </p:spPr>
        <p:txBody>
          <a:bodyPr anchor="t" rtlCol="false" tIns="0" lIns="0" bIns="0" rIns="0">
            <a:spAutoFit/>
          </a:bodyPr>
          <a:lstStyle/>
          <a:p>
            <a:pPr algn="ctr">
              <a:lnSpc>
                <a:spcPts val="9591"/>
              </a:lnSpc>
              <a:spcBef>
                <a:spcPct val="0"/>
              </a:spcBef>
            </a:pPr>
            <a:r>
              <a:rPr lang="en-US" b="true" sz="6850">
                <a:solidFill>
                  <a:srgbClr val="000000"/>
                </a:solidFill>
                <a:latin typeface="Woodland Bold"/>
                <a:ea typeface="Woodland Bold"/>
                <a:cs typeface="Woodland Bold"/>
                <a:sym typeface="Woodland Bold"/>
              </a:rPr>
              <a:t>Bathhouses </a:t>
            </a:r>
          </a:p>
        </p:txBody>
      </p:sp>
      <p:sp>
        <p:nvSpPr>
          <p:cNvPr name="Freeform 8" id="8"/>
          <p:cNvSpPr/>
          <p:nvPr/>
        </p:nvSpPr>
        <p:spPr>
          <a:xfrm flipH="false" flipV="false" rot="0">
            <a:off x="5231659" y="2661520"/>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6913799" y="6402918"/>
            <a:ext cx="3059170" cy="3354691"/>
          </a:xfrm>
          <a:custGeom>
            <a:avLst/>
            <a:gdLst/>
            <a:ahLst/>
            <a:cxnLst/>
            <a:rect r="r" b="b" t="t" l="l"/>
            <a:pathLst>
              <a:path h="3354691" w="3059170">
                <a:moveTo>
                  <a:pt x="0" y="0"/>
                </a:moveTo>
                <a:lnTo>
                  <a:pt x="3059170" y="0"/>
                </a:lnTo>
                <a:lnTo>
                  <a:pt x="3059170" y="3354691"/>
                </a:lnTo>
                <a:lnTo>
                  <a:pt x="0" y="3354691"/>
                </a:lnTo>
                <a:lnTo>
                  <a:pt x="0" y="0"/>
                </a:lnTo>
                <a:close/>
              </a:path>
            </a:pathLst>
          </a:custGeom>
          <a:blipFill>
            <a:blip r:embed="rId12"/>
            <a:stretch>
              <a:fillRect l="0" t="-4851" r="0" b="-4851"/>
            </a:stretch>
          </a:blipFill>
        </p:spPr>
      </p:sp>
      <p:sp>
        <p:nvSpPr>
          <p:cNvPr name="Freeform 10" id="10"/>
          <p:cNvSpPr/>
          <p:nvPr/>
        </p:nvSpPr>
        <p:spPr>
          <a:xfrm flipH="false" flipV="false" rot="0">
            <a:off x="11269225" y="5822487"/>
            <a:ext cx="6654777" cy="4317287"/>
          </a:xfrm>
          <a:custGeom>
            <a:avLst/>
            <a:gdLst/>
            <a:ahLst/>
            <a:cxnLst/>
            <a:rect r="r" b="b" t="t" l="l"/>
            <a:pathLst>
              <a:path h="4317287" w="6654777">
                <a:moveTo>
                  <a:pt x="0" y="0"/>
                </a:moveTo>
                <a:lnTo>
                  <a:pt x="6654777" y="0"/>
                </a:lnTo>
                <a:lnTo>
                  <a:pt x="6654777" y="4317286"/>
                </a:lnTo>
                <a:lnTo>
                  <a:pt x="0" y="4317286"/>
                </a:lnTo>
                <a:lnTo>
                  <a:pt x="0" y="0"/>
                </a:lnTo>
                <a:close/>
              </a:path>
            </a:pathLst>
          </a:custGeom>
          <a:blipFill>
            <a:blip r:embed="rId13"/>
            <a:stretch>
              <a:fillRect l="0" t="0" r="0" b="0"/>
            </a:stretch>
          </a:blipFill>
        </p:spPr>
      </p:sp>
      <p:sp>
        <p:nvSpPr>
          <p:cNvPr name="Freeform 11" id="11"/>
          <p:cNvSpPr/>
          <p:nvPr/>
        </p:nvSpPr>
        <p:spPr>
          <a:xfrm flipH="false" flipV="false" rot="0">
            <a:off x="14925853" y="6636719"/>
            <a:ext cx="509481" cy="484644"/>
          </a:xfrm>
          <a:custGeom>
            <a:avLst/>
            <a:gdLst/>
            <a:ahLst/>
            <a:cxnLst/>
            <a:rect r="r" b="b" t="t" l="l"/>
            <a:pathLst>
              <a:path h="484644" w="509481">
                <a:moveTo>
                  <a:pt x="0" y="0"/>
                </a:moveTo>
                <a:lnTo>
                  <a:pt x="509481" y="0"/>
                </a:lnTo>
                <a:lnTo>
                  <a:pt x="509481" y="484644"/>
                </a:lnTo>
                <a:lnTo>
                  <a:pt x="0" y="48464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289773" y="6204651"/>
            <a:ext cx="5327771" cy="3552957"/>
          </a:xfrm>
          <a:custGeom>
            <a:avLst/>
            <a:gdLst/>
            <a:ahLst/>
            <a:cxnLst/>
            <a:rect r="r" b="b" t="t" l="l"/>
            <a:pathLst>
              <a:path h="3552957" w="5327771">
                <a:moveTo>
                  <a:pt x="0" y="0"/>
                </a:moveTo>
                <a:lnTo>
                  <a:pt x="5327771" y="0"/>
                </a:lnTo>
                <a:lnTo>
                  <a:pt x="5327771" y="3552958"/>
                </a:lnTo>
                <a:lnTo>
                  <a:pt x="0" y="3552958"/>
                </a:lnTo>
                <a:lnTo>
                  <a:pt x="0" y="0"/>
                </a:lnTo>
                <a:close/>
              </a:path>
            </a:pathLst>
          </a:custGeom>
          <a:blipFill>
            <a:blip r:embed="rId16"/>
            <a:stretch>
              <a:fillRect l="0" t="0" r="0" b="0"/>
            </a:stretch>
          </a:blipFill>
        </p:spPr>
      </p:sp>
      <p:sp>
        <p:nvSpPr>
          <p:cNvPr name="TextBox 13" id="13"/>
          <p:cNvSpPr txBox="true"/>
          <p:nvPr/>
        </p:nvSpPr>
        <p:spPr>
          <a:xfrm rot="0">
            <a:off x="6648450" y="5940422"/>
            <a:ext cx="3589868" cy="461784"/>
          </a:xfrm>
          <a:prstGeom prst="rect">
            <a:avLst/>
          </a:prstGeom>
        </p:spPr>
        <p:txBody>
          <a:bodyPr anchor="t" rtlCol="false" tIns="0" lIns="0" bIns="0" rIns="0">
            <a:spAutoFit/>
          </a:bodyPr>
          <a:lstStyle/>
          <a:p>
            <a:pPr algn="ctr">
              <a:lnSpc>
                <a:spcPts val="3661"/>
              </a:lnSpc>
            </a:pPr>
            <a:r>
              <a:rPr lang="en-US" sz="2615">
                <a:solidFill>
                  <a:srgbClr val="000000"/>
                </a:solidFill>
                <a:latin typeface="Abhaya Libre Regular"/>
                <a:ea typeface="Abhaya Libre Regular"/>
                <a:cs typeface="Abhaya Libre Regular"/>
                <a:sym typeface="Abhaya Libre Regular"/>
              </a:rPr>
              <a:t>Roman women exercising. </a:t>
            </a:r>
          </a:p>
        </p:txBody>
      </p:sp>
      <p:sp>
        <p:nvSpPr>
          <p:cNvPr name="TextBox 14" id="14"/>
          <p:cNvSpPr txBox="true"/>
          <p:nvPr/>
        </p:nvSpPr>
        <p:spPr>
          <a:xfrm rot="0">
            <a:off x="4200867" y="3417172"/>
            <a:ext cx="9779559" cy="118999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Bath complexes were for more than just bathing, they were for exercising too. </a:t>
            </a:r>
          </a:p>
        </p:txBody>
      </p:sp>
      <p:sp>
        <p:nvSpPr>
          <p:cNvPr name="TextBox 15" id="15"/>
          <p:cNvSpPr txBox="true"/>
          <p:nvPr/>
        </p:nvSpPr>
        <p:spPr>
          <a:xfrm rot="0">
            <a:off x="10600408" y="5232572"/>
            <a:ext cx="7992410" cy="589915"/>
          </a:xfrm>
          <a:prstGeom prst="rect">
            <a:avLst/>
          </a:prstGeom>
        </p:spPr>
        <p:txBody>
          <a:bodyPr anchor="t" rtlCol="false" tIns="0" lIns="0" bIns="0" rIns="0">
            <a:spAutoFit/>
          </a:bodyPr>
          <a:lstStyle/>
          <a:p>
            <a:pPr algn="ctr">
              <a:lnSpc>
                <a:spcPts val="4759"/>
              </a:lnSpc>
            </a:pPr>
            <a:r>
              <a:rPr lang="en-US" sz="3400">
                <a:solidFill>
                  <a:srgbClr val="000000"/>
                </a:solidFill>
                <a:latin typeface="Abhaya Libre Regular"/>
                <a:ea typeface="Abhaya Libre Regular"/>
                <a:cs typeface="Abhaya Libre Regular"/>
                <a:sym typeface="Abhaya Libre Regular"/>
              </a:rPr>
              <a:t>The bath complex of Caracalla. </a:t>
            </a:r>
          </a:p>
        </p:txBody>
      </p:sp>
      <p:sp>
        <p:nvSpPr>
          <p:cNvPr name="TextBox 16" id="16"/>
          <p:cNvSpPr txBox="true"/>
          <p:nvPr/>
        </p:nvSpPr>
        <p:spPr>
          <a:xfrm rot="0">
            <a:off x="-374655" y="5242097"/>
            <a:ext cx="6656626" cy="986155"/>
          </a:xfrm>
          <a:prstGeom prst="rect">
            <a:avLst/>
          </a:prstGeom>
        </p:spPr>
        <p:txBody>
          <a:bodyPr anchor="t" rtlCol="false" tIns="0" lIns="0" bIns="0" rIns="0">
            <a:spAutoFit/>
          </a:bodyPr>
          <a:lstStyle/>
          <a:p>
            <a:pPr algn="ctr">
              <a:lnSpc>
                <a:spcPts val="3919"/>
              </a:lnSpc>
            </a:pPr>
            <a:r>
              <a:rPr lang="en-US" sz="2800">
                <a:solidFill>
                  <a:srgbClr val="000000"/>
                </a:solidFill>
                <a:latin typeface="Abhaya Libre Regular"/>
                <a:ea typeface="Abhaya Libre Regular"/>
                <a:cs typeface="Abhaya Libre Regular"/>
                <a:sym typeface="Abhaya Libre Regular"/>
              </a:rPr>
              <a:t>The gymnasium of the Stabian baths, Pompeii.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725398" y="4786580"/>
            <a:ext cx="7418602" cy="4910187"/>
          </a:xfrm>
          <a:custGeom>
            <a:avLst/>
            <a:gdLst/>
            <a:ahLst/>
            <a:cxnLst/>
            <a:rect r="r" b="b" t="t" l="l"/>
            <a:pathLst>
              <a:path h="4910187" w="7418602">
                <a:moveTo>
                  <a:pt x="0" y="0"/>
                </a:moveTo>
                <a:lnTo>
                  <a:pt x="7418602" y="0"/>
                </a:lnTo>
                <a:lnTo>
                  <a:pt x="7418602" y="4910187"/>
                </a:lnTo>
                <a:lnTo>
                  <a:pt x="0" y="4910187"/>
                </a:lnTo>
                <a:lnTo>
                  <a:pt x="0" y="0"/>
                </a:lnTo>
                <a:close/>
              </a:path>
            </a:pathLst>
          </a:custGeom>
          <a:blipFill>
            <a:blip r:embed="rId10"/>
            <a:stretch>
              <a:fillRect l="0" t="0" r="0" b="0"/>
            </a:stretch>
          </a:blipFill>
        </p:spPr>
      </p:sp>
      <p:sp>
        <p:nvSpPr>
          <p:cNvPr name="TextBox 8" id="8"/>
          <p:cNvSpPr txBox="true"/>
          <p:nvPr/>
        </p:nvSpPr>
        <p:spPr>
          <a:xfrm rot="0">
            <a:off x="4500414" y="1941328"/>
            <a:ext cx="9287173" cy="1552575"/>
          </a:xfrm>
          <a:prstGeom prst="rect">
            <a:avLst/>
          </a:prstGeom>
        </p:spPr>
        <p:txBody>
          <a:bodyPr anchor="t" rtlCol="false" tIns="0" lIns="0" bIns="0" rIns="0">
            <a:spAutoFit/>
          </a:bodyPr>
          <a:lstStyle/>
          <a:p>
            <a:pPr algn="ctr">
              <a:lnSpc>
                <a:spcPts val="12599"/>
              </a:lnSpc>
            </a:pPr>
            <a:r>
              <a:rPr lang="en-US" b="true" sz="9000">
                <a:solidFill>
                  <a:srgbClr val="000000"/>
                </a:solidFill>
                <a:latin typeface="Woodland Bold"/>
                <a:ea typeface="Woodland Bold"/>
                <a:cs typeface="Woodland Bold"/>
                <a:sym typeface="Woodland Bold"/>
              </a:rPr>
              <a:t> Indoor Heating </a:t>
            </a:r>
          </a:p>
        </p:txBody>
      </p:sp>
      <p:sp>
        <p:nvSpPr>
          <p:cNvPr name="Freeform 9" id="9"/>
          <p:cNvSpPr/>
          <p:nvPr/>
        </p:nvSpPr>
        <p:spPr>
          <a:xfrm flipH="false" flipV="false" rot="0">
            <a:off x="5298259" y="3437583"/>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144000" y="6727271"/>
            <a:ext cx="7646953" cy="2390140"/>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Warm air entered the space below the floors, heating the room above and exited through clay pipes that ran behind the walls. </a:t>
            </a:r>
          </a:p>
        </p:txBody>
      </p:sp>
      <p:sp>
        <p:nvSpPr>
          <p:cNvPr name="TextBox 11" id="11"/>
          <p:cNvSpPr txBox="true"/>
          <p:nvPr/>
        </p:nvSpPr>
        <p:spPr>
          <a:xfrm rot="0">
            <a:off x="9144000" y="5013406"/>
            <a:ext cx="7984230" cy="1790065"/>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The </a:t>
            </a:r>
            <a:r>
              <a:rPr lang="en-US" sz="3400" i="true">
                <a:solidFill>
                  <a:srgbClr val="000000"/>
                </a:solidFill>
                <a:latin typeface="Abhaya Libre Regular Italics"/>
                <a:ea typeface="Abhaya Libre Regular Italics"/>
                <a:cs typeface="Abhaya Libre Regular Italics"/>
                <a:sym typeface="Abhaya Libre Regular Italics"/>
              </a:rPr>
              <a:t>hypocaust</a:t>
            </a:r>
            <a:r>
              <a:rPr lang="en-US" sz="3400">
                <a:solidFill>
                  <a:srgbClr val="000000"/>
                </a:solidFill>
                <a:latin typeface="Abhaya Libre Regular"/>
                <a:ea typeface="Abhaya Libre Regular"/>
                <a:cs typeface="Abhaya Libre Regular"/>
                <a:sym typeface="Abhaya Libre Regular"/>
              </a:rPr>
              <a:t> system heated rooms like the </a:t>
            </a:r>
            <a:r>
              <a:rPr lang="en-US" sz="3400" i="true">
                <a:solidFill>
                  <a:srgbClr val="000000"/>
                </a:solidFill>
                <a:latin typeface="Abhaya Libre Regular Italics"/>
                <a:ea typeface="Abhaya Libre Regular Italics"/>
                <a:cs typeface="Abhaya Libre Regular Italics"/>
                <a:sym typeface="Abhaya Libre Regular Italics"/>
              </a:rPr>
              <a:t>tepidarium </a:t>
            </a:r>
            <a:r>
              <a:rPr lang="en-US" sz="3400">
                <a:solidFill>
                  <a:srgbClr val="000000"/>
                </a:solidFill>
                <a:latin typeface="Abhaya Libre Regular"/>
                <a:ea typeface="Abhaya Libre Regular"/>
                <a:cs typeface="Abhaya Libre Regular"/>
                <a:sym typeface="Abhaya Libre Regular"/>
              </a:rPr>
              <a:t>and the </a:t>
            </a:r>
            <a:r>
              <a:rPr lang="en-US" sz="3400" i="true">
                <a:solidFill>
                  <a:srgbClr val="000000"/>
                </a:solidFill>
                <a:latin typeface="Abhaya Libre Regular Italics"/>
                <a:ea typeface="Abhaya Libre Regular Italics"/>
                <a:cs typeface="Abhaya Libre Regular Italics"/>
                <a:sym typeface="Abhaya Libre Regular Italics"/>
              </a:rPr>
              <a:t>caldarium </a:t>
            </a:r>
            <a:r>
              <a:rPr lang="en-US" sz="3400">
                <a:solidFill>
                  <a:srgbClr val="000000"/>
                </a:solidFill>
                <a:latin typeface="Abhaya Libre Regular"/>
                <a:ea typeface="Abhaya Libre Regular"/>
                <a:cs typeface="Abhaya Libre Regular"/>
                <a:sym typeface="Abhaya Libre Regular"/>
              </a:rPr>
              <a:t>to keep them warm.  </a:t>
            </a:r>
          </a:p>
        </p:txBody>
      </p:sp>
      <p:sp>
        <p:nvSpPr>
          <p:cNvPr name="TextBox 12" id="12"/>
          <p:cNvSpPr txBox="true"/>
          <p:nvPr/>
        </p:nvSpPr>
        <p:spPr>
          <a:xfrm rot="0">
            <a:off x="1491905" y="4295725"/>
            <a:ext cx="7954534" cy="490855"/>
          </a:xfrm>
          <a:prstGeom prst="rect">
            <a:avLst/>
          </a:prstGeom>
        </p:spPr>
        <p:txBody>
          <a:bodyPr anchor="t" rtlCol="false" tIns="0" lIns="0" bIns="0" rIns="0">
            <a:spAutoFit/>
          </a:bodyPr>
          <a:lstStyle/>
          <a:p>
            <a:pPr algn="ctr">
              <a:lnSpc>
                <a:spcPts val="3919"/>
              </a:lnSpc>
            </a:pPr>
            <a:r>
              <a:rPr lang="en-US" sz="2800">
                <a:solidFill>
                  <a:srgbClr val="000000"/>
                </a:solidFill>
                <a:latin typeface="Abhaya Libre Regular"/>
                <a:ea typeface="Abhaya Libre Regular"/>
                <a:cs typeface="Abhaya Libre Regular"/>
                <a:sym typeface="Abhaya Libre Regular"/>
              </a:rPr>
              <a:t>The hypocaust system of a bathhouse, Minturno, Italy.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4103861" y="17334"/>
            <a:ext cx="10080278" cy="1552575"/>
          </a:xfrm>
          <a:prstGeom prst="rect">
            <a:avLst/>
          </a:prstGeom>
        </p:spPr>
        <p:txBody>
          <a:bodyPr anchor="t" rtlCol="false" tIns="0" lIns="0" bIns="0" rIns="0">
            <a:spAutoFit/>
          </a:bodyPr>
          <a:lstStyle/>
          <a:p>
            <a:pPr algn="ctr">
              <a:lnSpc>
                <a:spcPts val="12599"/>
              </a:lnSpc>
            </a:pPr>
            <a:r>
              <a:rPr lang="en-US" b="true" sz="9000">
                <a:solidFill>
                  <a:srgbClr val="000000"/>
                </a:solidFill>
                <a:latin typeface="Woodland Bold"/>
                <a:ea typeface="Woodland Bold"/>
                <a:cs typeface="Woodland Bold"/>
                <a:sym typeface="Woodland Bold"/>
              </a:rPr>
              <a:t> Indoor Plumbing</a:t>
            </a:r>
          </a:p>
        </p:txBody>
      </p:sp>
      <p:sp>
        <p:nvSpPr>
          <p:cNvPr name="Freeform 8" id="8"/>
          <p:cNvSpPr/>
          <p:nvPr/>
        </p:nvSpPr>
        <p:spPr>
          <a:xfrm flipH="false" flipV="false" rot="0">
            <a:off x="5486400" y="1500511"/>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304800" y="2820151"/>
            <a:ext cx="5562219" cy="4171664"/>
          </a:xfrm>
          <a:custGeom>
            <a:avLst/>
            <a:gdLst/>
            <a:ahLst/>
            <a:cxnLst/>
            <a:rect r="r" b="b" t="t" l="l"/>
            <a:pathLst>
              <a:path h="4171664" w="5562219">
                <a:moveTo>
                  <a:pt x="0" y="0"/>
                </a:moveTo>
                <a:lnTo>
                  <a:pt x="5562219" y="0"/>
                </a:lnTo>
                <a:lnTo>
                  <a:pt x="5562219" y="4171664"/>
                </a:lnTo>
                <a:lnTo>
                  <a:pt x="0" y="4171664"/>
                </a:lnTo>
                <a:lnTo>
                  <a:pt x="0" y="0"/>
                </a:lnTo>
                <a:close/>
              </a:path>
            </a:pathLst>
          </a:custGeom>
          <a:blipFill>
            <a:blip r:embed="rId12"/>
            <a:stretch>
              <a:fillRect l="0" t="0" r="0" b="0"/>
            </a:stretch>
          </a:blipFill>
        </p:spPr>
      </p:sp>
      <p:sp>
        <p:nvSpPr>
          <p:cNvPr name="Freeform 10" id="10"/>
          <p:cNvSpPr/>
          <p:nvPr/>
        </p:nvSpPr>
        <p:spPr>
          <a:xfrm flipH="false" flipV="false" rot="0">
            <a:off x="13625441" y="5575466"/>
            <a:ext cx="4416456" cy="4648901"/>
          </a:xfrm>
          <a:custGeom>
            <a:avLst/>
            <a:gdLst/>
            <a:ahLst/>
            <a:cxnLst/>
            <a:rect r="r" b="b" t="t" l="l"/>
            <a:pathLst>
              <a:path h="4648901" w="4416456">
                <a:moveTo>
                  <a:pt x="0" y="0"/>
                </a:moveTo>
                <a:lnTo>
                  <a:pt x="4416456" y="0"/>
                </a:lnTo>
                <a:lnTo>
                  <a:pt x="4416456" y="4648901"/>
                </a:lnTo>
                <a:lnTo>
                  <a:pt x="0" y="4648901"/>
                </a:lnTo>
                <a:lnTo>
                  <a:pt x="0" y="0"/>
                </a:lnTo>
                <a:close/>
              </a:path>
            </a:pathLst>
          </a:custGeom>
          <a:blipFill>
            <a:blip r:embed="rId13"/>
            <a:stretch>
              <a:fillRect l="0" t="0" r="0" b="0"/>
            </a:stretch>
          </a:blipFill>
        </p:spPr>
      </p:sp>
      <p:grpSp>
        <p:nvGrpSpPr>
          <p:cNvPr name="Group 11" id="11"/>
          <p:cNvGrpSpPr/>
          <p:nvPr/>
        </p:nvGrpSpPr>
        <p:grpSpPr>
          <a:xfrm rot="-10800000">
            <a:off x="0" y="7537405"/>
            <a:ext cx="9010084" cy="3939342"/>
            <a:chOff x="0" y="0"/>
            <a:chExt cx="7813780" cy="3416300"/>
          </a:xfrm>
        </p:grpSpPr>
        <p:sp>
          <p:nvSpPr>
            <p:cNvPr name="Freeform 12" id="12"/>
            <p:cNvSpPr/>
            <p:nvPr/>
          </p:nvSpPr>
          <p:spPr>
            <a:xfrm flipH="false" flipV="false" rot="0">
              <a:off x="0" y="0"/>
              <a:ext cx="7813780" cy="3416300"/>
            </a:xfrm>
            <a:custGeom>
              <a:avLst/>
              <a:gdLst/>
              <a:ahLst/>
              <a:cxnLst/>
              <a:rect r="r" b="b" t="t" l="l"/>
              <a:pathLst>
                <a:path h="3416300" w="7813780">
                  <a:moveTo>
                    <a:pt x="4779405" y="0"/>
                  </a:moveTo>
                  <a:lnTo>
                    <a:pt x="993140" y="0"/>
                  </a:lnTo>
                  <a:lnTo>
                    <a:pt x="3810" y="1699260"/>
                  </a:lnTo>
                  <a:lnTo>
                    <a:pt x="0" y="1706880"/>
                  </a:lnTo>
                  <a:lnTo>
                    <a:pt x="993140" y="3416300"/>
                  </a:lnTo>
                  <a:lnTo>
                    <a:pt x="7813780" y="3416300"/>
                  </a:lnTo>
                  <a:lnTo>
                    <a:pt x="7813780" y="0"/>
                  </a:lnTo>
                  <a:lnTo>
                    <a:pt x="4779404" y="0"/>
                  </a:lnTo>
                  <a:close/>
                  <a:moveTo>
                    <a:pt x="7788380" y="3390900"/>
                  </a:moveTo>
                  <a:lnTo>
                    <a:pt x="1007110" y="3390900"/>
                  </a:lnTo>
                  <a:lnTo>
                    <a:pt x="29210" y="1708150"/>
                  </a:lnTo>
                  <a:lnTo>
                    <a:pt x="1007110" y="25400"/>
                  </a:lnTo>
                  <a:lnTo>
                    <a:pt x="7788380" y="25400"/>
                  </a:lnTo>
                  <a:lnTo>
                    <a:pt x="7788380" y="3390900"/>
                  </a:lnTo>
                  <a:close/>
                  <a:moveTo>
                    <a:pt x="4779405" y="177800"/>
                  </a:moveTo>
                  <a:lnTo>
                    <a:pt x="7635980" y="177800"/>
                  </a:lnTo>
                  <a:lnTo>
                    <a:pt x="7635980" y="3263900"/>
                  </a:lnTo>
                  <a:lnTo>
                    <a:pt x="1098550" y="3263900"/>
                  </a:lnTo>
                  <a:lnTo>
                    <a:pt x="201930" y="1720850"/>
                  </a:lnTo>
                  <a:lnTo>
                    <a:pt x="1098550" y="177800"/>
                  </a:lnTo>
                  <a:lnTo>
                    <a:pt x="4779405" y="177800"/>
                  </a:lnTo>
                  <a:close/>
                </a:path>
              </a:pathLst>
            </a:custGeom>
            <a:solidFill>
              <a:srgbClr val="4A8E93"/>
            </a:solidFill>
          </p:spPr>
        </p:sp>
      </p:grpSp>
      <p:sp>
        <p:nvSpPr>
          <p:cNvPr name="TextBox 13" id="13"/>
          <p:cNvSpPr txBox="true"/>
          <p:nvPr/>
        </p:nvSpPr>
        <p:spPr>
          <a:xfrm rot="0">
            <a:off x="5601130" y="4959238"/>
            <a:ext cx="7646953" cy="1790065"/>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As the used water left the pools, it passed through the bathrooms and flushed out the toilets. </a:t>
            </a:r>
          </a:p>
        </p:txBody>
      </p:sp>
      <p:sp>
        <p:nvSpPr>
          <p:cNvPr name="TextBox 14" id="14"/>
          <p:cNvSpPr txBox="true"/>
          <p:nvPr/>
        </p:nvSpPr>
        <p:spPr>
          <a:xfrm rot="0">
            <a:off x="5641211" y="3245373"/>
            <a:ext cx="7984230" cy="1790065"/>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Aqueducts were attached to the bath complexes and fed water to the indoor plumbing system. </a:t>
            </a:r>
          </a:p>
        </p:txBody>
      </p:sp>
      <p:sp>
        <p:nvSpPr>
          <p:cNvPr name="TextBox 15" id="15"/>
          <p:cNvSpPr txBox="true"/>
          <p:nvPr/>
        </p:nvSpPr>
        <p:spPr>
          <a:xfrm rot="0">
            <a:off x="304800" y="8776251"/>
            <a:ext cx="7966775" cy="1253891"/>
          </a:xfrm>
          <a:prstGeom prst="rect">
            <a:avLst/>
          </a:prstGeom>
        </p:spPr>
        <p:txBody>
          <a:bodyPr anchor="t" rtlCol="false" tIns="0" lIns="0" bIns="0" rIns="0">
            <a:spAutoFit/>
          </a:bodyPr>
          <a:lstStyle/>
          <a:p>
            <a:pPr algn="l">
              <a:lnSpc>
                <a:spcPts val="5040"/>
              </a:lnSpc>
            </a:pPr>
            <a:r>
              <a:rPr lang="en-US" sz="3600">
                <a:solidFill>
                  <a:srgbClr val="000000"/>
                </a:solidFill>
                <a:latin typeface="Abhaya Libre Regular"/>
                <a:ea typeface="Abhaya Libre Regular"/>
                <a:cs typeface="Abhaya Libre Regular"/>
                <a:sym typeface="Abhaya Libre Regular"/>
              </a:rPr>
              <a:t>An </a:t>
            </a:r>
            <a:r>
              <a:rPr lang="en-US" sz="3600" b="true">
                <a:solidFill>
                  <a:srgbClr val="000000"/>
                </a:solidFill>
                <a:latin typeface="Abhaya Libre Regular Bold"/>
                <a:ea typeface="Abhaya Libre Regular Bold"/>
                <a:cs typeface="Abhaya Libre Regular Bold"/>
                <a:sym typeface="Abhaya Libre Regular Bold"/>
              </a:rPr>
              <a:t>aqueduct </a:t>
            </a:r>
            <a:r>
              <a:rPr lang="en-US" sz="3600">
                <a:solidFill>
                  <a:srgbClr val="000000"/>
                </a:solidFill>
                <a:latin typeface="Abhaya Libre Regular"/>
                <a:ea typeface="Abhaya Libre Regular"/>
                <a:cs typeface="Abhaya Libre Regular"/>
                <a:sym typeface="Abhaya Libre Regular"/>
              </a:rPr>
              <a:t>is an above ground plumbing system that carried water into the city. </a:t>
            </a:r>
          </a:p>
        </p:txBody>
      </p:sp>
      <p:sp>
        <p:nvSpPr>
          <p:cNvPr name="TextBox 16" id="16"/>
          <p:cNvSpPr txBox="true"/>
          <p:nvPr/>
        </p:nvSpPr>
        <p:spPr>
          <a:xfrm rot="0">
            <a:off x="304800" y="6944190"/>
            <a:ext cx="5847969" cy="405765"/>
          </a:xfrm>
          <a:prstGeom prst="rect">
            <a:avLst/>
          </a:prstGeom>
        </p:spPr>
        <p:txBody>
          <a:bodyPr anchor="t" rtlCol="false" tIns="0" lIns="0" bIns="0" rIns="0">
            <a:spAutoFit/>
          </a:bodyPr>
          <a:lstStyle/>
          <a:p>
            <a:pPr algn="ctr">
              <a:lnSpc>
                <a:spcPts val="3359"/>
              </a:lnSpc>
            </a:pPr>
            <a:r>
              <a:rPr lang="en-US" sz="2400">
                <a:solidFill>
                  <a:srgbClr val="000000"/>
                </a:solidFill>
                <a:latin typeface="Abhaya Libre Regular"/>
                <a:ea typeface="Abhaya Libre Regular"/>
                <a:cs typeface="Abhaya Libre Regular"/>
                <a:sym typeface="Abhaya Libre Regular"/>
              </a:rPr>
              <a:t>Roman toilets, Baths of the Cyclopes, Dougga. </a:t>
            </a:r>
          </a:p>
        </p:txBody>
      </p:sp>
      <p:sp>
        <p:nvSpPr>
          <p:cNvPr name="TextBox 17" id="17"/>
          <p:cNvSpPr txBox="true"/>
          <p:nvPr/>
        </p:nvSpPr>
        <p:spPr>
          <a:xfrm rot="0">
            <a:off x="14892034" y="4959238"/>
            <a:ext cx="1883271" cy="589915"/>
          </a:xfrm>
          <a:prstGeom prst="rect">
            <a:avLst/>
          </a:prstGeom>
        </p:spPr>
        <p:txBody>
          <a:bodyPr anchor="t" rtlCol="false" tIns="0" lIns="0" bIns="0" rIns="0">
            <a:spAutoFit/>
          </a:bodyPr>
          <a:lstStyle/>
          <a:p>
            <a:pPr algn="ctr">
              <a:lnSpc>
                <a:spcPts val="4759"/>
              </a:lnSpc>
            </a:pPr>
            <a:r>
              <a:rPr lang="en-US" sz="3400">
                <a:solidFill>
                  <a:srgbClr val="000000"/>
                </a:solidFill>
                <a:latin typeface="Abhaya Libre Regular"/>
                <a:ea typeface="Abhaya Libre Regular"/>
                <a:cs typeface="Abhaya Libre Regular"/>
                <a:sym typeface="Abhaya Libre Regular"/>
              </a:rPr>
              <a:t>Aqueduct. </a:t>
            </a:r>
          </a:p>
        </p:txBody>
      </p:sp>
      <p:sp>
        <p:nvSpPr>
          <p:cNvPr name="TextBox 18" id="18"/>
          <p:cNvSpPr txBox="true"/>
          <p:nvPr/>
        </p:nvSpPr>
        <p:spPr>
          <a:xfrm rot="0">
            <a:off x="304800" y="7795141"/>
            <a:ext cx="6071443" cy="896620"/>
          </a:xfrm>
          <a:prstGeom prst="rect">
            <a:avLst/>
          </a:prstGeom>
        </p:spPr>
        <p:txBody>
          <a:bodyPr anchor="t" rtlCol="false" tIns="0" lIns="0" bIns="0" rIns="0">
            <a:spAutoFit/>
          </a:bodyPr>
          <a:lstStyle/>
          <a:p>
            <a:pPr algn="ctr">
              <a:lnSpc>
                <a:spcPts val="7280"/>
              </a:lnSpc>
            </a:pPr>
            <a:r>
              <a:rPr lang="en-US" sz="5200">
                <a:solidFill>
                  <a:srgbClr val="000000"/>
                </a:solidFill>
                <a:latin typeface="Abhaya Libre Regular"/>
                <a:ea typeface="Abhaya Libre Regular"/>
                <a:cs typeface="Abhaya Libre Regular"/>
                <a:sym typeface="Abhaya Libre Regular"/>
              </a:rPr>
              <a:t>What is an aqueduct?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DEEF6"/>
        </a:solidFill>
      </p:bgPr>
    </p:bg>
    <p:spTree>
      <p:nvGrpSpPr>
        <p:cNvPr id="1" name=""/>
        <p:cNvGrpSpPr/>
        <p:nvPr/>
      </p:nvGrpSpPr>
      <p:grpSpPr>
        <a:xfrm>
          <a:off x="0" y="0"/>
          <a:ext cx="0" cy="0"/>
          <a:chOff x="0" y="0"/>
          <a:chExt cx="0" cy="0"/>
        </a:xfrm>
      </p:grpSpPr>
      <p:sp>
        <p:nvSpPr>
          <p:cNvPr name="Freeform 2" id="2"/>
          <p:cNvSpPr/>
          <p:nvPr/>
        </p:nvSpPr>
        <p:spPr>
          <a:xfrm flipH="false" flipV="false" rot="0">
            <a:off x="1611185" y="-954433"/>
            <a:ext cx="16430713" cy="11979741"/>
          </a:xfrm>
          <a:custGeom>
            <a:avLst/>
            <a:gdLst/>
            <a:ahLst/>
            <a:cxnLst/>
            <a:rect r="r" b="b" t="t" l="l"/>
            <a:pathLst>
              <a:path h="11979741" w="16430713">
                <a:moveTo>
                  <a:pt x="0" y="0"/>
                </a:moveTo>
                <a:lnTo>
                  <a:pt x="16430712" y="0"/>
                </a:lnTo>
                <a:lnTo>
                  <a:pt x="16430712" y="11979741"/>
                </a:lnTo>
                <a:lnTo>
                  <a:pt x="0" y="11979741"/>
                </a:lnTo>
                <a:lnTo>
                  <a:pt x="0" y="0"/>
                </a:lnTo>
                <a:close/>
              </a:path>
            </a:pathLst>
          </a:custGeom>
          <a:blipFill>
            <a:blip r:embed="rId3">
              <a:alphaModFix amt="6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119272" y="8903842"/>
            <a:ext cx="11673173" cy="3837555"/>
          </a:xfrm>
          <a:custGeom>
            <a:avLst/>
            <a:gdLst/>
            <a:ahLst/>
            <a:cxnLst/>
            <a:rect r="r" b="b" t="t" l="l"/>
            <a:pathLst>
              <a:path h="3837555" w="11673173">
                <a:moveTo>
                  <a:pt x="0" y="0"/>
                </a:moveTo>
                <a:lnTo>
                  <a:pt x="11673173" y="0"/>
                </a:lnTo>
                <a:lnTo>
                  <a:pt x="11673173" y="3837555"/>
                </a:lnTo>
                <a:lnTo>
                  <a:pt x="0" y="3837555"/>
                </a:lnTo>
                <a:lnTo>
                  <a:pt x="0" y="0"/>
                </a:lnTo>
                <a:close/>
              </a:path>
            </a:pathLst>
          </a:custGeom>
          <a:blipFill>
            <a:blip r:embed="rId5">
              <a:alphaModFix amt="88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76283" y="-841857"/>
            <a:ext cx="18664283" cy="3079619"/>
          </a:xfrm>
          <a:custGeom>
            <a:avLst/>
            <a:gdLst/>
            <a:ahLst/>
            <a:cxnLst/>
            <a:rect r="r" b="b" t="t" l="l"/>
            <a:pathLst>
              <a:path h="3079619" w="18664283">
                <a:moveTo>
                  <a:pt x="0" y="0"/>
                </a:moveTo>
                <a:lnTo>
                  <a:pt x="18664283" y="0"/>
                </a:lnTo>
                <a:lnTo>
                  <a:pt x="18664283" y="3079619"/>
                </a:lnTo>
                <a:lnTo>
                  <a:pt x="0" y="3079619"/>
                </a:lnTo>
                <a:lnTo>
                  <a:pt x="0" y="0"/>
                </a:lnTo>
                <a:close/>
              </a:path>
            </a:pathLst>
          </a:custGeom>
          <a:blipFill>
            <a:blip r:embed="rId7"/>
            <a:stretch>
              <a:fillRect l="0" t="0" r="-801" b="-316951"/>
            </a:stretch>
          </a:blipFill>
        </p:spPr>
      </p:sp>
      <p:sp>
        <p:nvSpPr>
          <p:cNvPr name="Freeform 5" id="5"/>
          <p:cNvSpPr/>
          <p:nvPr/>
        </p:nvSpPr>
        <p:spPr>
          <a:xfrm flipH="false" flipV="false" rot="0">
            <a:off x="413484" y="2122303"/>
            <a:ext cx="2156841" cy="8164697"/>
          </a:xfrm>
          <a:custGeom>
            <a:avLst/>
            <a:gdLst/>
            <a:ahLst/>
            <a:cxnLst/>
            <a:rect r="r" b="b" t="t" l="l"/>
            <a:pathLst>
              <a:path h="8164697" w="2156841">
                <a:moveTo>
                  <a:pt x="0" y="0"/>
                </a:moveTo>
                <a:lnTo>
                  <a:pt x="2156841" y="0"/>
                </a:lnTo>
                <a:lnTo>
                  <a:pt x="2156841"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610968" y="2122303"/>
            <a:ext cx="2156841" cy="8164697"/>
          </a:xfrm>
          <a:custGeom>
            <a:avLst/>
            <a:gdLst/>
            <a:ahLst/>
            <a:cxnLst/>
            <a:rect r="r" b="b" t="t" l="l"/>
            <a:pathLst>
              <a:path h="8164697" w="2156841">
                <a:moveTo>
                  <a:pt x="0" y="0"/>
                </a:moveTo>
                <a:lnTo>
                  <a:pt x="2156840" y="0"/>
                </a:lnTo>
                <a:lnTo>
                  <a:pt x="2156840" y="8164697"/>
                </a:lnTo>
                <a:lnTo>
                  <a:pt x="0" y="8164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601190" y="1003247"/>
            <a:ext cx="11085620" cy="2512695"/>
          </a:xfrm>
          <a:prstGeom prst="rect">
            <a:avLst/>
          </a:prstGeom>
        </p:spPr>
        <p:txBody>
          <a:bodyPr anchor="t" rtlCol="false" tIns="0" lIns="0" bIns="0" rIns="0">
            <a:spAutoFit/>
          </a:bodyPr>
          <a:lstStyle/>
          <a:p>
            <a:pPr algn="ctr">
              <a:lnSpc>
                <a:spcPts val="10080"/>
              </a:lnSpc>
            </a:pPr>
            <a:r>
              <a:rPr lang="en-US" b="true" sz="7200">
                <a:solidFill>
                  <a:srgbClr val="000000"/>
                </a:solidFill>
                <a:latin typeface="Woodland Bold"/>
                <a:ea typeface="Woodland Bold"/>
                <a:cs typeface="Woodland Bold"/>
                <a:sym typeface="Woodland Bold"/>
              </a:rPr>
              <a:t>Bathhouse Art &amp;Architecture </a:t>
            </a:r>
          </a:p>
        </p:txBody>
      </p:sp>
      <p:sp>
        <p:nvSpPr>
          <p:cNvPr name="Freeform 8" id="8"/>
          <p:cNvSpPr/>
          <p:nvPr/>
        </p:nvSpPr>
        <p:spPr>
          <a:xfrm flipH="false" flipV="false" rot="0">
            <a:off x="5433046" y="3515942"/>
            <a:ext cx="7315200" cy="621792"/>
          </a:xfrm>
          <a:custGeom>
            <a:avLst/>
            <a:gdLst/>
            <a:ahLst/>
            <a:cxnLst/>
            <a:rect r="r" b="b" t="t" l="l"/>
            <a:pathLst>
              <a:path h="621792" w="7315200">
                <a:moveTo>
                  <a:pt x="0" y="0"/>
                </a:moveTo>
                <a:lnTo>
                  <a:pt x="7315200" y="0"/>
                </a:lnTo>
                <a:lnTo>
                  <a:pt x="7315200" y="621792"/>
                </a:lnTo>
                <a:lnTo>
                  <a:pt x="0" y="621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3231129" y="3368372"/>
            <a:ext cx="4602128" cy="6139167"/>
          </a:xfrm>
          <a:custGeom>
            <a:avLst/>
            <a:gdLst/>
            <a:ahLst/>
            <a:cxnLst/>
            <a:rect r="r" b="b" t="t" l="l"/>
            <a:pathLst>
              <a:path h="6139167" w="4602128">
                <a:moveTo>
                  <a:pt x="0" y="0"/>
                </a:moveTo>
                <a:lnTo>
                  <a:pt x="4602128" y="0"/>
                </a:lnTo>
                <a:lnTo>
                  <a:pt x="4602128" y="6139167"/>
                </a:lnTo>
                <a:lnTo>
                  <a:pt x="0" y="6139167"/>
                </a:lnTo>
                <a:lnTo>
                  <a:pt x="0" y="0"/>
                </a:lnTo>
                <a:close/>
              </a:path>
            </a:pathLst>
          </a:custGeom>
          <a:blipFill>
            <a:blip r:embed="rId12"/>
            <a:stretch>
              <a:fillRect l="0" t="0" r="0" b="0"/>
            </a:stretch>
          </a:blipFill>
        </p:spPr>
      </p:sp>
      <p:sp>
        <p:nvSpPr>
          <p:cNvPr name="TextBox 10" id="10"/>
          <p:cNvSpPr txBox="true"/>
          <p:nvPr/>
        </p:nvSpPr>
        <p:spPr>
          <a:xfrm rot="0">
            <a:off x="6163206" y="4785434"/>
            <a:ext cx="7048873" cy="1790065"/>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Not all bath complexes looked the same, as each had a different layout and design.  </a:t>
            </a:r>
          </a:p>
        </p:txBody>
      </p:sp>
      <p:sp>
        <p:nvSpPr>
          <p:cNvPr name="TextBox 11" id="11"/>
          <p:cNvSpPr txBox="true"/>
          <p:nvPr/>
        </p:nvSpPr>
        <p:spPr>
          <a:xfrm rot="0">
            <a:off x="6163206" y="6894919"/>
            <a:ext cx="6740337" cy="1790065"/>
          </a:xfrm>
          <a:prstGeom prst="rect">
            <a:avLst/>
          </a:prstGeom>
        </p:spPr>
        <p:txBody>
          <a:bodyPr anchor="t" rtlCol="false" tIns="0" lIns="0" bIns="0" rIns="0">
            <a:spAutoFit/>
          </a:bodyPr>
          <a:lstStyle/>
          <a:p>
            <a:pPr algn="l" marL="734060" indent="-367030" lvl="1">
              <a:lnSpc>
                <a:spcPts val="4759"/>
              </a:lnSpc>
              <a:buFont typeface="Arial"/>
              <a:buChar char="•"/>
            </a:pPr>
            <a:r>
              <a:rPr lang="en-US" sz="3400">
                <a:solidFill>
                  <a:srgbClr val="000000"/>
                </a:solidFill>
                <a:latin typeface="Abhaya Libre Regular"/>
                <a:ea typeface="Abhaya Libre Regular"/>
                <a:cs typeface="Abhaya Libre Regular"/>
                <a:sym typeface="Abhaya Libre Regular"/>
              </a:rPr>
              <a:t>The inside and outside of the buildings were beautifully decorated.</a:t>
            </a:r>
          </a:p>
        </p:txBody>
      </p:sp>
      <p:sp>
        <p:nvSpPr>
          <p:cNvPr name="TextBox 12" id="12"/>
          <p:cNvSpPr txBox="true"/>
          <p:nvPr/>
        </p:nvSpPr>
        <p:spPr>
          <a:xfrm rot="0">
            <a:off x="12626887" y="9459914"/>
            <a:ext cx="5810611" cy="824865"/>
          </a:xfrm>
          <a:prstGeom prst="rect">
            <a:avLst/>
          </a:prstGeom>
        </p:spPr>
        <p:txBody>
          <a:bodyPr anchor="t" rtlCol="false" tIns="0" lIns="0" bIns="0" rIns="0">
            <a:spAutoFit/>
          </a:bodyPr>
          <a:lstStyle/>
          <a:p>
            <a:pPr algn="ctr">
              <a:lnSpc>
                <a:spcPts val="3359"/>
              </a:lnSpc>
            </a:pPr>
            <a:r>
              <a:rPr lang="en-US" sz="2400">
                <a:solidFill>
                  <a:srgbClr val="000000"/>
                </a:solidFill>
                <a:latin typeface="Abhaya Libre Regular"/>
                <a:ea typeface="Abhaya Libre Regular"/>
                <a:cs typeface="Abhaya Libre Regular"/>
                <a:sym typeface="Abhaya Libre Regular"/>
              </a:rPr>
              <a:t>Wall and ceiling of the </a:t>
            </a:r>
            <a:r>
              <a:rPr lang="en-US" sz="2400" i="true">
                <a:solidFill>
                  <a:srgbClr val="000000"/>
                </a:solidFill>
                <a:latin typeface="Abhaya Libre Regular Italics"/>
                <a:ea typeface="Abhaya Libre Regular Italics"/>
                <a:cs typeface="Abhaya Libre Regular Italics"/>
                <a:sym typeface="Abhaya Libre Regular Italics"/>
              </a:rPr>
              <a:t>tepidarium </a:t>
            </a:r>
            <a:r>
              <a:rPr lang="en-US" sz="2400">
                <a:solidFill>
                  <a:srgbClr val="000000"/>
                </a:solidFill>
                <a:latin typeface="Abhaya Libre Regular"/>
                <a:ea typeface="Abhaya Libre Regular"/>
                <a:cs typeface="Abhaya Libre Regular"/>
                <a:sym typeface="Abhaya Libre Regular"/>
              </a:rPr>
              <a:t>in the Forum Baths of Pompeii. </a:t>
            </a:r>
          </a:p>
        </p:txBody>
      </p:sp>
      <p:sp>
        <p:nvSpPr>
          <p:cNvPr name="Freeform 13" id="13"/>
          <p:cNvSpPr/>
          <p:nvPr/>
        </p:nvSpPr>
        <p:spPr>
          <a:xfrm flipH="false" flipV="false" rot="0">
            <a:off x="374773" y="4137734"/>
            <a:ext cx="5769382" cy="4327037"/>
          </a:xfrm>
          <a:custGeom>
            <a:avLst/>
            <a:gdLst/>
            <a:ahLst/>
            <a:cxnLst/>
            <a:rect r="r" b="b" t="t" l="l"/>
            <a:pathLst>
              <a:path h="4327037" w="5769382">
                <a:moveTo>
                  <a:pt x="0" y="0"/>
                </a:moveTo>
                <a:lnTo>
                  <a:pt x="5769383" y="0"/>
                </a:lnTo>
                <a:lnTo>
                  <a:pt x="5769383" y="4327037"/>
                </a:lnTo>
                <a:lnTo>
                  <a:pt x="0" y="4327037"/>
                </a:lnTo>
                <a:lnTo>
                  <a:pt x="0" y="0"/>
                </a:lnTo>
                <a:close/>
              </a:path>
            </a:pathLst>
          </a:custGeom>
          <a:blipFill>
            <a:blip r:embed="rId13"/>
            <a:stretch>
              <a:fillRect l="0" t="0" r="0" b="0"/>
            </a:stretch>
          </a:blipFill>
        </p:spPr>
      </p:sp>
      <p:sp>
        <p:nvSpPr>
          <p:cNvPr name="TextBox 14" id="14"/>
          <p:cNvSpPr txBox="true"/>
          <p:nvPr/>
        </p:nvSpPr>
        <p:spPr>
          <a:xfrm rot="0">
            <a:off x="-720983" y="8498077"/>
            <a:ext cx="7960894" cy="405765"/>
          </a:xfrm>
          <a:prstGeom prst="rect">
            <a:avLst/>
          </a:prstGeom>
        </p:spPr>
        <p:txBody>
          <a:bodyPr anchor="t" rtlCol="false" tIns="0" lIns="0" bIns="0" rIns="0">
            <a:spAutoFit/>
          </a:bodyPr>
          <a:lstStyle/>
          <a:p>
            <a:pPr algn="ctr">
              <a:lnSpc>
                <a:spcPts val="3359"/>
              </a:lnSpc>
            </a:pPr>
            <a:r>
              <a:rPr lang="en-US" sz="2400">
                <a:solidFill>
                  <a:srgbClr val="000000"/>
                </a:solidFill>
                <a:latin typeface="Abhaya Libre Regular"/>
                <a:ea typeface="Abhaya Libre Regular"/>
                <a:cs typeface="Abhaya Libre Regular"/>
                <a:sym typeface="Abhaya Libre Regular"/>
              </a:rPr>
              <a:t>Suburban baths, Pompeii.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DAF9cNaTUmw</dc:identifier>
  <dcterms:modified xsi:type="dcterms:W3CDTF">2011-08-01T06:04:30Z</dcterms:modified>
  <cp:revision>1</cp:revision>
  <dc:title>Gr. 8-9: Roman Baths</dc:title>
</cp:coreProperties>
</file>