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x="18288000" cy="10287000"/>
  <p:notesSz cx="6858000" cy="9144000"/>
  <p:embeddedFontLst>
    <p:embeddedFont>
      <p:font typeface="Times New Roman" charset="1" panose="02030502070405020303"/>
      <p:regular r:id="rId20"/>
    </p:embeddedFont>
    <p:embeddedFont>
      <p:font typeface="Merriweather" charset="1" panose="00000500000000000000"/>
      <p:regular r:id="rId21"/>
    </p:embeddedFont>
    <p:embeddedFont>
      <p:font typeface="Barlow Bold" charset="1" panose="00000800000000000000"/>
      <p:regular r:id="rId22"/>
    </p:embeddedFont>
    <p:embeddedFont>
      <p:font typeface="Barlow Bold Italics" charset="1" panose="0000080000000000000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1.jpeg" Type="http://schemas.openxmlformats.org/officeDocument/2006/relationships/image"/><Relationship Id="rId3" Target="../media/image42.jpeg" Type="http://schemas.openxmlformats.org/officeDocument/2006/relationships/image"/><Relationship Id="rId4" Target="../media/image43.png" Type="http://schemas.openxmlformats.org/officeDocument/2006/relationships/image"/><Relationship Id="rId5" Target="../media/image44.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5.jpeg" Type="http://schemas.openxmlformats.org/officeDocument/2006/relationships/image"/><Relationship Id="rId3" Target="https://youtu.be/VeTeK9kvxyo" TargetMode="External" Type="http://schemas.openxmlformats.org/officeDocument/2006/relationships/video"/></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 Id="rId3" Target="../media/image22.svg" Type="http://schemas.openxmlformats.org/officeDocument/2006/relationships/image"/><Relationship Id="rId4" Target="../media/image46.png" Type="http://schemas.openxmlformats.org/officeDocument/2006/relationships/image"/><Relationship Id="rId5" Target="../media/image47.svg" Type="http://schemas.openxmlformats.org/officeDocument/2006/relationships/image"/><Relationship Id="rId6" Target="../media/image48.png" Type="http://schemas.openxmlformats.org/officeDocument/2006/relationships/image"/><Relationship Id="rId7" Target="../media/image49.svg" Type="http://schemas.openxmlformats.org/officeDocument/2006/relationships/image"/><Relationship Id="rId8" Target="../media/image50.png" Type="http://schemas.openxmlformats.org/officeDocument/2006/relationships/image"/><Relationship Id="rId9" Target="../media/image51.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https://www.academia.edu/30606057/_Out_of_Athens_Ritual_Performances_Spaces_and_the_Emergence_of_Tragedy_in_G_Colesanti_M_Giordano_Submerged_Literature_in_Ancient_Greek_Culture_An_Introduction_Berlin_and_Boston_2014_151_177?email_work_card=view-paper" TargetMode="External" Type="http://schemas.openxmlformats.org/officeDocument/2006/relationships/hyperlink"/><Relationship Id="rId3" Target="https://www.academia.edu/50756550/The_Origins_of_Theater_in_Ancient_Greece_and_Beyond?email_work_card=view-paper" TargetMode="External" Type="http://schemas.openxmlformats.org/officeDocument/2006/relationships/hyperlink"/><Relationship Id="rId4" Target="https://www.academia.edu/1490388/The_embodied_space_performance_and_visual_cognition_at_the_Theatre_of_Dionysos?email_work_card=view-paper" TargetMode="External" Type="http://schemas.openxmlformats.org/officeDocument/2006/relationships/hyperlink"/><Relationship Id="rId5" Target="https://www.academia.edu/40734564/The_Theatre_of_Dionysus_as_a_landmark_site_for_the_birth_of_theatre?email_work_card=view-paper" TargetMode="External" Type="http://schemas.openxmlformats.org/officeDocument/2006/relationships/hyperlink"/><Relationship Id="rId6" Target="https://www.academia.edu/39389977/THE_ARCHITECTURAL_CORRESPONDENCE_OF_SPACE_AND_SPEECH_IN_TRAGEDY?email_work_card=view-paper" TargetMode="External" Type="http://schemas.openxmlformats.org/officeDocument/2006/relationships/hyperlink"/><Relationship Id="rId7" Target="https://www.academia.edu/44326516/The_Theatre_of_Dionysus_in_Athens_by_Arthur_Wallace_Pickard_Cambridge_1946_?email_work_card=view-paper" TargetMode="External" Type="http://schemas.openxmlformats.org/officeDocument/2006/relationships/hyperlink"/></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https://upload.wikimedia.org/wikipedia/commons/b/ba/Herma_of_Aeschylus%2C_Klas08.jpg" TargetMode="External" Type="http://schemas.openxmlformats.org/officeDocument/2006/relationships/hyperlink"/><Relationship Id="rId11" Target="https://upload.wikimedia.org/wikipedia/commons/0/08/Bust_of_Aristophanes.jpg" TargetMode="External" Type="http://schemas.openxmlformats.org/officeDocument/2006/relationships/hyperlink"/><Relationship Id="rId12" Target="https://upload.wikimedia.org/wikipedia/commons/0/0f/Doppelseitiges_Maskenrelief.JPG" TargetMode="External" Type="http://schemas.openxmlformats.org/officeDocument/2006/relationships/hyperlink"/><Relationship Id="rId13" Target="https://upload.wikimedia.org/wikipedia/commons/0/09/Masks_pushkin.jpg" TargetMode="External" Type="http://schemas.openxmlformats.org/officeDocument/2006/relationships/hyperlink"/><Relationship Id="rId14" Target="https://upload.wikimedia.org/wikipedia/commons/3/3c/Mosaic_of_the_theatrical_masks_-_Google_Art_Project.jpg" TargetMode="External" Type="http://schemas.openxmlformats.org/officeDocument/2006/relationships/hyperlink"/><Relationship Id="rId15" Target="https://upload.wikimedia.org/wikipedia/commons/6/66/Sousse_mosaic_theatre_masks.JPG" TargetMode="External" Type="http://schemas.openxmlformats.org/officeDocument/2006/relationships/hyperlink"/><Relationship Id="rId16" Target="https://upload.wikimedia.org/wikipedia/commons/6/62/Ancient_Greece_Terracotta_Theater_Figures_%2828123059103%29.jpg" TargetMode="External" Type="http://schemas.openxmlformats.org/officeDocument/2006/relationships/hyperlink"/><Relationship Id="rId17" Target="https://upload.wikimedia.org/wikipedia/commons/6/63/Mousai_Helikon_Staatliche_Antikensammlungen_Schoen80_n1.jpg" TargetMode="External" Type="http://schemas.openxmlformats.org/officeDocument/2006/relationships/hyperlink"/><Relationship Id="rId18" Target="https://upload.wikimedia.org/wikipedia/commons/e/e4/Aulos_player_Met_24.97.28.jpg" TargetMode="External" Type="http://schemas.openxmlformats.org/officeDocument/2006/relationships/hyperlink"/><Relationship Id="rId2" Target="https://upload.wikimedia.org/wikipedia/commons/0/02/Bacchus_by_Caravaggio_1.jpg" TargetMode="External" Type="http://schemas.openxmlformats.org/officeDocument/2006/relationships/hyperlink"/><Relationship Id="rId3" Target="https://upload.wikimedia.org/wikipedia/commons/2/2e/DionysiusTheater.jpg" TargetMode="External" Type="http://schemas.openxmlformats.org/officeDocument/2006/relationships/hyperlink"/><Relationship Id="rId4" Target="https://upload.wikimedia.org/wikipedia/commons/7/7a/Theatre_of_Dionysus_Panorama.jpg" TargetMode="External" Type="http://schemas.openxmlformats.org/officeDocument/2006/relationships/hyperlink"/><Relationship Id="rId5" Target="https://upload.wikimedia.org/wikipedia/commons/7/70/Ancient_Times%2C_Greek._-_009_-_Costumes_of_All_Nations_%281882%29.JPG" TargetMode="External" Type="http://schemas.openxmlformats.org/officeDocument/2006/relationships/hyperlink"/><Relationship Id="rId6" Target="https://upload.wikimedia.org/wikipedia/commons/4/4f/Ancient_Greek_terracotta_mask_-_AGMA.jpg" TargetMode="External" Type="http://schemas.openxmlformats.org/officeDocument/2006/relationships/hyperlink"/><Relationship Id="rId7" Target="https://upload.wikimedia.org/wikipedia/commons/4/44/Dionysos_mask_Louvre_Myr347.jpg" TargetMode="External" Type="http://schemas.openxmlformats.org/officeDocument/2006/relationships/hyperlink"/><Relationship Id="rId8" Target="https://upload.wikimedia.org/wikipedia/commons/1/19/Sophocles_pushkin.jpg" TargetMode="External" Type="http://schemas.openxmlformats.org/officeDocument/2006/relationships/hyperlink"/><Relationship Id="rId9" Target="https://upload.wikimedia.org/wikipedia/commons/6/67/Euripide.jpg" TargetMode="External" Type="http://schemas.openxmlformats.org/officeDocument/2006/relationships/hyperlink"/></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 Id="rId3" Target="../media/image8.jpeg" Type="http://schemas.openxmlformats.org/officeDocument/2006/relationships/image"/><Relationship Id="rId4" Target="../media/image9.png" Type="http://schemas.openxmlformats.org/officeDocument/2006/relationships/image"/><Relationship Id="rId5" Target="../media/image10.svg" Type="http://schemas.openxmlformats.org/officeDocument/2006/relationships/image"/><Relationship Id="rId6" Target="../media/image11.png" Type="http://schemas.openxmlformats.org/officeDocument/2006/relationships/image"/><Relationship Id="rId7" Target="../media/image12.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 Id="rId3" Target="../media/image14.png" Type="http://schemas.openxmlformats.org/officeDocument/2006/relationships/image"/><Relationship Id="rId4" Target="../media/image15.png" Type="http://schemas.openxmlformats.org/officeDocument/2006/relationships/image"/><Relationship Id="rId5" Target="../media/image16.png" Type="http://schemas.openxmlformats.org/officeDocument/2006/relationships/image"/><Relationship Id="rId6" Target="../media/image17.png" Type="http://schemas.openxmlformats.org/officeDocument/2006/relationships/image"/><Relationship Id="rId7" Target="../media/image18.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jpeg" Type="http://schemas.openxmlformats.org/officeDocument/2006/relationships/image"/><Relationship Id="rId3" Target="../media/image20.jpeg" Type="http://schemas.openxmlformats.org/officeDocument/2006/relationships/image"/><Relationship Id="rId4" Target="../media/image21.png" Type="http://schemas.openxmlformats.org/officeDocument/2006/relationships/image"/><Relationship Id="rId5" Target="../media/image22.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png" Type="http://schemas.openxmlformats.org/officeDocument/2006/relationships/image"/><Relationship Id="rId3" Target="../media/image24.svg" Type="http://schemas.openxmlformats.org/officeDocument/2006/relationships/image"/><Relationship Id="rId4" Target="../media/image25.png" Type="http://schemas.openxmlformats.org/officeDocument/2006/relationships/image"/><Relationship Id="rId5" Target="../media/image26.svg" Type="http://schemas.openxmlformats.org/officeDocument/2006/relationships/image"/><Relationship Id="rId6" Target="../media/image21.png" Type="http://schemas.openxmlformats.org/officeDocument/2006/relationships/image"/><Relationship Id="rId7" Target="../media/image22.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28.jpe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 Id="rId6" Target="../media/image31.png" Type="http://schemas.openxmlformats.org/officeDocument/2006/relationships/image"/><Relationship Id="rId7" Target="../media/image32.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jpeg" Type="http://schemas.openxmlformats.org/officeDocument/2006/relationships/image"/><Relationship Id="rId3" Target="../media/image34.jpeg" Type="http://schemas.openxmlformats.org/officeDocument/2006/relationships/image"/><Relationship Id="rId4" Target="../media/image35.jpeg" Type="http://schemas.openxmlformats.org/officeDocument/2006/relationships/image"/><Relationship Id="rId5" Target="../media/image36.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 Id="rId3" Target="../media/image22.svg" Type="http://schemas.openxmlformats.org/officeDocument/2006/relationships/image"/><Relationship Id="rId4" Target="../media/image37.jpeg" Type="http://schemas.openxmlformats.org/officeDocument/2006/relationships/image"/><Relationship Id="rId5" Target="../media/image38.jpeg" Type="http://schemas.openxmlformats.org/officeDocument/2006/relationships/image"/><Relationship Id="rId6" Target="../media/image39.jpeg" Type="http://schemas.openxmlformats.org/officeDocument/2006/relationships/image"/><Relationship Id="rId7" Target="../media/image40.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6C1614"/>
        </a:solidFill>
      </p:bgPr>
    </p:bg>
    <p:spTree>
      <p:nvGrpSpPr>
        <p:cNvPr id="1" name=""/>
        <p:cNvGrpSpPr/>
        <p:nvPr/>
      </p:nvGrpSpPr>
      <p:grpSpPr>
        <a:xfrm>
          <a:off x="0" y="0"/>
          <a:ext cx="0" cy="0"/>
          <a:chOff x="0" y="0"/>
          <a:chExt cx="0" cy="0"/>
        </a:xfrm>
      </p:grpSpPr>
      <p:sp>
        <p:nvSpPr>
          <p:cNvPr name="Freeform 2" id="2"/>
          <p:cNvSpPr/>
          <p:nvPr/>
        </p:nvSpPr>
        <p:spPr>
          <a:xfrm flipH="false" flipV="false" rot="0">
            <a:off x="5033981" y="1028700"/>
            <a:ext cx="7563574" cy="5218866"/>
          </a:xfrm>
          <a:custGeom>
            <a:avLst/>
            <a:gdLst/>
            <a:ahLst/>
            <a:cxnLst/>
            <a:rect r="r" b="b" t="t" l="l"/>
            <a:pathLst>
              <a:path h="5218866" w="7563574">
                <a:moveTo>
                  <a:pt x="0" y="0"/>
                </a:moveTo>
                <a:lnTo>
                  <a:pt x="7563574" y="0"/>
                </a:lnTo>
                <a:lnTo>
                  <a:pt x="7563574" y="5218866"/>
                </a:lnTo>
                <a:lnTo>
                  <a:pt x="0" y="52188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375369" y="8611905"/>
            <a:ext cx="3873526" cy="1292789"/>
          </a:xfrm>
          <a:custGeom>
            <a:avLst/>
            <a:gdLst/>
            <a:ahLst/>
            <a:cxnLst/>
            <a:rect r="r" b="b" t="t" l="l"/>
            <a:pathLst>
              <a:path h="1292789" w="3873526">
                <a:moveTo>
                  <a:pt x="0" y="0"/>
                </a:moveTo>
                <a:lnTo>
                  <a:pt x="3873526" y="0"/>
                </a:lnTo>
                <a:lnTo>
                  <a:pt x="3873526" y="1292790"/>
                </a:lnTo>
                <a:lnTo>
                  <a:pt x="0" y="1292790"/>
                </a:lnTo>
                <a:lnTo>
                  <a:pt x="0" y="0"/>
                </a:lnTo>
                <a:close/>
              </a:path>
            </a:pathLst>
          </a:custGeom>
          <a:blipFill>
            <a:blip r:embed="rId4"/>
            <a:stretch>
              <a:fillRect l="0" t="0" r="0" b="0"/>
            </a:stretch>
          </a:blipFill>
        </p:spPr>
      </p:sp>
      <p:sp>
        <p:nvSpPr>
          <p:cNvPr name="Freeform 4" id="4"/>
          <p:cNvSpPr/>
          <p:nvPr/>
        </p:nvSpPr>
        <p:spPr>
          <a:xfrm flipH="false" flipV="false" rot="0">
            <a:off x="384314" y="310952"/>
            <a:ext cx="2117234" cy="2111941"/>
          </a:xfrm>
          <a:custGeom>
            <a:avLst/>
            <a:gdLst/>
            <a:ahLst/>
            <a:cxnLst/>
            <a:rect r="r" b="b" t="t" l="l"/>
            <a:pathLst>
              <a:path h="2111941" w="2117234">
                <a:moveTo>
                  <a:pt x="0" y="0"/>
                </a:moveTo>
                <a:lnTo>
                  <a:pt x="2117234" y="0"/>
                </a:lnTo>
                <a:lnTo>
                  <a:pt x="2117234" y="2111941"/>
                </a:lnTo>
                <a:lnTo>
                  <a:pt x="0" y="2111941"/>
                </a:lnTo>
                <a:lnTo>
                  <a:pt x="0" y="0"/>
                </a:lnTo>
                <a:close/>
              </a:path>
            </a:pathLst>
          </a:custGeom>
          <a:blipFill>
            <a:blip r:embed="rId5"/>
            <a:stretch>
              <a:fillRect l="0" t="0" r="0" b="0"/>
            </a:stretch>
          </a:blipFill>
        </p:spPr>
      </p:sp>
      <p:sp>
        <p:nvSpPr>
          <p:cNvPr name="TextBox 5" id="5"/>
          <p:cNvSpPr txBox="true"/>
          <p:nvPr/>
        </p:nvSpPr>
        <p:spPr>
          <a:xfrm rot="0">
            <a:off x="3645632" y="6543459"/>
            <a:ext cx="9894540" cy="1764030"/>
          </a:xfrm>
          <a:prstGeom prst="rect">
            <a:avLst/>
          </a:prstGeom>
        </p:spPr>
        <p:txBody>
          <a:bodyPr anchor="t" rtlCol="false" tIns="0" lIns="0" bIns="0" rIns="0">
            <a:spAutoFit/>
          </a:bodyPr>
          <a:lstStyle/>
          <a:p>
            <a:pPr algn="ctr">
              <a:lnSpc>
                <a:spcPts val="6719"/>
              </a:lnSpc>
            </a:pPr>
            <a:r>
              <a:rPr lang="en-US" sz="4800">
                <a:solidFill>
                  <a:srgbClr val="FFFFFF"/>
                </a:solidFill>
                <a:latin typeface="Times New Roman"/>
                <a:ea typeface="Times New Roman"/>
                <a:cs typeface="Times New Roman"/>
                <a:sym typeface="Times New Roman"/>
              </a:rPr>
              <a:t>The Theater of Dionysus : </a:t>
            </a:r>
          </a:p>
          <a:p>
            <a:pPr algn="ctr">
              <a:lnSpc>
                <a:spcPts val="6719"/>
              </a:lnSpc>
            </a:pPr>
            <a:r>
              <a:rPr lang="en-US" sz="4800">
                <a:solidFill>
                  <a:srgbClr val="FFFFFF"/>
                </a:solidFill>
                <a:latin typeface="Times New Roman"/>
                <a:ea typeface="Times New Roman"/>
                <a:cs typeface="Times New Roman"/>
                <a:sym typeface="Times New Roman"/>
              </a:rPr>
              <a:t>The Ancient Greek Origins of Theatre</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6C1614"/>
        </a:solidFill>
      </p:bgPr>
    </p:bg>
    <p:spTree>
      <p:nvGrpSpPr>
        <p:cNvPr id="1" name=""/>
        <p:cNvGrpSpPr/>
        <p:nvPr/>
      </p:nvGrpSpPr>
      <p:grpSpPr>
        <a:xfrm>
          <a:off x="0" y="0"/>
          <a:ext cx="0" cy="0"/>
          <a:chOff x="0" y="0"/>
          <a:chExt cx="0" cy="0"/>
        </a:xfrm>
      </p:grpSpPr>
      <p:sp>
        <p:nvSpPr>
          <p:cNvPr name="Freeform 2" id="2"/>
          <p:cNvSpPr/>
          <p:nvPr/>
        </p:nvSpPr>
        <p:spPr>
          <a:xfrm flipH="false" flipV="false" rot="0">
            <a:off x="168173" y="4915951"/>
            <a:ext cx="6948196" cy="2118900"/>
          </a:xfrm>
          <a:custGeom>
            <a:avLst/>
            <a:gdLst/>
            <a:ahLst/>
            <a:cxnLst/>
            <a:rect r="r" b="b" t="t" l="l"/>
            <a:pathLst>
              <a:path h="2118900" w="6948196">
                <a:moveTo>
                  <a:pt x="0" y="0"/>
                </a:moveTo>
                <a:lnTo>
                  <a:pt x="6948196" y="0"/>
                </a:lnTo>
                <a:lnTo>
                  <a:pt x="6948196" y="2118900"/>
                </a:lnTo>
                <a:lnTo>
                  <a:pt x="0" y="2118900"/>
                </a:lnTo>
                <a:lnTo>
                  <a:pt x="0" y="0"/>
                </a:lnTo>
                <a:close/>
              </a:path>
            </a:pathLst>
          </a:custGeom>
          <a:blipFill>
            <a:blip r:embed="rId2"/>
            <a:stretch>
              <a:fillRect l="0" t="-59339" r="0" b="-59339"/>
            </a:stretch>
          </a:blipFill>
        </p:spPr>
      </p:sp>
      <p:sp>
        <p:nvSpPr>
          <p:cNvPr name="Freeform 3" id="3"/>
          <p:cNvSpPr/>
          <p:nvPr/>
        </p:nvSpPr>
        <p:spPr>
          <a:xfrm flipH="false" flipV="false" rot="0">
            <a:off x="168173" y="379359"/>
            <a:ext cx="6997183" cy="4688112"/>
          </a:xfrm>
          <a:custGeom>
            <a:avLst/>
            <a:gdLst/>
            <a:ahLst/>
            <a:cxnLst/>
            <a:rect r="r" b="b" t="t" l="l"/>
            <a:pathLst>
              <a:path h="4688112" w="6997183">
                <a:moveTo>
                  <a:pt x="0" y="0"/>
                </a:moveTo>
                <a:lnTo>
                  <a:pt x="6997183" y="0"/>
                </a:lnTo>
                <a:lnTo>
                  <a:pt x="6997183" y="4688113"/>
                </a:lnTo>
                <a:lnTo>
                  <a:pt x="0" y="4688113"/>
                </a:lnTo>
                <a:lnTo>
                  <a:pt x="0" y="0"/>
                </a:lnTo>
                <a:close/>
              </a:path>
            </a:pathLst>
          </a:custGeom>
          <a:blipFill>
            <a:blip r:embed="rId3"/>
            <a:stretch>
              <a:fillRect l="0" t="0" r="0" b="0"/>
            </a:stretch>
          </a:blipFill>
        </p:spPr>
      </p:sp>
      <p:sp>
        <p:nvSpPr>
          <p:cNvPr name="Freeform 4" id="4"/>
          <p:cNvSpPr/>
          <p:nvPr/>
        </p:nvSpPr>
        <p:spPr>
          <a:xfrm flipH="false" flipV="false" rot="0">
            <a:off x="168173" y="7196328"/>
            <a:ext cx="7315200" cy="3090672"/>
          </a:xfrm>
          <a:custGeom>
            <a:avLst/>
            <a:gdLst/>
            <a:ahLst/>
            <a:cxnLst/>
            <a:rect r="r" b="b" t="t" l="l"/>
            <a:pathLst>
              <a:path h="3090672" w="7315200">
                <a:moveTo>
                  <a:pt x="0" y="0"/>
                </a:moveTo>
                <a:lnTo>
                  <a:pt x="7315200" y="0"/>
                </a:lnTo>
                <a:lnTo>
                  <a:pt x="7315200" y="3090672"/>
                </a:lnTo>
                <a:lnTo>
                  <a:pt x="0" y="309067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5" id="5"/>
          <p:cNvGrpSpPr/>
          <p:nvPr/>
        </p:nvGrpSpPr>
        <p:grpSpPr>
          <a:xfrm rot="0">
            <a:off x="8282133" y="1488440"/>
            <a:ext cx="9139933" cy="7158062"/>
            <a:chOff x="0" y="0"/>
            <a:chExt cx="2407225" cy="1885251"/>
          </a:xfrm>
        </p:grpSpPr>
        <p:sp>
          <p:nvSpPr>
            <p:cNvPr name="Freeform 6" id="6"/>
            <p:cNvSpPr/>
            <p:nvPr/>
          </p:nvSpPr>
          <p:spPr>
            <a:xfrm flipH="false" flipV="false" rot="0">
              <a:off x="0" y="0"/>
              <a:ext cx="2407225" cy="1885251"/>
            </a:xfrm>
            <a:custGeom>
              <a:avLst/>
              <a:gdLst/>
              <a:ahLst/>
              <a:cxnLst/>
              <a:rect r="r" b="b" t="t" l="l"/>
              <a:pathLst>
                <a:path h="1885251" w="2407225">
                  <a:moveTo>
                    <a:pt x="43199" y="0"/>
                  </a:moveTo>
                  <a:lnTo>
                    <a:pt x="2364026" y="0"/>
                  </a:lnTo>
                  <a:cubicBezTo>
                    <a:pt x="2375483" y="0"/>
                    <a:pt x="2386471" y="4551"/>
                    <a:pt x="2394572" y="12653"/>
                  </a:cubicBezTo>
                  <a:cubicBezTo>
                    <a:pt x="2402674" y="20754"/>
                    <a:pt x="2407225" y="31742"/>
                    <a:pt x="2407225" y="43199"/>
                  </a:cubicBezTo>
                  <a:lnTo>
                    <a:pt x="2407225" y="1842052"/>
                  </a:lnTo>
                  <a:cubicBezTo>
                    <a:pt x="2407225" y="1853509"/>
                    <a:pt x="2402674" y="1864497"/>
                    <a:pt x="2394572" y="1872598"/>
                  </a:cubicBezTo>
                  <a:cubicBezTo>
                    <a:pt x="2386471" y="1880700"/>
                    <a:pt x="2375483" y="1885251"/>
                    <a:pt x="2364026" y="1885251"/>
                  </a:cubicBezTo>
                  <a:lnTo>
                    <a:pt x="43199" y="1885251"/>
                  </a:lnTo>
                  <a:cubicBezTo>
                    <a:pt x="31742" y="1885251"/>
                    <a:pt x="20754" y="1880700"/>
                    <a:pt x="12653" y="1872598"/>
                  </a:cubicBezTo>
                  <a:cubicBezTo>
                    <a:pt x="4551" y="1864497"/>
                    <a:pt x="0" y="1853509"/>
                    <a:pt x="0" y="1842052"/>
                  </a:cubicBezTo>
                  <a:lnTo>
                    <a:pt x="0" y="43199"/>
                  </a:lnTo>
                  <a:cubicBezTo>
                    <a:pt x="0" y="31742"/>
                    <a:pt x="4551" y="20754"/>
                    <a:pt x="12653" y="12653"/>
                  </a:cubicBezTo>
                  <a:cubicBezTo>
                    <a:pt x="20754" y="4551"/>
                    <a:pt x="31742" y="0"/>
                    <a:pt x="43199" y="0"/>
                  </a:cubicBezTo>
                  <a:close/>
                </a:path>
              </a:pathLst>
            </a:custGeom>
            <a:solidFill>
              <a:srgbClr val="F5EDD9"/>
            </a:solidFill>
          </p:spPr>
        </p:sp>
        <p:sp>
          <p:nvSpPr>
            <p:cNvPr name="TextBox 7" id="7"/>
            <p:cNvSpPr txBox="true"/>
            <p:nvPr/>
          </p:nvSpPr>
          <p:spPr>
            <a:xfrm>
              <a:off x="0" y="-38100"/>
              <a:ext cx="2407225" cy="1923351"/>
            </a:xfrm>
            <a:prstGeom prst="rect">
              <a:avLst/>
            </a:prstGeom>
          </p:spPr>
          <p:txBody>
            <a:bodyPr anchor="ctr" rtlCol="false" tIns="50800" lIns="50800" bIns="50800" rIns="50800"/>
            <a:lstStyle/>
            <a:p>
              <a:pPr algn="ctr">
                <a:lnSpc>
                  <a:spcPts val="2992"/>
                </a:lnSpc>
              </a:pPr>
            </a:p>
          </p:txBody>
        </p:sp>
      </p:grpSp>
      <p:sp>
        <p:nvSpPr>
          <p:cNvPr name="TextBox 8" id="8"/>
          <p:cNvSpPr txBox="true"/>
          <p:nvPr/>
        </p:nvSpPr>
        <p:spPr>
          <a:xfrm rot="0">
            <a:off x="8444899" y="1623060"/>
            <a:ext cx="8814401" cy="6850380"/>
          </a:xfrm>
          <a:prstGeom prst="rect">
            <a:avLst/>
          </a:prstGeom>
        </p:spPr>
        <p:txBody>
          <a:bodyPr anchor="t" rtlCol="false" tIns="0" lIns="0" bIns="0" rIns="0">
            <a:spAutoFit/>
          </a:bodyPr>
          <a:lstStyle/>
          <a:p>
            <a:pPr algn="ctr">
              <a:lnSpc>
                <a:spcPts val="6719"/>
              </a:lnSpc>
            </a:pPr>
            <a:r>
              <a:rPr lang="en-US" sz="4799">
                <a:solidFill>
                  <a:srgbClr val="000000"/>
                </a:solidFill>
                <a:latin typeface="Times New Roman"/>
                <a:ea typeface="Times New Roman"/>
                <a:cs typeface="Times New Roman"/>
                <a:sym typeface="Times New Roman"/>
              </a:rPr>
              <a:t>Aeschylus, Sophocles, and Euripides are the only 3 ancient Greek playwrights who have works that have survived in full. </a:t>
            </a:r>
          </a:p>
          <a:p>
            <a:pPr algn="ctr">
              <a:lnSpc>
                <a:spcPts val="6719"/>
              </a:lnSpc>
              <a:spcBef>
                <a:spcPct val="0"/>
              </a:spcBef>
            </a:pPr>
            <a:r>
              <a:rPr lang="en-US" sz="4799">
                <a:solidFill>
                  <a:srgbClr val="000000"/>
                </a:solidFill>
                <a:latin typeface="Times New Roman"/>
                <a:ea typeface="Times New Roman"/>
                <a:cs typeface="Times New Roman"/>
                <a:sym typeface="Times New Roman"/>
              </a:rPr>
              <a:t>All other plays that we know of, including Aristophanes’ famous comedies, are incomplete or fragmented. </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6C1614"/>
        </a:solidFill>
      </p:bgPr>
    </p:bg>
    <p:spTree>
      <p:nvGrpSpPr>
        <p:cNvPr id="1" name=""/>
        <p:cNvGrpSpPr/>
        <p:nvPr/>
      </p:nvGrpSpPr>
      <p:grpSpPr>
        <a:xfrm>
          <a:off x="0" y="0"/>
          <a:ext cx="0" cy="0"/>
          <a:chOff x="0" y="0"/>
          <a:chExt cx="0" cy="0"/>
        </a:xfrm>
      </p:grpSpPr>
      <p:sp>
        <p:nvSpPr>
          <p:cNvPr name="TextBox 2" id="2"/>
          <p:cNvSpPr txBox="true"/>
          <p:nvPr/>
        </p:nvSpPr>
        <p:spPr>
          <a:xfrm rot="0">
            <a:off x="148133" y="283464"/>
            <a:ext cx="6947593" cy="916305"/>
          </a:xfrm>
          <a:prstGeom prst="rect">
            <a:avLst/>
          </a:prstGeom>
        </p:spPr>
        <p:txBody>
          <a:bodyPr anchor="t" rtlCol="false" tIns="0" lIns="0" bIns="0" rIns="0">
            <a:spAutoFit/>
          </a:bodyPr>
          <a:lstStyle/>
          <a:p>
            <a:pPr algn="ctr">
              <a:lnSpc>
                <a:spcPts val="6719"/>
              </a:lnSpc>
              <a:spcBef>
                <a:spcPct val="0"/>
              </a:spcBef>
            </a:pPr>
            <a:r>
              <a:rPr lang="en-US" sz="4800">
                <a:solidFill>
                  <a:srgbClr val="FFFFFF"/>
                </a:solidFill>
                <a:latin typeface="Times New Roman"/>
                <a:ea typeface="Times New Roman"/>
                <a:cs typeface="Times New Roman"/>
                <a:sym typeface="Times New Roman"/>
              </a:rPr>
              <a:t>Crash Course Video</a:t>
            </a:r>
          </a:p>
        </p:txBody>
      </p:sp>
      <p:sp>
        <p:nvSpPr>
          <p:cNvPr name="TextBox 3" id="3"/>
          <p:cNvSpPr txBox="true"/>
          <p:nvPr/>
        </p:nvSpPr>
        <p:spPr>
          <a:xfrm rot="0">
            <a:off x="1028700" y="2034421"/>
            <a:ext cx="9525" cy="297180"/>
          </a:xfrm>
          <a:prstGeom prst="rect">
            <a:avLst/>
          </a:prstGeom>
        </p:spPr>
        <p:txBody>
          <a:bodyPr anchor="t" rtlCol="false" tIns="0" lIns="0" bIns="0" rIns="0">
            <a:spAutoFit/>
          </a:bodyPr>
          <a:lstStyle/>
          <a:p>
            <a:pPr algn="ctr">
              <a:lnSpc>
                <a:spcPts val="2520"/>
              </a:lnSpc>
            </a:pPr>
          </a:p>
        </p:txBody>
      </p:sp>
      <p:sp>
        <p:nvSpPr>
          <p:cNvPr name="TextBox 4" id="4"/>
          <p:cNvSpPr txBox="true"/>
          <p:nvPr/>
        </p:nvSpPr>
        <p:spPr>
          <a:xfrm rot="0">
            <a:off x="9139238" y="4840605"/>
            <a:ext cx="9525" cy="539115"/>
          </a:xfrm>
          <a:prstGeom prst="rect">
            <a:avLst/>
          </a:prstGeom>
        </p:spPr>
        <p:txBody>
          <a:bodyPr anchor="t" rtlCol="false" tIns="0" lIns="0" bIns="0" rIns="0">
            <a:spAutoFit/>
          </a:bodyPr>
          <a:lstStyle/>
          <a:p>
            <a:pPr algn="ctr">
              <a:lnSpc>
                <a:spcPts val="4409"/>
              </a:lnSpc>
            </a:pPr>
          </a:p>
        </p:txBody>
      </p:sp>
      <p:sp>
        <p:nvSpPr>
          <p:cNvPr name="TextBox 5" id="5"/>
          <p:cNvSpPr txBox="true"/>
          <p:nvPr/>
        </p:nvSpPr>
        <p:spPr>
          <a:xfrm rot="0">
            <a:off x="9139238" y="4840605"/>
            <a:ext cx="9525" cy="539115"/>
          </a:xfrm>
          <a:prstGeom prst="rect">
            <a:avLst/>
          </a:prstGeom>
        </p:spPr>
        <p:txBody>
          <a:bodyPr anchor="t" rtlCol="false" tIns="0" lIns="0" bIns="0" rIns="0">
            <a:spAutoFit/>
          </a:bodyPr>
          <a:lstStyle/>
          <a:p>
            <a:pPr algn="ctr">
              <a:lnSpc>
                <a:spcPts val="4409"/>
              </a:lnSpc>
            </a:pPr>
          </a:p>
        </p:txBody>
      </p:sp>
      <p:pic>
        <p:nvPicPr>
          <p:cNvPr name="Picture 6" id="6"/>
          <p:cNvPicPr>
            <a:picLocks noChangeAspect="true"/>
          </p:cNvPicPr>
          <p:nvPr>
            <a:videoFile r:link="rId3"/>
          </p:nvPr>
        </p:nvPicPr>
        <p:blipFill>
          <a:blip r:embed="rId2"/>
          <a:stretch>
            <a:fillRect/>
          </a:stretch>
        </p:blipFill>
        <p:spPr>
          <a:xfrm rot="0">
            <a:off x="2448335" y="1489605"/>
            <a:ext cx="13811015" cy="7768695"/>
          </a:xfrm>
          <a:prstGeom prst="rect">
            <a:avLst/>
          </a:prstGeom>
        </p:spPr>
      </p:pic>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6C1614"/>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190184" y="5143500"/>
            <a:ext cx="4970683" cy="4970683"/>
          </a:xfrm>
          <a:custGeom>
            <a:avLst/>
            <a:gdLst/>
            <a:ahLst/>
            <a:cxnLst/>
            <a:rect r="r" b="b" t="t" l="l"/>
            <a:pathLst>
              <a:path h="4970683" w="4970683">
                <a:moveTo>
                  <a:pt x="0" y="0"/>
                </a:moveTo>
                <a:lnTo>
                  <a:pt x="4970683" y="0"/>
                </a:lnTo>
                <a:lnTo>
                  <a:pt x="4970683" y="4970683"/>
                </a:lnTo>
                <a:lnTo>
                  <a:pt x="0" y="497068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10800000">
            <a:off x="13201505" y="5199439"/>
            <a:ext cx="4858804" cy="4858804"/>
          </a:xfrm>
          <a:custGeom>
            <a:avLst/>
            <a:gdLst/>
            <a:ahLst/>
            <a:cxnLst/>
            <a:rect r="r" b="b" t="t" l="l"/>
            <a:pathLst>
              <a:path h="4858804" w="4858804">
                <a:moveTo>
                  <a:pt x="0" y="0"/>
                </a:moveTo>
                <a:lnTo>
                  <a:pt x="4858805" y="0"/>
                </a:lnTo>
                <a:lnTo>
                  <a:pt x="4858805" y="4858805"/>
                </a:lnTo>
                <a:lnTo>
                  <a:pt x="0" y="48588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6764270" y="5818331"/>
            <a:ext cx="4833833" cy="4114800"/>
          </a:xfrm>
          <a:custGeom>
            <a:avLst/>
            <a:gdLst/>
            <a:ahLst/>
            <a:cxnLst/>
            <a:rect r="r" b="b" t="t" l="l"/>
            <a:pathLst>
              <a:path h="4114800" w="4833833">
                <a:moveTo>
                  <a:pt x="0" y="0"/>
                </a:moveTo>
                <a:lnTo>
                  <a:pt x="4833833" y="0"/>
                </a:lnTo>
                <a:lnTo>
                  <a:pt x="483383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28940" y="5028289"/>
            <a:ext cx="3250692" cy="4114800"/>
          </a:xfrm>
          <a:custGeom>
            <a:avLst/>
            <a:gdLst/>
            <a:ahLst/>
            <a:cxnLst/>
            <a:rect r="r" b="b" t="t" l="l"/>
            <a:pathLst>
              <a:path h="4114800" w="3250692">
                <a:moveTo>
                  <a:pt x="0" y="0"/>
                </a:moveTo>
                <a:lnTo>
                  <a:pt x="3250692" y="0"/>
                </a:lnTo>
                <a:lnTo>
                  <a:pt x="325069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4108368" y="5143500"/>
            <a:ext cx="2381440" cy="4114800"/>
          </a:xfrm>
          <a:custGeom>
            <a:avLst/>
            <a:gdLst/>
            <a:ahLst/>
            <a:cxnLst/>
            <a:rect r="r" b="b" t="t" l="l"/>
            <a:pathLst>
              <a:path h="4114800" w="2381440">
                <a:moveTo>
                  <a:pt x="0" y="0"/>
                </a:moveTo>
                <a:lnTo>
                  <a:pt x="2381441" y="0"/>
                </a:lnTo>
                <a:lnTo>
                  <a:pt x="2381441"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7" id="7"/>
          <p:cNvSpPr txBox="true"/>
          <p:nvPr/>
        </p:nvSpPr>
        <p:spPr>
          <a:xfrm rot="0">
            <a:off x="3739002" y="1654035"/>
            <a:ext cx="10809997" cy="2611755"/>
          </a:xfrm>
          <a:prstGeom prst="rect">
            <a:avLst/>
          </a:prstGeom>
        </p:spPr>
        <p:txBody>
          <a:bodyPr anchor="t" rtlCol="false" tIns="0" lIns="0" bIns="0" rIns="0">
            <a:spAutoFit/>
          </a:bodyPr>
          <a:lstStyle/>
          <a:p>
            <a:pPr algn="ctr">
              <a:lnSpc>
                <a:spcPts val="6719"/>
              </a:lnSpc>
              <a:spcBef>
                <a:spcPct val="0"/>
              </a:spcBef>
            </a:pPr>
            <a:r>
              <a:rPr lang="en-US" sz="4800">
                <a:solidFill>
                  <a:srgbClr val="FFFFFF"/>
                </a:solidFill>
                <a:latin typeface="Times New Roman"/>
                <a:ea typeface="Times New Roman"/>
                <a:cs typeface="Times New Roman"/>
                <a:sym typeface="Times New Roman"/>
              </a:rPr>
              <a:t>How do you think ancient theatre might have influenced medieval or modern theatre, films, and television? </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6C1614"/>
        </a:solidFill>
      </p:bgPr>
    </p:bg>
    <p:spTree>
      <p:nvGrpSpPr>
        <p:cNvPr id="1" name=""/>
        <p:cNvGrpSpPr/>
        <p:nvPr/>
      </p:nvGrpSpPr>
      <p:grpSpPr>
        <a:xfrm>
          <a:off x="0" y="0"/>
          <a:ext cx="0" cy="0"/>
          <a:chOff x="0" y="0"/>
          <a:chExt cx="0" cy="0"/>
        </a:xfrm>
      </p:grpSpPr>
      <p:sp>
        <p:nvSpPr>
          <p:cNvPr name="TextBox 2" id="2"/>
          <p:cNvSpPr txBox="true"/>
          <p:nvPr/>
        </p:nvSpPr>
        <p:spPr>
          <a:xfrm rot="0">
            <a:off x="606737" y="1812936"/>
            <a:ext cx="16453780" cy="6903085"/>
          </a:xfrm>
          <a:prstGeom prst="rect">
            <a:avLst/>
          </a:prstGeom>
        </p:spPr>
        <p:txBody>
          <a:bodyPr anchor="t" rtlCol="false" tIns="0" lIns="0" bIns="0" rIns="0">
            <a:spAutoFit/>
          </a:bodyPr>
          <a:lstStyle/>
          <a:p>
            <a:pPr algn="ctr">
              <a:lnSpc>
                <a:spcPts val="2239"/>
              </a:lnSpc>
            </a:pPr>
            <a:r>
              <a:rPr lang="en-US" sz="1599">
                <a:solidFill>
                  <a:srgbClr val="FFFFFF"/>
                </a:solidFill>
                <a:latin typeface="Barlow Bold"/>
                <a:ea typeface="Barlow Bold"/>
                <a:cs typeface="Barlow Bold"/>
                <a:sym typeface="Barlow Bold"/>
              </a:rPr>
              <a:t>Giordano, Manuela. </a:t>
            </a:r>
            <a:r>
              <a:rPr lang="en-US" sz="1599" i="true">
                <a:solidFill>
                  <a:srgbClr val="FFFFFF"/>
                </a:solidFill>
                <a:latin typeface="Barlow Bold Italics"/>
                <a:ea typeface="Barlow Bold Italics"/>
                <a:cs typeface="Barlow Bold Italics"/>
                <a:sym typeface="Barlow Bold Italics"/>
              </a:rPr>
              <a:t>Out of Athens. Ritual Performances, Spaces, and the Emergence of </a:t>
            </a:r>
          </a:p>
          <a:p>
            <a:pPr algn="ctr">
              <a:lnSpc>
                <a:spcPts val="2239"/>
              </a:lnSpc>
            </a:pPr>
            <a:r>
              <a:rPr lang="en-US" sz="1599">
                <a:solidFill>
                  <a:srgbClr val="FFFFFF"/>
                </a:solidFill>
                <a:latin typeface="Barlow Bold"/>
                <a:ea typeface="Barlow Bold"/>
                <a:cs typeface="Barlow Bold"/>
                <a:sym typeface="Barlow Bold"/>
              </a:rPr>
              <a:t> </a:t>
            </a:r>
            <a:r>
              <a:rPr lang="en-US" sz="1599" i="true">
                <a:solidFill>
                  <a:srgbClr val="FFFFFF"/>
                </a:solidFill>
                <a:latin typeface="Barlow Bold Italics"/>
                <a:ea typeface="Barlow Bold Italics"/>
                <a:cs typeface="Barlow Bold Italics"/>
                <a:sym typeface="Barlow Bold Italics"/>
              </a:rPr>
              <a:t>Tragedy. </a:t>
            </a:r>
            <a:r>
              <a:rPr lang="en-US" sz="1599">
                <a:solidFill>
                  <a:srgbClr val="FFFFFF"/>
                </a:solidFill>
                <a:latin typeface="Barlow Bold"/>
                <a:ea typeface="Barlow Bold"/>
                <a:cs typeface="Barlow Bold"/>
                <a:sym typeface="Barlow Bold"/>
              </a:rPr>
              <a:t>Berlin and Boston, 2014. 151-177</a:t>
            </a:r>
          </a:p>
          <a:p>
            <a:pPr algn="ctr">
              <a:lnSpc>
                <a:spcPts val="2239"/>
              </a:lnSpc>
            </a:pPr>
            <a:r>
              <a:rPr lang="en-US" sz="1599">
                <a:solidFill>
                  <a:srgbClr val="FFFFFF"/>
                </a:solidFill>
                <a:latin typeface="Barlow Bold"/>
                <a:ea typeface="Barlow Bold"/>
                <a:cs typeface="Barlow Bold"/>
                <a:sym typeface="Barlow Bold"/>
              </a:rPr>
              <a:t> </a:t>
            </a:r>
            <a:r>
              <a:rPr lang="en-US" sz="1599" u="sng">
                <a:solidFill>
                  <a:srgbClr val="FFFFFF"/>
                </a:solidFill>
                <a:latin typeface="Barlow Bold"/>
                <a:ea typeface="Barlow Bold"/>
                <a:cs typeface="Barlow Bold"/>
                <a:sym typeface="Barlow Bold"/>
                <a:hlinkClick r:id="rId2" tooltip="https://www.academia.edu/30606057/_Out_of_Athens_Ritual_Performances_Spaces_and_the_Emergence_of_Tragedy_in_G_Colesanti_M_Giordano_Submerged_Literature_in_Ancient_Greek_Culture_An_Introduction_Berlin_and_Boston_2014_151_177?email_work_card=view-paper"/>
              </a:rPr>
              <a:t>https://www.academia.edu/30606057/_Out_of_Athens_Ritual_Performances_Spaces_and_the_Emergence_of_Tragedy_in_G_Colesanti_M_Giordano_Submerged_Literature_in_Ancient_Greek_Culture_An_Introduction_Berlin_and_Boston_2014_151_177?email_work_card=view-paper</a:t>
            </a:r>
            <a:r>
              <a:rPr lang="en-US" sz="1599">
                <a:solidFill>
                  <a:srgbClr val="FFFFFF"/>
                </a:solidFill>
                <a:latin typeface="Barlow Bold"/>
                <a:ea typeface="Barlow Bold"/>
                <a:cs typeface="Barlow Bold"/>
                <a:sym typeface="Barlow Bold"/>
              </a:rPr>
              <a:t> </a:t>
            </a:r>
          </a:p>
          <a:p>
            <a:pPr algn="ctr">
              <a:lnSpc>
                <a:spcPts val="2239"/>
              </a:lnSpc>
            </a:pPr>
          </a:p>
          <a:p>
            <a:pPr algn="ctr">
              <a:lnSpc>
                <a:spcPts val="2239"/>
              </a:lnSpc>
            </a:pPr>
            <a:r>
              <a:rPr lang="en-US" sz="1599">
                <a:solidFill>
                  <a:srgbClr val="FFFFFF"/>
                </a:solidFill>
                <a:latin typeface="Barlow Bold"/>
                <a:ea typeface="Barlow Bold"/>
                <a:cs typeface="Barlow Bold"/>
                <a:sym typeface="Barlow Bold"/>
              </a:rPr>
              <a:t>? </a:t>
            </a:r>
            <a:r>
              <a:rPr lang="en-US" sz="1599">
                <a:solidFill>
                  <a:srgbClr val="FFFFFF"/>
                </a:solidFill>
                <a:latin typeface="Barlow Bold"/>
                <a:ea typeface="Barlow Bold"/>
                <a:cs typeface="Barlow Bold"/>
                <a:sym typeface="Barlow Bold"/>
              </a:rPr>
              <a:t>Kassem, Asmaa. </a:t>
            </a:r>
            <a:r>
              <a:rPr lang="en-US" sz="1599" i="true">
                <a:solidFill>
                  <a:srgbClr val="FFFFFF"/>
                </a:solidFill>
                <a:latin typeface="Barlow Bold Italics"/>
                <a:ea typeface="Barlow Bold Italics"/>
                <a:cs typeface="Barlow Bold Italics"/>
                <a:sym typeface="Barlow Bold Italics"/>
              </a:rPr>
              <a:t>The Origins of Theatre in Ancient Greece and Beyond. </a:t>
            </a:r>
            <a:r>
              <a:rPr lang="en-US" sz="1599">
                <a:solidFill>
                  <a:srgbClr val="FFFFFF"/>
                </a:solidFill>
                <a:latin typeface="Barlow Bold"/>
                <a:ea typeface="Barlow Bold"/>
                <a:cs typeface="Barlow Bold"/>
                <a:sym typeface="Barlow Bold"/>
              </a:rPr>
              <a:t>Cambridge </a:t>
            </a:r>
          </a:p>
          <a:p>
            <a:pPr algn="ctr">
              <a:lnSpc>
                <a:spcPts val="2239"/>
              </a:lnSpc>
            </a:pPr>
            <a:r>
              <a:rPr lang="en-US" sz="1599">
                <a:solidFill>
                  <a:srgbClr val="FFFFFF"/>
                </a:solidFill>
                <a:latin typeface="Barlow Bold"/>
                <a:ea typeface="Barlow Bold"/>
                <a:cs typeface="Barlow Bold"/>
                <a:sym typeface="Barlow Bold"/>
              </a:rPr>
              <a:t> University Press, 2007.</a:t>
            </a:r>
          </a:p>
          <a:p>
            <a:pPr algn="ctr">
              <a:lnSpc>
                <a:spcPts val="2239"/>
              </a:lnSpc>
            </a:pPr>
            <a:r>
              <a:rPr lang="en-US" sz="1599">
                <a:solidFill>
                  <a:srgbClr val="FFFFFF"/>
                </a:solidFill>
                <a:latin typeface="Barlow Bold"/>
                <a:ea typeface="Barlow Bold"/>
                <a:cs typeface="Barlow Bold"/>
                <a:sym typeface="Barlow Bold"/>
              </a:rPr>
              <a:t> </a:t>
            </a:r>
            <a:r>
              <a:rPr lang="en-US" sz="1599" u="sng">
                <a:solidFill>
                  <a:srgbClr val="FFFFFF"/>
                </a:solidFill>
                <a:latin typeface="Barlow Bold"/>
                <a:ea typeface="Barlow Bold"/>
                <a:cs typeface="Barlow Bold"/>
                <a:sym typeface="Barlow Bold"/>
                <a:hlinkClick r:id="rId3" tooltip="https://www.academia.edu/50756550/The_Origins_of_Theater_in_Ancient_Greece_and_Beyond?email_work_card=view-paper"/>
              </a:rPr>
              <a:t>https://www.academia.edu/50756550/The_Origins_of_Theater_in_Ancient_Greece_and_Beyond?email_work_card=view-paper</a:t>
            </a:r>
            <a:r>
              <a:rPr lang="en-US" sz="1599">
                <a:solidFill>
                  <a:srgbClr val="FFFFFF"/>
                </a:solidFill>
                <a:latin typeface="Barlow Bold"/>
                <a:ea typeface="Barlow Bold"/>
                <a:cs typeface="Barlow Bold"/>
                <a:sym typeface="Barlow Bold"/>
              </a:rPr>
              <a:t> </a:t>
            </a:r>
          </a:p>
          <a:p>
            <a:pPr algn="ctr">
              <a:lnSpc>
                <a:spcPts val="2239"/>
              </a:lnSpc>
            </a:pPr>
          </a:p>
          <a:p>
            <a:pPr algn="ctr">
              <a:lnSpc>
                <a:spcPts val="2239"/>
              </a:lnSpc>
            </a:pPr>
            <a:r>
              <a:rPr lang="en-US" sz="1599">
                <a:solidFill>
                  <a:srgbClr val="FFFFFF"/>
                </a:solidFill>
                <a:latin typeface="Barlow Bold"/>
                <a:ea typeface="Barlow Bold"/>
                <a:cs typeface="Barlow Bold"/>
                <a:sym typeface="Barlow Bold"/>
              </a:rPr>
              <a:t>Meineck, Peter. “The Embodied Space: Performance and Visual Cognition at the </a:t>
            </a:r>
          </a:p>
          <a:p>
            <a:pPr algn="ctr">
              <a:lnSpc>
                <a:spcPts val="2239"/>
              </a:lnSpc>
            </a:pPr>
            <a:r>
              <a:rPr lang="en-US" sz="1599">
                <a:solidFill>
                  <a:srgbClr val="FFFFFF"/>
                </a:solidFill>
                <a:latin typeface="Barlow Bold"/>
                <a:ea typeface="Barlow Bold"/>
                <a:cs typeface="Barlow Bold"/>
                <a:sym typeface="Barlow Bold"/>
              </a:rPr>
              <a:t> Fifth Century Athenian Theatre.” </a:t>
            </a:r>
            <a:r>
              <a:rPr lang="en-US" sz="1599" i="true">
                <a:solidFill>
                  <a:srgbClr val="FFFFFF"/>
                </a:solidFill>
                <a:latin typeface="Barlow Bold Italics"/>
                <a:ea typeface="Barlow Bold Italics"/>
                <a:cs typeface="Barlow Bold Italics"/>
                <a:sym typeface="Barlow Bold Italics"/>
              </a:rPr>
              <a:t>New England Classical Journal.</a:t>
            </a:r>
            <a:r>
              <a:rPr lang="en-US" sz="1599">
                <a:solidFill>
                  <a:srgbClr val="FFFFFF"/>
                </a:solidFill>
                <a:latin typeface="Barlow Bold"/>
                <a:ea typeface="Barlow Bold"/>
                <a:cs typeface="Barlow Bold"/>
                <a:sym typeface="Barlow Bold"/>
              </a:rPr>
              <a:t> 39.1 </a:t>
            </a:r>
          </a:p>
          <a:p>
            <a:pPr algn="ctr">
              <a:lnSpc>
                <a:spcPts val="2239"/>
              </a:lnSpc>
            </a:pPr>
            <a:r>
              <a:rPr lang="en-US" sz="1599">
                <a:solidFill>
                  <a:srgbClr val="FFFFFF"/>
                </a:solidFill>
                <a:latin typeface="Barlow Bold"/>
                <a:ea typeface="Barlow Bold"/>
                <a:cs typeface="Barlow Bold"/>
                <a:sym typeface="Barlow Bold"/>
              </a:rPr>
              <a:t> (2012) 3-46. </a:t>
            </a:r>
            <a:r>
              <a:rPr lang="en-US" sz="1599" u="sng">
                <a:solidFill>
                  <a:srgbClr val="FFFFFF"/>
                </a:solidFill>
                <a:latin typeface="Barlow Bold"/>
                <a:ea typeface="Barlow Bold"/>
                <a:cs typeface="Barlow Bold"/>
                <a:sym typeface="Barlow Bold"/>
                <a:hlinkClick r:id="rId4" tooltip="https://www.academia.edu/1490388/The_embodied_space_performance_and_visual_cognition_at_the_Theatre_of_Dionysos?email_work_card=view-paper"/>
              </a:rPr>
              <a:t>https://www.academia.edu/1490388/The_embodied_space_performance_and_visual_cognition_at_the_Theatre_of_Dionysos?email_work_card=view-paper</a:t>
            </a:r>
            <a:r>
              <a:rPr lang="en-US" sz="1599">
                <a:solidFill>
                  <a:srgbClr val="FFFFFF"/>
                </a:solidFill>
                <a:latin typeface="Barlow Bold"/>
                <a:ea typeface="Barlow Bold"/>
                <a:cs typeface="Barlow Bold"/>
                <a:sym typeface="Barlow Bold"/>
              </a:rPr>
              <a:t> </a:t>
            </a:r>
          </a:p>
          <a:p>
            <a:pPr algn="ctr">
              <a:lnSpc>
                <a:spcPts val="2239"/>
              </a:lnSpc>
            </a:pPr>
          </a:p>
          <a:p>
            <a:pPr algn="ctr">
              <a:lnSpc>
                <a:spcPts val="2239"/>
              </a:lnSpc>
            </a:pPr>
            <a:r>
              <a:rPr lang="en-US" sz="1599">
                <a:solidFill>
                  <a:srgbClr val="FFFFFF"/>
                </a:solidFill>
                <a:latin typeface="Barlow Bold"/>
                <a:ea typeface="Barlow Bold"/>
                <a:cs typeface="Barlow Bold"/>
                <a:sym typeface="Barlow Bold"/>
              </a:rPr>
              <a:t>Papastamani-von Moock, Christina. “The Theatre of Dionysus as a Landmark for the Birth</a:t>
            </a:r>
          </a:p>
          <a:p>
            <a:pPr algn="ctr">
              <a:lnSpc>
                <a:spcPts val="2239"/>
              </a:lnSpc>
            </a:pPr>
            <a:r>
              <a:rPr lang="en-US" sz="1599">
                <a:solidFill>
                  <a:srgbClr val="FFFFFF"/>
                </a:solidFill>
                <a:latin typeface="Barlow Bold"/>
                <a:ea typeface="Barlow Bold"/>
                <a:cs typeface="Barlow Bold"/>
                <a:sym typeface="Barlow Bold"/>
              </a:rPr>
              <a:t>  of Theatre.” </a:t>
            </a:r>
            <a:r>
              <a:rPr lang="en-US" sz="1599" i="true">
                <a:solidFill>
                  <a:srgbClr val="FFFFFF"/>
                </a:solidFill>
                <a:latin typeface="Barlow Bold Italics"/>
                <a:ea typeface="Barlow Bold Italics"/>
                <a:cs typeface="Barlow Bold Italics"/>
                <a:sym typeface="Barlow Bold Italics"/>
              </a:rPr>
              <a:t>European Heritage Label.</a:t>
            </a:r>
            <a:r>
              <a:rPr lang="en-US" sz="1599">
                <a:solidFill>
                  <a:srgbClr val="FFFFFF"/>
                </a:solidFill>
                <a:latin typeface="Barlow Bold"/>
                <a:ea typeface="Barlow Bold"/>
                <a:cs typeface="Barlow Bold"/>
                <a:sym typeface="Barlow Bold"/>
              </a:rPr>
              <a:t> (2018) 1-5. </a:t>
            </a:r>
            <a:r>
              <a:rPr lang="en-US" sz="1599" u="sng">
                <a:solidFill>
                  <a:srgbClr val="FFFFFF"/>
                </a:solidFill>
                <a:latin typeface="Barlow Bold"/>
                <a:ea typeface="Barlow Bold"/>
                <a:cs typeface="Barlow Bold"/>
                <a:sym typeface="Barlow Bold"/>
                <a:hlinkClick r:id="rId5" tooltip="https://www.academia.edu/40734564/The_Theatre_of_Dionysus_as_a_landmark_site_for_the_birth_of_theatre?email_work_card=view-paper"/>
              </a:rPr>
              <a:t>https://www.academia.edu/40734564/The_Theatre_of_Dionysus_as_a_landmark_site_for_the_birth_of_theatre?email_work_card=view-paper</a:t>
            </a:r>
            <a:r>
              <a:rPr lang="en-US" sz="1599">
                <a:solidFill>
                  <a:srgbClr val="FFFFFF"/>
                </a:solidFill>
                <a:latin typeface="Barlow Bold"/>
                <a:ea typeface="Barlow Bold"/>
                <a:cs typeface="Barlow Bold"/>
                <a:sym typeface="Barlow Bold"/>
              </a:rPr>
              <a:t> </a:t>
            </a:r>
          </a:p>
          <a:p>
            <a:pPr algn="ctr">
              <a:lnSpc>
                <a:spcPts val="2239"/>
              </a:lnSpc>
            </a:pPr>
          </a:p>
          <a:p>
            <a:pPr algn="ctr">
              <a:lnSpc>
                <a:spcPts val="2239"/>
              </a:lnSpc>
            </a:pPr>
            <a:r>
              <a:rPr lang="en-US" sz="1599">
                <a:solidFill>
                  <a:srgbClr val="FFFFFF"/>
                </a:solidFill>
                <a:latin typeface="Barlow Bold"/>
                <a:ea typeface="Barlow Bold"/>
                <a:cs typeface="Barlow Bold"/>
                <a:sym typeface="Barlow Bold"/>
              </a:rPr>
              <a:t>Vozani, Ariadni. </a:t>
            </a:r>
            <a:r>
              <a:rPr lang="en-US" sz="1599" i="true">
                <a:solidFill>
                  <a:srgbClr val="FFFFFF"/>
                </a:solidFill>
                <a:latin typeface="Barlow Bold Italics"/>
                <a:ea typeface="Barlow Bold Italics"/>
                <a:cs typeface="Barlow Bold Italics"/>
                <a:sym typeface="Barlow Bold Italics"/>
              </a:rPr>
              <a:t>The Architectural Correspondence of Space and Speech in Tragedy. </a:t>
            </a:r>
          </a:p>
          <a:p>
            <a:pPr algn="ctr">
              <a:lnSpc>
                <a:spcPts val="2239"/>
              </a:lnSpc>
            </a:pPr>
            <a:r>
              <a:rPr lang="en-US" sz="1599">
                <a:solidFill>
                  <a:srgbClr val="FFFFFF"/>
                </a:solidFill>
                <a:latin typeface="Barlow Bold"/>
                <a:ea typeface="Barlow Bold"/>
                <a:cs typeface="Barlow Bold"/>
                <a:sym typeface="Barlow Bold"/>
              </a:rPr>
              <a:t> 2003.</a:t>
            </a:r>
          </a:p>
          <a:p>
            <a:pPr algn="ctr">
              <a:lnSpc>
                <a:spcPts val="2239"/>
              </a:lnSpc>
            </a:pPr>
            <a:r>
              <a:rPr lang="en-US" sz="1599">
                <a:solidFill>
                  <a:srgbClr val="FFFFFF"/>
                </a:solidFill>
                <a:latin typeface="Barlow Bold"/>
                <a:ea typeface="Barlow Bold"/>
                <a:cs typeface="Barlow Bold"/>
                <a:sym typeface="Barlow Bold"/>
              </a:rPr>
              <a:t> </a:t>
            </a:r>
            <a:r>
              <a:rPr lang="en-US" sz="1599" u="sng">
                <a:solidFill>
                  <a:srgbClr val="FFFFFF"/>
                </a:solidFill>
                <a:latin typeface="Barlow Bold"/>
                <a:ea typeface="Barlow Bold"/>
                <a:cs typeface="Barlow Bold"/>
                <a:sym typeface="Barlow Bold"/>
                <a:hlinkClick r:id="rId6" tooltip="https://www.academia.edu/39389977/THE_ARCHITECTURAL_CORRESPONDENCE_OF_SPACE_AND_SPEECH_IN_TRAGEDY?email_work_card=view-paper"/>
              </a:rPr>
              <a:t>https://www.academia.edu/39389977/THE_ARCHITECTURAL_CORRESPONDENCE_OF_SPACE_AND_SPEECH_IN_TRAGEDY?email_work_card=view-paper</a:t>
            </a:r>
            <a:r>
              <a:rPr lang="en-US" sz="1599">
                <a:solidFill>
                  <a:srgbClr val="FFFFFF"/>
                </a:solidFill>
                <a:latin typeface="Barlow Bold"/>
                <a:ea typeface="Barlow Bold"/>
                <a:cs typeface="Barlow Bold"/>
                <a:sym typeface="Barlow Bold"/>
              </a:rPr>
              <a:t> </a:t>
            </a:r>
          </a:p>
          <a:p>
            <a:pPr algn="ctr">
              <a:lnSpc>
                <a:spcPts val="2239"/>
              </a:lnSpc>
            </a:pPr>
          </a:p>
          <a:p>
            <a:pPr algn="ctr">
              <a:lnSpc>
                <a:spcPts val="2239"/>
              </a:lnSpc>
            </a:pPr>
            <a:r>
              <a:rPr lang="en-US" sz="1599">
                <a:solidFill>
                  <a:srgbClr val="FFFFFF"/>
                </a:solidFill>
                <a:latin typeface="Barlow Bold"/>
                <a:ea typeface="Barlow Bold"/>
                <a:cs typeface="Barlow Bold"/>
                <a:sym typeface="Barlow Bold"/>
              </a:rPr>
              <a:t>Wallace Pickard, Arthur. </a:t>
            </a:r>
            <a:r>
              <a:rPr lang="en-US" sz="1599" i="true">
                <a:solidFill>
                  <a:srgbClr val="FFFFFF"/>
                </a:solidFill>
                <a:latin typeface="Barlow Bold Italics"/>
                <a:ea typeface="Barlow Bold Italics"/>
                <a:cs typeface="Barlow Bold Italics"/>
                <a:sym typeface="Barlow Bold Italics"/>
              </a:rPr>
              <a:t>The Theatre of Dionysus in Athens.</a:t>
            </a:r>
            <a:r>
              <a:rPr lang="en-US" sz="1599">
                <a:solidFill>
                  <a:srgbClr val="FFFFFF"/>
                </a:solidFill>
                <a:latin typeface="Barlow Bold"/>
                <a:ea typeface="Barlow Bold"/>
                <a:cs typeface="Barlow Bold"/>
                <a:sym typeface="Barlow Bold"/>
              </a:rPr>
              <a:t> Oxford Clarendon Press. 1946.</a:t>
            </a:r>
          </a:p>
          <a:p>
            <a:pPr algn="ctr">
              <a:lnSpc>
                <a:spcPts val="2239"/>
              </a:lnSpc>
            </a:pPr>
            <a:r>
              <a:rPr lang="en-US" sz="1599">
                <a:solidFill>
                  <a:srgbClr val="FFFFFF"/>
                </a:solidFill>
                <a:latin typeface="Barlow Bold"/>
                <a:ea typeface="Barlow Bold"/>
                <a:cs typeface="Barlow Bold"/>
                <a:sym typeface="Barlow Bold"/>
              </a:rPr>
              <a:t>  </a:t>
            </a:r>
            <a:r>
              <a:rPr lang="en-US" sz="1599" u="sng">
                <a:solidFill>
                  <a:srgbClr val="FFFFFF"/>
                </a:solidFill>
                <a:latin typeface="Barlow Bold"/>
                <a:ea typeface="Barlow Bold"/>
                <a:cs typeface="Barlow Bold"/>
                <a:sym typeface="Barlow Bold"/>
                <a:hlinkClick r:id="rId7" tooltip="https://www.academia.edu/44326516/The_Theatre_of_Dionysus_in_Athens_by_Arthur_Wallace_Pickard_Cambridge_1946_?email_work_card=view-paper"/>
              </a:rPr>
              <a:t>https://www.academia.edu/44326516/The_Theatre_of_Dionysus_in_Athens_by_Arthur_Wallace_Pickard_Cambridge_1946_?email_work_card=view-paper</a:t>
            </a:r>
            <a:r>
              <a:rPr lang="en-US" sz="1599">
                <a:solidFill>
                  <a:srgbClr val="FFFFFF"/>
                </a:solidFill>
                <a:latin typeface="Barlow Bold"/>
                <a:ea typeface="Barlow Bold"/>
                <a:cs typeface="Barlow Bold"/>
                <a:sym typeface="Barlow Bold"/>
              </a:rPr>
              <a:t> </a:t>
            </a:r>
          </a:p>
          <a:p>
            <a:pPr algn="ctr">
              <a:lnSpc>
                <a:spcPts val="2239"/>
              </a:lnSpc>
              <a:spcBef>
                <a:spcPct val="0"/>
              </a:spcBef>
            </a:pPr>
          </a:p>
        </p:txBody>
      </p:sp>
      <p:sp>
        <p:nvSpPr>
          <p:cNvPr name="TextBox 3" id="3"/>
          <p:cNvSpPr txBox="true"/>
          <p:nvPr/>
        </p:nvSpPr>
        <p:spPr>
          <a:xfrm rot="0">
            <a:off x="7145694" y="634365"/>
            <a:ext cx="2977009" cy="712470"/>
          </a:xfrm>
          <a:prstGeom prst="rect">
            <a:avLst/>
          </a:prstGeom>
        </p:spPr>
        <p:txBody>
          <a:bodyPr anchor="t" rtlCol="false" tIns="0" lIns="0" bIns="0" rIns="0">
            <a:spAutoFit/>
          </a:bodyPr>
          <a:lstStyle/>
          <a:p>
            <a:pPr algn="ctr">
              <a:lnSpc>
                <a:spcPts val="5880"/>
              </a:lnSpc>
            </a:pPr>
            <a:r>
              <a:rPr lang="en-US" sz="4200">
                <a:solidFill>
                  <a:srgbClr val="FFFFFF"/>
                </a:solidFill>
                <a:latin typeface="Barlow Bold"/>
                <a:ea typeface="Barlow Bold"/>
                <a:cs typeface="Barlow Bold"/>
                <a:sym typeface="Barlow Bold"/>
              </a:rPr>
              <a:t>Bibliography</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6C1614"/>
        </a:solidFill>
      </p:bgPr>
    </p:bg>
    <p:spTree>
      <p:nvGrpSpPr>
        <p:cNvPr id="1" name=""/>
        <p:cNvGrpSpPr/>
        <p:nvPr/>
      </p:nvGrpSpPr>
      <p:grpSpPr>
        <a:xfrm>
          <a:off x="0" y="0"/>
          <a:ext cx="0" cy="0"/>
          <a:chOff x="0" y="0"/>
          <a:chExt cx="0" cy="0"/>
        </a:xfrm>
      </p:grpSpPr>
      <p:sp>
        <p:nvSpPr>
          <p:cNvPr name="TextBox 2" id="2"/>
          <p:cNvSpPr txBox="true"/>
          <p:nvPr/>
        </p:nvSpPr>
        <p:spPr>
          <a:xfrm rot="0">
            <a:off x="7167109" y="634365"/>
            <a:ext cx="3516809" cy="712470"/>
          </a:xfrm>
          <a:prstGeom prst="rect">
            <a:avLst/>
          </a:prstGeom>
        </p:spPr>
        <p:txBody>
          <a:bodyPr anchor="t" rtlCol="false" tIns="0" lIns="0" bIns="0" rIns="0">
            <a:spAutoFit/>
          </a:bodyPr>
          <a:lstStyle/>
          <a:p>
            <a:pPr algn="ctr">
              <a:lnSpc>
                <a:spcPts val="5880"/>
              </a:lnSpc>
            </a:pPr>
            <a:r>
              <a:rPr lang="en-US" sz="4200">
                <a:solidFill>
                  <a:srgbClr val="FFFFFF"/>
                </a:solidFill>
                <a:latin typeface="Barlow Bold"/>
                <a:ea typeface="Barlow Bold"/>
                <a:cs typeface="Barlow Bold"/>
                <a:sym typeface="Barlow Bold"/>
              </a:rPr>
              <a:t>Image Sources</a:t>
            </a:r>
          </a:p>
        </p:txBody>
      </p:sp>
      <p:sp>
        <p:nvSpPr>
          <p:cNvPr name="TextBox 3" id="3"/>
          <p:cNvSpPr txBox="true"/>
          <p:nvPr/>
        </p:nvSpPr>
        <p:spPr>
          <a:xfrm rot="0">
            <a:off x="629369" y="1733183"/>
            <a:ext cx="17029262" cy="8078659"/>
          </a:xfrm>
          <a:prstGeom prst="rect">
            <a:avLst/>
          </a:prstGeom>
        </p:spPr>
        <p:txBody>
          <a:bodyPr anchor="t" rtlCol="false" tIns="0" lIns="0" bIns="0" rIns="0">
            <a:spAutoFit/>
          </a:bodyPr>
          <a:lstStyle/>
          <a:p>
            <a:pPr algn="ctr">
              <a:lnSpc>
                <a:spcPts val="1494"/>
              </a:lnSpc>
            </a:pPr>
          </a:p>
          <a:p>
            <a:pPr algn="l">
              <a:lnSpc>
                <a:spcPts val="1680"/>
              </a:lnSpc>
            </a:pPr>
            <a:r>
              <a:rPr lang="en-US" sz="1200">
                <a:solidFill>
                  <a:srgbClr val="FFFFFF"/>
                </a:solidFill>
                <a:latin typeface="Barlow Bold"/>
                <a:ea typeface="Barlow Bold"/>
                <a:cs typeface="Barlow Bold"/>
                <a:sym typeface="Barlow Bold"/>
              </a:rPr>
              <a:t>“Bacchus by Caravaggio” </a:t>
            </a:r>
            <a:r>
              <a:rPr lang="en-US" sz="1200" u="sng">
                <a:solidFill>
                  <a:srgbClr val="FFFFFF"/>
                </a:solidFill>
                <a:latin typeface="Barlow Bold"/>
                <a:ea typeface="Barlow Bold"/>
                <a:cs typeface="Barlow Bold"/>
                <a:sym typeface="Barlow Bold"/>
                <a:hlinkClick r:id="rId2" tooltip="https://upload.wikimedia.org/wikipedia/commons/0/02/Bacchus_by_Caravaggio_1.jpg"/>
              </a:rPr>
              <a:t>https://upload.wikimedia.org/wikipedia/commons/0/02/Bacchus_by_Caravaggio_1.jpg</a:t>
            </a:r>
            <a:r>
              <a:rPr lang="en-US" sz="1200">
                <a:solidFill>
                  <a:srgbClr val="FFFFFF"/>
                </a:solidFill>
                <a:latin typeface="Barlow Bold"/>
                <a:ea typeface="Barlow Bold"/>
                <a:cs typeface="Barlow Bold"/>
                <a:sym typeface="Barlow Bold"/>
              </a:rPr>
              <a:t> </a:t>
            </a:r>
          </a:p>
          <a:p>
            <a:pPr algn="l">
              <a:lnSpc>
                <a:spcPts val="1680"/>
              </a:lnSpc>
            </a:pPr>
          </a:p>
          <a:p>
            <a:pPr algn="l">
              <a:lnSpc>
                <a:spcPts val="1680"/>
              </a:lnSpc>
            </a:pPr>
            <a:r>
              <a:rPr lang="en-US" sz="1200">
                <a:solidFill>
                  <a:srgbClr val="FFFFFF"/>
                </a:solidFill>
                <a:latin typeface="Barlow Bold"/>
                <a:ea typeface="Barlow Bold"/>
                <a:cs typeface="Barlow Bold"/>
                <a:sym typeface="Barlow Bold"/>
              </a:rPr>
              <a:t>“Dionysus Theater” </a:t>
            </a:r>
            <a:r>
              <a:rPr lang="en-US" sz="1200" u="sng">
                <a:solidFill>
                  <a:srgbClr val="FFFFFF"/>
                </a:solidFill>
                <a:latin typeface="Barlow Bold"/>
                <a:ea typeface="Barlow Bold"/>
                <a:cs typeface="Barlow Bold"/>
                <a:sym typeface="Barlow Bold"/>
                <a:hlinkClick r:id="rId3" tooltip="https://upload.wikimedia.org/wikipedia/commons/2/2e/DionysiusTheater.jpg"/>
              </a:rPr>
              <a:t>https://upload.wikimedia.org/wikipedia/commons/2/2e/DionysiusTheater.jpg</a:t>
            </a:r>
            <a:r>
              <a:rPr lang="en-US" sz="1200">
                <a:solidFill>
                  <a:srgbClr val="FFFFFF"/>
                </a:solidFill>
                <a:latin typeface="Barlow Bold"/>
                <a:ea typeface="Barlow Bold"/>
                <a:cs typeface="Barlow Bold"/>
                <a:sym typeface="Barlow Bold"/>
              </a:rPr>
              <a:t> </a:t>
            </a:r>
          </a:p>
          <a:p>
            <a:pPr algn="l">
              <a:lnSpc>
                <a:spcPts val="1680"/>
              </a:lnSpc>
            </a:pPr>
          </a:p>
          <a:p>
            <a:pPr algn="l">
              <a:lnSpc>
                <a:spcPts val="1680"/>
              </a:lnSpc>
            </a:pPr>
            <a:r>
              <a:rPr lang="en-US" sz="1200">
                <a:solidFill>
                  <a:srgbClr val="FFFFFF"/>
                </a:solidFill>
                <a:latin typeface="Barlow Bold"/>
                <a:ea typeface="Barlow Bold"/>
                <a:cs typeface="Barlow Bold"/>
                <a:sym typeface="Barlow Bold"/>
              </a:rPr>
              <a:t>“Theatre of Dionysus” By Farai Gandiya </a:t>
            </a:r>
            <a:r>
              <a:rPr lang="en-US" sz="1200" u="sng">
                <a:solidFill>
                  <a:srgbClr val="FFFFFF"/>
                </a:solidFill>
                <a:latin typeface="Barlow Bold"/>
                <a:ea typeface="Barlow Bold"/>
                <a:cs typeface="Barlow Bold"/>
                <a:sym typeface="Barlow Bold"/>
                <a:hlinkClick r:id="rId4" tooltip="https://upload.wikimedia.org/wikipedia/commons/7/7a/Theatre_of_Dionysus_Panorama.jpg"/>
              </a:rPr>
              <a:t>https://upload.wikimedia.org/wikipedia/commons/7/7a/Theatre_of_Dionysus_Panorama.jpg</a:t>
            </a:r>
            <a:r>
              <a:rPr lang="en-US" sz="1200">
                <a:solidFill>
                  <a:srgbClr val="FFFFFF"/>
                </a:solidFill>
                <a:latin typeface="Barlow Bold"/>
                <a:ea typeface="Barlow Bold"/>
                <a:cs typeface="Barlow Bold"/>
                <a:sym typeface="Barlow Bold"/>
              </a:rPr>
              <a:t> </a:t>
            </a:r>
          </a:p>
          <a:p>
            <a:pPr algn="l">
              <a:lnSpc>
                <a:spcPts val="1680"/>
              </a:lnSpc>
            </a:pPr>
          </a:p>
          <a:p>
            <a:pPr algn="l">
              <a:lnSpc>
                <a:spcPts val="1680"/>
              </a:lnSpc>
            </a:pPr>
            <a:r>
              <a:rPr lang="en-US" sz="1200">
                <a:solidFill>
                  <a:srgbClr val="FFFFFF"/>
                </a:solidFill>
                <a:latin typeface="Barlow Bold"/>
                <a:ea typeface="Barlow Bold"/>
                <a:cs typeface="Barlow Bold"/>
                <a:sym typeface="Barlow Bold"/>
              </a:rPr>
              <a:t>“Ancient Times, Greek - Costumes of All Nations” </a:t>
            </a:r>
            <a:r>
              <a:rPr lang="en-US" sz="1200" u="sng">
                <a:solidFill>
                  <a:srgbClr val="FFFFFF"/>
                </a:solidFill>
                <a:latin typeface="Barlow Bold"/>
                <a:ea typeface="Barlow Bold"/>
                <a:cs typeface="Barlow Bold"/>
                <a:sym typeface="Barlow Bold"/>
                <a:hlinkClick r:id="rId5" tooltip="https://upload.wikimedia.org/wikipedia/commons/7/70/Ancient_Times%2C_Greek._-_009_-_Costumes_of_All_Nations_%281882%29.JPG"/>
              </a:rPr>
              <a:t>https://upload.wikimedia.org/wikipedia/commons/7/70/Ancient_Times%2C_Greek._-_009_-_Costumes_of_All_Nations_%281882%29.JPG</a:t>
            </a:r>
            <a:r>
              <a:rPr lang="en-US" sz="1200">
                <a:solidFill>
                  <a:srgbClr val="FFFFFF"/>
                </a:solidFill>
                <a:latin typeface="Barlow Bold"/>
                <a:ea typeface="Barlow Bold"/>
                <a:cs typeface="Barlow Bold"/>
                <a:sym typeface="Barlow Bold"/>
              </a:rPr>
              <a:t> </a:t>
            </a:r>
          </a:p>
          <a:p>
            <a:pPr algn="l">
              <a:lnSpc>
                <a:spcPts val="1680"/>
              </a:lnSpc>
            </a:pPr>
          </a:p>
          <a:p>
            <a:pPr algn="l">
              <a:lnSpc>
                <a:spcPts val="1680"/>
              </a:lnSpc>
            </a:pPr>
            <a:r>
              <a:rPr lang="en-US" sz="1200">
                <a:solidFill>
                  <a:srgbClr val="FFFFFF"/>
                </a:solidFill>
                <a:latin typeface="Barlow Bold"/>
                <a:ea typeface="Barlow Bold"/>
                <a:cs typeface="Barlow Bold"/>
                <a:sym typeface="Barlow Bold"/>
              </a:rPr>
              <a:t>“Ancient Greek Terracotta Mask” By Dorieo </a:t>
            </a:r>
            <a:r>
              <a:rPr lang="en-US" sz="1200" u="sng">
                <a:solidFill>
                  <a:srgbClr val="FFFFFF"/>
                </a:solidFill>
                <a:latin typeface="Barlow Bold"/>
                <a:ea typeface="Barlow Bold"/>
                <a:cs typeface="Barlow Bold"/>
                <a:sym typeface="Barlow Bold"/>
                <a:hlinkClick r:id="rId6" tooltip="https://upload.wikimedia.org/wikipedia/commons/4/4f/Ancient_Greek_terracotta_mask_-_AGMA.jpg"/>
              </a:rPr>
              <a:t>https://upload.wikimedia.org/wikipedia/commons/4/4f/Ancient_Greek_terracotta_mask_-_AGMA.jpg</a:t>
            </a:r>
            <a:r>
              <a:rPr lang="en-US" sz="1200">
                <a:solidFill>
                  <a:srgbClr val="FFFFFF"/>
                </a:solidFill>
                <a:latin typeface="Barlow Bold"/>
                <a:ea typeface="Barlow Bold"/>
                <a:cs typeface="Barlow Bold"/>
                <a:sym typeface="Barlow Bold"/>
              </a:rPr>
              <a:t> </a:t>
            </a:r>
          </a:p>
          <a:p>
            <a:pPr algn="l">
              <a:lnSpc>
                <a:spcPts val="1680"/>
              </a:lnSpc>
            </a:pPr>
          </a:p>
          <a:p>
            <a:pPr algn="l">
              <a:lnSpc>
                <a:spcPts val="1680"/>
              </a:lnSpc>
            </a:pPr>
            <a:r>
              <a:rPr lang="en-US" sz="1200">
                <a:solidFill>
                  <a:srgbClr val="FFFFFF"/>
                </a:solidFill>
                <a:latin typeface="Barlow Bold"/>
                <a:ea typeface="Barlow Bold"/>
                <a:cs typeface="Barlow Bold"/>
                <a:sym typeface="Barlow Bold"/>
              </a:rPr>
              <a:t>“Dionysos mask Louvre” By Marie-Lan Nguyen </a:t>
            </a:r>
            <a:r>
              <a:rPr lang="en-US" sz="1200" u="sng">
                <a:solidFill>
                  <a:srgbClr val="FFFFFF"/>
                </a:solidFill>
                <a:latin typeface="Barlow Bold"/>
                <a:ea typeface="Barlow Bold"/>
                <a:cs typeface="Barlow Bold"/>
                <a:sym typeface="Barlow Bold"/>
                <a:hlinkClick r:id="rId7" tooltip="https://upload.wikimedia.org/wikipedia/commons/4/44/Dionysos_mask_Louvre_Myr347.jpg"/>
              </a:rPr>
              <a:t>https://upload.wikimedia.org/wikipedia/commons/4/44/Dionysos_mask_Louvre_Myr347.jpg</a:t>
            </a:r>
            <a:r>
              <a:rPr lang="en-US" sz="1200">
                <a:solidFill>
                  <a:srgbClr val="FFFFFF"/>
                </a:solidFill>
                <a:latin typeface="Barlow Bold"/>
                <a:ea typeface="Barlow Bold"/>
                <a:cs typeface="Barlow Bold"/>
                <a:sym typeface="Barlow Bold"/>
              </a:rPr>
              <a:t> </a:t>
            </a:r>
          </a:p>
          <a:p>
            <a:pPr algn="l">
              <a:lnSpc>
                <a:spcPts val="1680"/>
              </a:lnSpc>
            </a:pPr>
          </a:p>
          <a:p>
            <a:pPr algn="l">
              <a:lnSpc>
                <a:spcPts val="1680"/>
              </a:lnSpc>
            </a:pPr>
            <a:r>
              <a:rPr lang="en-US" sz="1200">
                <a:solidFill>
                  <a:srgbClr val="FFFFFF"/>
                </a:solidFill>
                <a:latin typeface="Barlow Bold"/>
                <a:ea typeface="Barlow Bold"/>
                <a:cs typeface="Barlow Bold"/>
                <a:sym typeface="Barlow Bold"/>
              </a:rPr>
              <a:t>“Sophocles pushkin” By Shakko </a:t>
            </a:r>
            <a:r>
              <a:rPr lang="en-US" sz="1200" u="sng">
                <a:solidFill>
                  <a:srgbClr val="FFFFFF"/>
                </a:solidFill>
                <a:latin typeface="Barlow Bold"/>
                <a:ea typeface="Barlow Bold"/>
                <a:cs typeface="Barlow Bold"/>
                <a:sym typeface="Barlow Bold"/>
                <a:hlinkClick r:id="rId8" tooltip="https://upload.wikimedia.org/wikipedia/commons/1/19/Sophocles_pushkin.jpg"/>
              </a:rPr>
              <a:t>https://upload.wikimedia.org/wikipedia/commons/1/19/Sophocles_pushkin.jpg</a:t>
            </a:r>
            <a:r>
              <a:rPr lang="en-US" sz="1200">
                <a:solidFill>
                  <a:srgbClr val="FFFFFF"/>
                </a:solidFill>
                <a:latin typeface="Barlow Bold"/>
                <a:ea typeface="Barlow Bold"/>
                <a:cs typeface="Barlow Bold"/>
                <a:sym typeface="Barlow Bold"/>
              </a:rPr>
              <a:t> </a:t>
            </a:r>
          </a:p>
          <a:p>
            <a:pPr algn="l">
              <a:lnSpc>
                <a:spcPts val="1680"/>
              </a:lnSpc>
            </a:pPr>
          </a:p>
          <a:p>
            <a:pPr algn="l">
              <a:lnSpc>
                <a:spcPts val="1680"/>
              </a:lnSpc>
            </a:pPr>
            <a:r>
              <a:rPr lang="en-US" sz="1200">
                <a:solidFill>
                  <a:srgbClr val="FFFFFF"/>
                </a:solidFill>
                <a:latin typeface="Barlow Bold"/>
                <a:ea typeface="Barlow Bold"/>
                <a:cs typeface="Barlow Bold"/>
                <a:sym typeface="Barlow Bold"/>
              </a:rPr>
              <a:t>“Euripide” </a:t>
            </a:r>
            <a:r>
              <a:rPr lang="en-US" sz="1200" u="sng">
                <a:solidFill>
                  <a:srgbClr val="FFFFFF"/>
                </a:solidFill>
                <a:latin typeface="Barlow Bold"/>
                <a:ea typeface="Barlow Bold"/>
                <a:cs typeface="Barlow Bold"/>
                <a:sym typeface="Barlow Bold"/>
                <a:hlinkClick r:id="rId9" tooltip="https://upload.wikimedia.org/wikipedia/commons/6/67/Euripide.jpg"/>
              </a:rPr>
              <a:t>https://upload.wikimedia.org/wikipedia/commons/6/67/Euripide.jpg</a:t>
            </a:r>
            <a:r>
              <a:rPr lang="en-US" sz="1200">
                <a:solidFill>
                  <a:srgbClr val="FFFFFF"/>
                </a:solidFill>
                <a:latin typeface="Barlow Bold"/>
                <a:ea typeface="Barlow Bold"/>
                <a:cs typeface="Barlow Bold"/>
                <a:sym typeface="Barlow Bold"/>
              </a:rPr>
              <a:t> </a:t>
            </a:r>
          </a:p>
          <a:p>
            <a:pPr algn="l">
              <a:lnSpc>
                <a:spcPts val="1680"/>
              </a:lnSpc>
            </a:pPr>
          </a:p>
          <a:p>
            <a:pPr algn="l">
              <a:lnSpc>
                <a:spcPts val="1680"/>
              </a:lnSpc>
            </a:pPr>
            <a:r>
              <a:rPr lang="en-US" sz="1200">
                <a:solidFill>
                  <a:srgbClr val="FFFFFF"/>
                </a:solidFill>
                <a:latin typeface="Barlow Bold"/>
                <a:ea typeface="Barlow Bold"/>
                <a:cs typeface="Barlow Bold"/>
                <a:sym typeface="Barlow Bold"/>
              </a:rPr>
              <a:t>“Herma of Aeschylus” </a:t>
            </a:r>
            <a:r>
              <a:rPr lang="en-US" sz="1200" u="sng">
                <a:solidFill>
                  <a:srgbClr val="FFFFFF"/>
                </a:solidFill>
                <a:latin typeface="Barlow Bold"/>
                <a:ea typeface="Barlow Bold"/>
                <a:cs typeface="Barlow Bold"/>
                <a:sym typeface="Barlow Bold"/>
                <a:hlinkClick r:id="rId10" tooltip="https://upload.wikimedia.org/wikipedia/commons/b/ba/Herma_of_Aeschylus%2C_Klas08.jpg"/>
              </a:rPr>
              <a:t>https://upload.wikimedia.org/wikipedia/commons/b/ba/Herma_of_Aeschylus%2C_Klas08.jpg</a:t>
            </a:r>
            <a:r>
              <a:rPr lang="en-US" sz="1200">
                <a:solidFill>
                  <a:srgbClr val="FFFFFF"/>
                </a:solidFill>
                <a:latin typeface="Barlow Bold"/>
                <a:ea typeface="Barlow Bold"/>
                <a:cs typeface="Barlow Bold"/>
                <a:sym typeface="Barlow Bold"/>
              </a:rPr>
              <a:t> </a:t>
            </a:r>
          </a:p>
          <a:p>
            <a:pPr algn="l">
              <a:lnSpc>
                <a:spcPts val="1680"/>
              </a:lnSpc>
            </a:pPr>
            <a:r>
              <a:rPr lang="en-US" sz="1200">
                <a:solidFill>
                  <a:srgbClr val="FFFFFF"/>
                </a:solidFill>
                <a:latin typeface="Barlow Bold"/>
                <a:ea typeface="Barlow Bold"/>
                <a:cs typeface="Barlow Bold"/>
                <a:sym typeface="Barlow Bold"/>
              </a:rPr>
              <a:t>“Bust of Aristophanes” By Alexander Mayatsky </a:t>
            </a:r>
            <a:r>
              <a:rPr lang="en-US" sz="1200" u="sng">
                <a:solidFill>
                  <a:srgbClr val="FFFFFF"/>
                </a:solidFill>
                <a:latin typeface="Barlow Bold"/>
                <a:ea typeface="Barlow Bold"/>
                <a:cs typeface="Barlow Bold"/>
                <a:sym typeface="Barlow Bold"/>
                <a:hlinkClick r:id="rId11" tooltip="https://upload.wikimedia.org/wikipedia/commons/0/08/Bust_of_Aristophanes.jpg"/>
              </a:rPr>
              <a:t>https://upload.wikimedia.org/wikipedia/commons/0/08/Bust_of_Aristophanes.jpg</a:t>
            </a:r>
            <a:r>
              <a:rPr lang="en-US" sz="1200">
                <a:solidFill>
                  <a:srgbClr val="FFFFFF"/>
                </a:solidFill>
                <a:latin typeface="Barlow Bold"/>
                <a:ea typeface="Barlow Bold"/>
                <a:cs typeface="Barlow Bold"/>
                <a:sym typeface="Barlow Bold"/>
              </a:rPr>
              <a:t> </a:t>
            </a:r>
          </a:p>
          <a:p>
            <a:pPr algn="l">
              <a:lnSpc>
                <a:spcPts val="1680"/>
              </a:lnSpc>
            </a:pPr>
          </a:p>
          <a:p>
            <a:pPr algn="l">
              <a:lnSpc>
                <a:spcPts val="1680"/>
              </a:lnSpc>
            </a:pPr>
            <a:r>
              <a:rPr lang="en-US" sz="1200">
                <a:solidFill>
                  <a:srgbClr val="FFFFFF"/>
                </a:solidFill>
                <a:latin typeface="Barlow Bold"/>
                <a:ea typeface="Barlow Bold"/>
                <a:cs typeface="Barlow Bold"/>
                <a:sym typeface="Barlow Bold"/>
              </a:rPr>
              <a:t>“Doppelseitiges Maskenrelief” By A, Ocram</a:t>
            </a:r>
          </a:p>
          <a:p>
            <a:pPr algn="l">
              <a:lnSpc>
                <a:spcPts val="1680"/>
              </a:lnSpc>
            </a:pPr>
            <a:r>
              <a:rPr lang="en-US" sz="1200" u="sng">
                <a:solidFill>
                  <a:srgbClr val="FFFFFF"/>
                </a:solidFill>
                <a:latin typeface="Barlow Bold"/>
                <a:ea typeface="Barlow Bold"/>
                <a:cs typeface="Barlow Bold"/>
                <a:sym typeface="Barlow Bold"/>
                <a:hlinkClick r:id="rId12" tooltip="https://upload.wikimedia.org/wikipedia/commons/0/0f/Doppelseitiges_Maskenrelief.JPG"/>
              </a:rPr>
              <a:t>https://upload.wikimedia.org/wikipedia/commons/0/0f/Doppelseitiges_Maskenrelief.JPG</a:t>
            </a:r>
            <a:r>
              <a:rPr lang="en-US" sz="1200">
                <a:solidFill>
                  <a:srgbClr val="FFFFFF"/>
                </a:solidFill>
                <a:latin typeface="Barlow Bold"/>
                <a:ea typeface="Barlow Bold"/>
                <a:cs typeface="Barlow Bold"/>
                <a:sym typeface="Barlow Bold"/>
              </a:rPr>
              <a:t> </a:t>
            </a:r>
          </a:p>
          <a:p>
            <a:pPr algn="l">
              <a:lnSpc>
                <a:spcPts val="1680"/>
              </a:lnSpc>
            </a:pPr>
          </a:p>
          <a:p>
            <a:pPr algn="l">
              <a:lnSpc>
                <a:spcPts val="1680"/>
              </a:lnSpc>
            </a:pPr>
            <a:r>
              <a:rPr lang="en-US" sz="1200">
                <a:solidFill>
                  <a:srgbClr val="FFFFFF"/>
                </a:solidFill>
                <a:latin typeface="Barlow Bold"/>
                <a:ea typeface="Barlow Bold"/>
                <a:cs typeface="Barlow Bold"/>
                <a:sym typeface="Barlow Bold"/>
              </a:rPr>
              <a:t>“Masks Pushkin” By Shakko</a:t>
            </a:r>
          </a:p>
          <a:p>
            <a:pPr algn="l">
              <a:lnSpc>
                <a:spcPts val="1680"/>
              </a:lnSpc>
            </a:pPr>
            <a:r>
              <a:rPr lang="en-US" sz="1200" u="sng">
                <a:solidFill>
                  <a:srgbClr val="FFFFFF"/>
                </a:solidFill>
                <a:latin typeface="Barlow Bold"/>
                <a:ea typeface="Barlow Bold"/>
                <a:cs typeface="Barlow Bold"/>
                <a:sym typeface="Barlow Bold"/>
                <a:hlinkClick r:id="rId13" tooltip="https://upload.wikimedia.org/wikipedia/commons/0/09/Masks_pushkin.jpg"/>
              </a:rPr>
              <a:t>https://upload.wikimedia.org/wikipedia/commons/0/09/Masks_pushkin.jpg</a:t>
            </a:r>
          </a:p>
          <a:p>
            <a:pPr algn="l">
              <a:lnSpc>
                <a:spcPts val="1680"/>
              </a:lnSpc>
            </a:pPr>
          </a:p>
          <a:p>
            <a:pPr algn="l">
              <a:lnSpc>
                <a:spcPts val="1680"/>
              </a:lnSpc>
            </a:pPr>
            <a:r>
              <a:rPr lang="en-US" sz="1200">
                <a:solidFill>
                  <a:srgbClr val="FFFFFF"/>
                </a:solidFill>
                <a:latin typeface="Barlow Bold"/>
                <a:ea typeface="Barlow Bold"/>
                <a:cs typeface="Barlow Bold"/>
                <a:sym typeface="Barlow Bold"/>
              </a:rPr>
              <a:t>“Mosaic of the theatrical masks” </a:t>
            </a:r>
            <a:r>
              <a:rPr lang="en-US" sz="1200" u="sng">
                <a:solidFill>
                  <a:srgbClr val="FFFFFF"/>
                </a:solidFill>
                <a:latin typeface="Barlow Bold"/>
                <a:ea typeface="Barlow Bold"/>
                <a:cs typeface="Barlow Bold"/>
                <a:sym typeface="Barlow Bold"/>
                <a:hlinkClick r:id="rId14" tooltip="https://upload.wikimedia.org/wikipedia/commons/3/3c/Mosaic_of_the_theatrical_masks_-_Google_Art_Project.jpg"/>
              </a:rPr>
              <a:t>https://upload.wikimedia.org/wikipedia/commons/3/3c/Mosaic_of_the_theatrical_masks_-_Google_Art_Project.jpg</a:t>
            </a:r>
            <a:r>
              <a:rPr lang="en-US" sz="1200">
                <a:solidFill>
                  <a:srgbClr val="FFFFFF"/>
                </a:solidFill>
                <a:latin typeface="Barlow Bold"/>
                <a:ea typeface="Barlow Bold"/>
                <a:cs typeface="Barlow Bold"/>
                <a:sym typeface="Barlow Bold"/>
              </a:rPr>
              <a:t> </a:t>
            </a:r>
          </a:p>
          <a:p>
            <a:pPr algn="l">
              <a:lnSpc>
                <a:spcPts val="1680"/>
              </a:lnSpc>
            </a:pPr>
          </a:p>
          <a:p>
            <a:pPr algn="l">
              <a:lnSpc>
                <a:spcPts val="1680"/>
              </a:lnSpc>
            </a:pPr>
            <a:r>
              <a:rPr lang="en-US" sz="1200">
                <a:solidFill>
                  <a:srgbClr val="FFFFFF"/>
                </a:solidFill>
                <a:latin typeface="Barlow Bold"/>
                <a:ea typeface="Barlow Bold"/>
                <a:cs typeface="Barlow Bold"/>
                <a:sym typeface="Barlow Bold"/>
              </a:rPr>
              <a:t>“Sousse mosaic theatre masks” By Ad Meskens</a:t>
            </a:r>
          </a:p>
          <a:p>
            <a:pPr algn="l">
              <a:lnSpc>
                <a:spcPts val="1680"/>
              </a:lnSpc>
            </a:pPr>
            <a:r>
              <a:rPr lang="en-US" sz="1200" u="sng">
                <a:solidFill>
                  <a:srgbClr val="FFFFFF"/>
                </a:solidFill>
                <a:latin typeface="Barlow Bold"/>
                <a:ea typeface="Barlow Bold"/>
                <a:cs typeface="Barlow Bold"/>
                <a:sym typeface="Barlow Bold"/>
                <a:hlinkClick r:id="rId15" tooltip="https://upload.wikimedia.org/wikipedia/commons/6/66/Sousse_mosaic_theatre_masks.JPG"/>
              </a:rPr>
              <a:t>https://upload.wikimedia.org/wikipedia/commons/6/66/Sousse_mosaic_theatre_masks.JPG</a:t>
            </a:r>
          </a:p>
          <a:p>
            <a:pPr algn="l">
              <a:lnSpc>
                <a:spcPts val="1680"/>
              </a:lnSpc>
            </a:pPr>
          </a:p>
          <a:p>
            <a:pPr algn="l">
              <a:lnSpc>
                <a:spcPts val="1680"/>
              </a:lnSpc>
            </a:pPr>
            <a:r>
              <a:rPr lang="en-US" sz="1200">
                <a:solidFill>
                  <a:srgbClr val="FFFFFF"/>
                </a:solidFill>
                <a:latin typeface="Barlow Bold"/>
                <a:ea typeface="Barlow Bold"/>
                <a:cs typeface="Barlow Bold"/>
                <a:sym typeface="Barlow Bold"/>
              </a:rPr>
              <a:t>“Ancient Greece Terracotta Theater Figures” By Gary Todd</a:t>
            </a:r>
          </a:p>
          <a:p>
            <a:pPr algn="l">
              <a:lnSpc>
                <a:spcPts val="1680"/>
              </a:lnSpc>
            </a:pPr>
            <a:r>
              <a:rPr lang="en-US" sz="1200" u="sng">
                <a:solidFill>
                  <a:srgbClr val="FFFFFF"/>
                </a:solidFill>
                <a:latin typeface="Barlow Bold"/>
                <a:ea typeface="Barlow Bold"/>
                <a:cs typeface="Barlow Bold"/>
                <a:sym typeface="Barlow Bold"/>
                <a:hlinkClick r:id="rId16" tooltip="https://upload.wikimedia.org/wikipedia/commons/6/62/Ancient_Greece_Terracotta_Theater_Figures_%2828123059103%29.jpg"/>
              </a:rPr>
              <a:t>https://upload.wikimedia.org/wikipedia/commons/6/62/Ancient_Greece_Terracotta_Theater_Figures_%2828123059103%29.jpg</a:t>
            </a:r>
            <a:r>
              <a:rPr lang="en-US" sz="1200">
                <a:solidFill>
                  <a:srgbClr val="FFFFFF"/>
                </a:solidFill>
                <a:latin typeface="Barlow Bold"/>
                <a:ea typeface="Barlow Bold"/>
                <a:cs typeface="Barlow Bold"/>
                <a:sym typeface="Barlow Bold"/>
              </a:rPr>
              <a:t> </a:t>
            </a:r>
          </a:p>
          <a:p>
            <a:pPr algn="l">
              <a:lnSpc>
                <a:spcPts val="1680"/>
              </a:lnSpc>
            </a:pPr>
          </a:p>
          <a:p>
            <a:pPr algn="l">
              <a:lnSpc>
                <a:spcPts val="1680"/>
              </a:lnSpc>
            </a:pPr>
            <a:r>
              <a:rPr lang="en-US" sz="1200">
                <a:solidFill>
                  <a:srgbClr val="FFFFFF"/>
                </a:solidFill>
                <a:latin typeface="Barlow Bold"/>
                <a:ea typeface="Barlow Bold"/>
                <a:cs typeface="Barlow Bold"/>
                <a:sym typeface="Barlow Bold"/>
              </a:rPr>
              <a:t>“Mousai Helikon Staatliche Antikensammlungen Schoen” </a:t>
            </a:r>
            <a:r>
              <a:rPr lang="en-US" sz="1200" u="sng">
                <a:solidFill>
                  <a:srgbClr val="FFFFFF"/>
                </a:solidFill>
                <a:latin typeface="Barlow Bold"/>
                <a:ea typeface="Barlow Bold"/>
                <a:cs typeface="Barlow Bold"/>
                <a:sym typeface="Barlow Bold"/>
                <a:hlinkClick r:id="rId17" tooltip="https://upload.wikimedia.org/wikipedia/commons/6/63/Mousai_Helikon_Staatliche_Antikensammlungen_Schoen80_n1.jpg"/>
              </a:rPr>
              <a:t>https://upload.wikimedia.org/wikipedia/commons/6/63/Mousai_Helikon_Staatliche_Antikensammlungen_Schoen80_n1.jpg</a:t>
            </a:r>
            <a:r>
              <a:rPr lang="en-US" sz="1200">
                <a:solidFill>
                  <a:srgbClr val="FFFFFF"/>
                </a:solidFill>
                <a:latin typeface="Barlow Bold"/>
                <a:ea typeface="Barlow Bold"/>
                <a:cs typeface="Barlow Bold"/>
                <a:sym typeface="Barlow Bold"/>
              </a:rPr>
              <a:t> </a:t>
            </a:r>
          </a:p>
          <a:p>
            <a:pPr algn="l">
              <a:lnSpc>
                <a:spcPts val="1680"/>
              </a:lnSpc>
            </a:pPr>
          </a:p>
          <a:p>
            <a:pPr algn="l">
              <a:lnSpc>
                <a:spcPts val="1680"/>
              </a:lnSpc>
            </a:pPr>
            <a:r>
              <a:rPr lang="en-US" sz="1200">
                <a:solidFill>
                  <a:srgbClr val="FFFFFF"/>
                </a:solidFill>
                <a:latin typeface="Barlow Bold"/>
                <a:ea typeface="Barlow Bold"/>
                <a:cs typeface="Barlow Bold"/>
                <a:sym typeface="Barlow Bold"/>
              </a:rPr>
              <a:t>“Aulos player Met” By Brygos Painter </a:t>
            </a:r>
            <a:r>
              <a:rPr lang="en-US" sz="1200" u="sng">
                <a:solidFill>
                  <a:srgbClr val="FFFFFF"/>
                </a:solidFill>
                <a:latin typeface="Barlow Bold"/>
                <a:ea typeface="Barlow Bold"/>
                <a:cs typeface="Barlow Bold"/>
                <a:sym typeface="Barlow Bold"/>
                <a:hlinkClick r:id="rId18" tooltip="https://upload.wikimedia.org/wikipedia/commons/e/e4/Aulos_player_Met_24.97.28.jpg"/>
              </a:rPr>
              <a:t>https://upload.wikimedia.org/wikipedia/commons/e/e4/Aulos_player_Met_24.97.28.jpg</a:t>
            </a:r>
            <a:r>
              <a:rPr lang="en-US" sz="1200">
                <a:solidFill>
                  <a:srgbClr val="FFFFFF"/>
                </a:solidFill>
                <a:latin typeface="Barlow Bold"/>
                <a:ea typeface="Barlow Bold"/>
                <a:cs typeface="Barlow Bold"/>
                <a:sym typeface="Barlow Bold"/>
              </a:rPr>
              <a:t> </a:t>
            </a:r>
          </a:p>
          <a:p>
            <a:pPr algn="l">
              <a:lnSpc>
                <a:spcPts val="1494"/>
              </a:lnSpc>
            </a:pPr>
          </a:p>
          <a:p>
            <a:pPr algn="l">
              <a:lnSpc>
                <a:spcPts val="1494"/>
              </a:lnSpc>
              <a:spcBef>
                <a:spcPct val="0"/>
              </a:spcBef>
            </a:pP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6C1614"/>
        </a:solidFill>
      </p:bgPr>
    </p:bg>
    <p:spTree>
      <p:nvGrpSpPr>
        <p:cNvPr id="1" name=""/>
        <p:cNvGrpSpPr/>
        <p:nvPr/>
      </p:nvGrpSpPr>
      <p:grpSpPr>
        <a:xfrm>
          <a:off x="0" y="0"/>
          <a:ext cx="0" cy="0"/>
          <a:chOff x="0" y="0"/>
          <a:chExt cx="0" cy="0"/>
        </a:xfrm>
      </p:grpSpPr>
      <p:grpSp>
        <p:nvGrpSpPr>
          <p:cNvPr name="Group 2" id="2"/>
          <p:cNvGrpSpPr/>
          <p:nvPr/>
        </p:nvGrpSpPr>
        <p:grpSpPr>
          <a:xfrm rot="0">
            <a:off x="5402095" y="369796"/>
            <a:ext cx="12370145" cy="8387511"/>
            <a:chOff x="0" y="0"/>
            <a:chExt cx="3257981" cy="2209057"/>
          </a:xfrm>
        </p:grpSpPr>
        <p:sp>
          <p:nvSpPr>
            <p:cNvPr name="Freeform 3" id="3"/>
            <p:cNvSpPr/>
            <p:nvPr/>
          </p:nvSpPr>
          <p:spPr>
            <a:xfrm flipH="false" flipV="false" rot="0">
              <a:off x="0" y="0"/>
              <a:ext cx="3257981" cy="2209056"/>
            </a:xfrm>
            <a:custGeom>
              <a:avLst/>
              <a:gdLst/>
              <a:ahLst/>
              <a:cxnLst/>
              <a:rect r="r" b="b" t="t" l="l"/>
              <a:pathLst>
                <a:path h="2209056" w="3257981">
                  <a:moveTo>
                    <a:pt x="31919" y="0"/>
                  </a:moveTo>
                  <a:lnTo>
                    <a:pt x="3226062" y="0"/>
                  </a:lnTo>
                  <a:cubicBezTo>
                    <a:pt x="3243690" y="0"/>
                    <a:pt x="3257981" y="14290"/>
                    <a:pt x="3257981" y="31919"/>
                  </a:cubicBezTo>
                  <a:lnTo>
                    <a:pt x="3257981" y="2177138"/>
                  </a:lnTo>
                  <a:cubicBezTo>
                    <a:pt x="3257981" y="2185603"/>
                    <a:pt x="3254618" y="2193722"/>
                    <a:pt x="3248632" y="2199708"/>
                  </a:cubicBezTo>
                  <a:cubicBezTo>
                    <a:pt x="3242646" y="2205694"/>
                    <a:pt x="3234527" y="2209056"/>
                    <a:pt x="3226062" y="2209056"/>
                  </a:cubicBezTo>
                  <a:lnTo>
                    <a:pt x="31919" y="2209056"/>
                  </a:lnTo>
                  <a:cubicBezTo>
                    <a:pt x="14290" y="2209056"/>
                    <a:pt x="0" y="2194766"/>
                    <a:pt x="0" y="2177138"/>
                  </a:cubicBezTo>
                  <a:lnTo>
                    <a:pt x="0" y="31919"/>
                  </a:lnTo>
                  <a:cubicBezTo>
                    <a:pt x="0" y="14290"/>
                    <a:pt x="14290" y="0"/>
                    <a:pt x="31919" y="0"/>
                  </a:cubicBezTo>
                  <a:close/>
                </a:path>
              </a:pathLst>
            </a:custGeom>
            <a:solidFill>
              <a:srgbClr val="F5EDD9"/>
            </a:solidFill>
          </p:spPr>
        </p:sp>
        <p:sp>
          <p:nvSpPr>
            <p:cNvPr name="TextBox 4" id="4"/>
            <p:cNvSpPr txBox="true"/>
            <p:nvPr/>
          </p:nvSpPr>
          <p:spPr>
            <a:xfrm>
              <a:off x="0" y="-38100"/>
              <a:ext cx="3257981" cy="2247157"/>
            </a:xfrm>
            <a:prstGeom prst="rect">
              <a:avLst/>
            </a:prstGeom>
          </p:spPr>
          <p:txBody>
            <a:bodyPr anchor="ctr" rtlCol="false" tIns="50800" lIns="50800" bIns="50800" rIns="50800"/>
            <a:lstStyle/>
            <a:p>
              <a:pPr algn="ctr">
                <a:lnSpc>
                  <a:spcPts val="2992"/>
                </a:lnSpc>
              </a:pPr>
            </a:p>
          </p:txBody>
        </p:sp>
      </p:grpSp>
      <p:sp>
        <p:nvSpPr>
          <p:cNvPr name="Freeform 5" id="5"/>
          <p:cNvSpPr/>
          <p:nvPr/>
        </p:nvSpPr>
        <p:spPr>
          <a:xfrm flipH="false" flipV="false" rot="0">
            <a:off x="230995" y="0"/>
            <a:ext cx="4660201" cy="9693218"/>
          </a:xfrm>
          <a:custGeom>
            <a:avLst/>
            <a:gdLst/>
            <a:ahLst/>
            <a:cxnLst/>
            <a:rect r="r" b="b" t="t" l="l"/>
            <a:pathLst>
              <a:path h="9693218" w="4660201">
                <a:moveTo>
                  <a:pt x="0" y="0"/>
                </a:moveTo>
                <a:lnTo>
                  <a:pt x="4660202" y="0"/>
                </a:lnTo>
                <a:lnTo>
                  <a:pt x="4660202" y="9693218"/>
                </a:lnTo>
                <a:lnTo>
                  <a:pt x="0" y="9693218"/>
                </a:lnTo>
                <a:lnTo>
                  <a:pt x="0" y="0"/>
                </a:lnTo>
                <a:close/>
              </a:path>
            </a:pathLst>
          </a:custGeom>
          <a:blipFill>
            <a:blip r:embed="rId2"/>
            <a:stretch>
              <a:fillRect l="0" t="0" r="0" b="0"/>
            </a:stretch>
          </a:blipFill>
        </p:spPr>
      </p:sp>
      <p:sp>
        <p:nvSpPr>
          <p:cNvPr name="Freeform 6" id="6"/>
          <p:cNvSpPr/>
          <p:nvPr/>
        </p:nvSpPr>
        <p:spPr>
          <a:xfrm flipH="false" flipV="false" rot="0">
            <a:off x="4246884" y="5269770"/>
            <a:ext cx="4329450" cy="4423448"/>
          </a:xfrm>
          <a:custGeom>
            <a:avLst/>
            <a:gdLst/>
            <a:ahLst/>
            <a:cxnLst/>
            <a:rect r="r" b="b" t="t" l="l"/>
            <a:pathLst>
              <a:path h="4423448" w="4329450">
                <a:moveTo>
                  <a:pt x="0" y="0"/>
                </a:moveTo>
                <a:lnTo>
                  <a:pt x="4329450" y="0"/>
                </a:lnTo>
                <a:lnTo>
                  <a:pt x="4329450" y="4423448"/>
                </a:lnTo>
                <a:lnTo>
                  <a:pt x="0" y="4423448"/>
                </a:lnTo>
                <a:lnTo>
                  <a:pt x="0" y="0"/>
                </a:lnTo>
                <a:close/>
              </a:path>
            </a:pathLst>
          </a:custGeom>
          <a:blipFill>
            <a:blip r:embed="rId3"/>
            <a:stretch>
              <a:fillRect l="0" t="0" r="0" b="0"/>
            </a:stretch>
          </a:blipFill>
        </p:spPr>
      </p:sp>
      <p:sp>
        <p:nvSpPr>
          <p:cNvPr name="TextBox 7" id="7"/>
          <p:cNvSpPr txBox="true"/>
          <p:nvPr/>
        </p:nvSpPr>
        <p:spPr>
          <a:xfrm rot="0">
            <a:off x="6411609" y="1329968"/>
            <a:ext cx="11056935" cy="1586435"/>
          </a:xfrm>
          <a:prstGeom prst="rect">
            <a:avLst/>
          </a:prstGeom>
        </p:spPr>
        <p:txBody>
          <a:bodyPr anchor="t" rtlCol="false" tIns="0" lIns="0" bIns="0" rIns="0">
            <a:spAutoFit/>
          </a:bodyPr>
          <a:lstStyle/>
          <a:p>
            <a:pPr algn="l">
              <a:lnSpc>
                <a:spcPts val="6008"/>
              </a:lnSpc>
            </a:pPr>
            <a:r>
              <a:rPr lang="en-US" sz="4291">
                <a:solidFill>
                  <a:srgbClr val="000000"/>
                </a:solidFill>
                <a:latin typeface="Times New Roman"/>
                <a:ea typeface="Times New Roman"/>
                <a:cs typeface="Times New Roman"/>
                <a:sym typeface="Times New Roman"/>
              </a:rPr>
              <a:t>The Greek God of wine, theatre, ritual madness, fertility and ecstasy.</a:t>
            </a:r>
          </a:p>
        </p:txBody>
      </p:sp>
      <p:sp>
        <p:nvSpPr>
          <p:cNvPr name="TextBox 8" id="8"/>
          <p:cNvSpPr txBox="true"/>
          <p:nvPr/>
        </p:nvSpPr>
        <p:spPr>
          <a:xfrm rot="0">
            <a:off x="5876627" y="295592"/>
            <a:ext cx="3267373" cy="1218565"/>
          </a:xfrm>
          <a:prstGeom prst="rect">
            <a:avLst/>
          </a:prstGeom>
        </p:spPr>
        <p:txBody>
          <a:bodyPr anchor="t" rtlCol="false" tIns="0" lIns="0" bIns="0" rIns="0">
            <a:spAutoFit/>
          </a:bodyPr>
          <a:lstStyle/>
          <a:p>
            <a:pPr algn="ctr">
              <a:lnSpc>
                <a:spcPts val="8959"/>
              </a:lnSpc>
            </a:pPr>
            <a:r>
              <a:rPr lang="en-US" sz="6399">
                <a:solidFill>
                  <a:srgbClr val="000000"/>
                </a:solidFill>
                <a:latin typeface="Times New Roman"/>
                <a:ea typeface="Times New Roman"/>
                <a:cs typeface="Times New Roman"/>
                <a:sym typeface="Times New Roman"/>
              </a:rPr>
              <a:t>Dionysus</a:t>
            </a:r>
          </a:p>
        </p:txBody>
      </p:sp>
      <p:sp>
        <p:nvSpPr>
          <p:cNvPr name="TextBox 9" id="9"/>
          <p:cNvSpPr txBox="true"/>
          <p:nvPr/>
        </p:nvSpPr>
        <p:spPr>
          <a:xfrm rot="0">
            <a:off x="5832210" y="2983078"/>
            <a:ext cx="4817418" cy="1218565"/>
          </a:xfrm>
          <a:prstGeom prst="rect">
            <a:avLst/>
          </a:prstGeom>
        </p:spPr>
        <p:txBody>
          <a:bodyPr anchor="t" rtlCol="false" tIns="0" lIns="0" bIns="0" rIns="0">
            <a:spAutoFit/>
          </a:bodyPr>
          <a:lstStyle/>
          <a:p>
            <a:pPr algn="ctr">
              <a:lnSpc>
                <a:spcPts val="8959"/>
              </a:lnSpc>
            </a:pPr>
            <a:r>
              <a:rPr lang="en-US" sz="6399">
                <a:solidFill>
                  <a:srgbClr val="000000"/>
                </a:solidFill>
                <a:latin typeface="Times New Roman"/>
                <a:ea typeface="Times New Roman"/>
                <a:cs typeface="Times New Roman"/>
                <a:sym typeface="Times New Roman"/>
              </a:rPr>
              <a:t>City Dionysia</a:t>
            </a:r>
          </a:p>
        </p:txBody>
      </p:sp>
      <p:sp>
        <p:nvSpPr>
          <p:cNvPr name="TextBox 10" id="10"/>
          <p:cNvSpPr txBox="true"/>
          <p:nvPr/>
        </p:nvSpPr>
        <p:spPr>
          <a:xfrm rot="0">
            <a:off x="6411609" y="4167623"/>
            <a:ext cx="10554484" cy="3769995"/>
          </a:xfrm>
          <a:prstGeom prst="rect">
            <a:avLst/>
          </a:prstGeom>
        </p:spPr>
        <p:txBody>
          <a:bodyPr anchor="t" rtlCol="false" tIns="0" lIns="0" bIns="0" rIns="0">
            <a:spAutoFit/>
          </a:bodyPr>
          <a:lstStyle/>
          <a:p>
            <a:pPr algn="l">
              <a:lnSpc>
                <a:spcPts val="5880"/>
              </a:lnSpc>
            </a:pPr>
            <a:r>
              <a:rPr lang="en-US" sz="4200">
                <a:solidFill>
                  <a:srgbClr val="000000"/>
                </a:solidFill>
                <a:latin typeface="Times New Roman"/>
                <a:ea typeface="Times New Roman"/>
                <a:cs typeface="Times New Roman"/>
                <a:sym typeface="Times New Roman"/>
              </a:rPr>
              <a:t>The City Dionysia was a Greek festival established in the 6th century BCE that celebrated Dionysus. Theatrical performances and competitions were held at the festival to honour the god.</a:t>
            </a:r>
          </a:p>
        </p:txBody>
      </p:sp>
      <p:sp>
        <p:nvSpPr>
          <p:cNvPr name="TextBox 11" id="11"/>
          <p:cNvSpPr txBox="true"/>
          <p:nvPr/>
        </p:nvSpPr>
        <p:spPr>
          <a:xfrm rot="0">
            <a:off x="792869" y="9523212"/>
            <a:ext cx="3215829" cy="763788"/>
          </a:xfrm>
          <a:prstGeom prst="rect">
            <a:avLst/>
          </a:prstGeom>
        </p:spPr>
        <p:txBody>
          <a:bodyPr anchor="t" rtlCol="false" tIns="0" lIns="0" bIns="0" rIns="0">
            <a:spAutoFit/>
          </a:bodyPr>
          <a:lstStyle/>
          <a:p>
            <a:pPr algn="ctr">
              <a:lnSpc>
                <a:spcPts val="1970"/>
              </a:lnSpc>
            </a:pPr>
            <a:r>
              <a:rPr lang="en-US" sz="1407">
                <a:solidFill>
                  <a:srgbClr val="FFFFFF"/>
                </a:solidFill>
                <a:latin typeface="Times New Roman"/>
                <a:ea typeface="Times New Roman"/>
                <a:cs typeface="Times New Roman"/>
                <a:sym typeface="Times New Roman"/>
              </a:rPr>
              <a:t>Hermes with the Infant Dionysus</a:t>
            </a:r>
          </a:p>
          <a:p>
            <a:pPr algn="ctr">
              <a:lnSpc>
                <a:spcPts val="1970"/>
              </a:lnSpc>
            </a:pPr>
            <a:r>
              <a:rPr lang="en-US" sz="1407">
                <a:solidFill>
                  <a:srgbClr val="FFFFFF"/>
                </a:solidFill>
                <a:latin typeface="Times New Roman"/>
                <a:ea typeface="Times New Roman"/>
                <a:cs typeface="Times New Roman"/>
                <a:sym typeface="Times New Roman"/>
              </a:rPr>
              <a:t>Classical Greek, Replica.</a:t>
            </a:r>
          </a:p>
          <a:p>
            <a:pPr algn="ctr">
              <a:lnSpc>
                <a:spcPts val="1970"/>
              </a:lnSpc>
            </a:pPr>
            <a:r>
              <a:rPr lang="en-US" sz="1407">
                <a:solidFill>
                  <a:srgbClr val="FFFFFF"/>
                </a:solidFill>
                <a:latin typeface="Times New Roman"/>
                <a:ea typeface="Times New Roman"/>
                <a:cs typeface="Times New Roman"/>
                <a:sym typeface="Times New Roman"/>
              </a:rPr>
              <a:t> Museum of Antiquities</a:t>
            </a:r>
          </a:p>
        </p:txBody>
      </p:sp>
      <p:sp>
        <p:nvSpPr>
          <p:cNvPr name="Freeform 12" id="12"/>
          <p:cNvSpPr/>
          <p:nvPr/>
        </p:nvSpPr>
        <p:spPr>
          <a:xfrm flipH="true" flipV="false" rot="0">
            <a:off x="14408787" y="5156915"/>
            <a:ext cx="4329450" cy="4423448"/>
          </a:xfrm>
          <a:custGeom>
            <a:avLst/>
            <a:gdLst/>
            <a:ahLst/>
            <a:cxnLst/>
            <a:rect r="r" b="b" t="t" l="l"/>
            <a:pathLst>
              <a:path h="4423448" w="4329450">
                <a:moveTo>
                  <a:pt x="4329449" y="0"/>
                </a:moveTo>
                <a:lnTo>
                  <a:pt x="0" y="0"/>
                </a:lnTo>
                <a:lnTo>
                  <a:pt x="0" y="4423447"/>
                </a:lnTo>
                <a:lnTo>
                  <a:pt x="4329449" y="4423447"/>
                </a:lnTo>
                <a:lnTo>
                  <a:pt x="4329449" y="0"/>
                </a:lnTo>
                <a:close/>
              </a:path>
            </a:pathLst>
          </a:custGeom>
          <a:blipFill>
            <a:blip r:embed="rId3"/>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6C1614"/>
        </a:solidFill>
      </p:bgPr>
    </p:bg>
    <p:spTree>
      <p:nvGrpSpPr>
        <p:cNvPr id="1" name=""/>
        <p:cNvGrpSpPr/>
        <p:nvPr/>
      </p:nvGrpSpPr>
      <p:grpSpPr>
        <a:xfrm>
          <a:off x="0" y="0"/>
          <a:ext cx="0" cy="0"/>
          <a:chOff x="0" y="0"/>
          <a:chExt cx="0" cy="0"/>
        </a:xfrm>
      </p:grpSpPr>
      <p:sp>
        <p:nvSpPr>
          <p:cNvPr name="Freeform 2" id="2"/>
          <p:cNvSpPr/>
          <p:nvPr/>
        </p:nvSpPr>
        <p:spPr>
          <a:xfrm flipH="false" flipV="false" rot="0">
            <a:off x="7341781" y="5289786"/>
            <a:ext cx="6419179" cy="4260730"/>
          </a:xfrm>
          <a:custGeom>
            <a:avLst/>
            <a:gdLst/>
            <a:ahLst/>
            <a:cxnLst/>
            <a:rect r="r" b="b" t="t" l="l"/>
            <a:pathLst>
              <a:path h="4260730" w="6419179">
                <a:moveTo>
                  <a:pt x="0" y="0"/>
                </a:moveTo>
                <a:lnTo>
                  <a:pt x="6419178" y="0"/>
                </a:lnTo>
                <a:lnTo>
                  <a:pt x="6419178" y="4260730"/>
                </a:lnTo>
                <a:lnTo>
                  <a:pt x="0" y="4260730"/>
                </a:lnTo>
                <a:lnTo>
                  <a:pt x="0" y="0"/>
                </a:lnTo>
                <a:close/>
              </a:path>
            </a:pathLst>
          </a:custGeom>
          <a:blipFill>
            <a:blip r:embed="rId2"/>
            <a:stretch>
              <a:fillRect l="0" t="0" r="0" b="0"/>
            </a:stretch>
          </a:blipFill>
        </p:spPr>
      </p:sp>
      <p:sp>
        <p:nvSpPr>
          <p:cNvPr name="Freeform 3" id="3"/>
          <p:cNvSpPr/>
          <p:nvPr/>
        </p:nvSpPr>
        <p:spPr>
          <a:xfrm flipH="false" flipV="false" rot="0">
            <a:off x="278771" y="5289786"/>
            <a:ext cx="6419179" cy="4260730"/>
          </a:xfrm>
          <a:custGeom>
            <a:avLst/>
            <a:gdLst/>
            <a:ahLst/>
            <a:cxnLst/>
            <a:rect r="r" b="b" t="t" l="l"/>
            <a:pathLst>
              <a:path h="4260730" w="6419179">
                <a:moveTo>
                  <a:pt x="0" y="0"/>
                </a:moveTo>
                <a:lnTo>
                  <a:pt x="6419179" y="0"/>
                </a:lnTo>
                <a:lnTo>
                  <a:pt x="6419179" y="4260730"/>
                </a:lnTo>
                <a:lnTo>
                  <a:pt x="0" y="4260730"/>
                </a:lnTo>
                <a:lnTo>
                  <a:pt x="0" y="0"/>
                </a:lnTo>
                <a:close/>
              </a:path>
            </a:pathLst>
          </a:custGeom>
          <a:blipFill>
            <a:blip r:embed="rId3"/>
            <a:stretch>
              <a:fillRect l="-12006" t="-15527" r="-3304" b="0"/>
            </a:stretch>
          </a:blipFill>
        </p:spPr>
      </p:sp>
      <p:grpSp>
        <p:nvGrpSpPr>
          <p:cNvPr name="Group 4" id="4"/>
          <p:cNvGrpSpPr/>
          <p:nvPr/>
        </p:nvGrpSpPr>
        <p:grpSpPr>
          <a:xfrm rot="0">
            <a:off x="0" y="993794"/>
            <a:ext cx="13760959" cy="4149706"/>
            <a:chOff x="0" y="0"/>
            <a:chExt cx="3624286" cy="1092927"/>
          </a:xfrm>
        </p:grpSpPr>
        <p:sp>
          <p:nvSpPr>
            <p:cNvPr name="Freeform 5" id="5"/>
            <p:cNvSpPr/>
            <p:nvPr/>
          </p:nvSpPr>
          <p:spPr>
            <a:xfrm flipH="false" flipV="false" rot="0">
              <a:off x="0" y="0"/>
              <a:ext cx="3624286" cy="1092927"/>
            </a:xfrm>
            <a:custGeom>
              <a:avLst/>
              <a:gdLst/>
              <a:ahLst/>
              <a:cxnLst/>
              <a:rect r="r" b="b" t="t" l="l"/>
              <a:pathLst>
                <a:path h="1092927" w="3624286">
                  <a:moveTo>
                    <a:pt x="28693" y="0"/>
                  </a:moveTo>
                  <a:lnTo>
                    <a:pt x="3595593" y="0"/>
                  </a:lnTo>
                  <a:cubicBezTo>
                    <a:pt x="3611440" y="0"/>
                    <a:pt x="3624286" y="12846"/>
                    <a:pt x="3624286" y="28693"/>
                  </a:cubicBezTo>
                  <a:lnTo>
                    <a:pt x="3624286" y="1064234"/>
                  </a:lnTo>
                  <a:cubicBezTo>
                    <a:pt x="3624286" y="1080081"/>
                    <a:pt x="3611440" y="1092927"/>
                    <a:pt x="3595593" y="1092927"/>
                  </a:cubicBezTo>
                  <a:lnTo>
                    <a:pt x="28693" y="1092927"/>
                  </a:lnTo>
                  <a:cubicBezTo>
                    <a:pt x="12846" y="1092927"/>
                    <a:pt x="0" y="1080081"/>
                    <a:pt x="0" y="1064234"/>
                  </a:cubicBezTo>
                  <a:lnTo>
                    <a:pt x="0" y="28693"/>
                  </a:lnTo>
                  <a:cubicBezTo>
                    <a:pt x="0" y="12846"/>
                    <a:pt x="12846" y="0"/>
                    <a:pt x="28693" y="0"/>
                  </a:cubicBezTo>
                  <a:close/>
                </a:path>
              </a:pathLst>
            </a:custGeom>
            <a:solidFill>
              <a:srgbClr val="F5EDD9"/>
            </a:solidFill>
          </p:spPr>
        </p:sp>
        <p:sp>
          <p:nvSpPr>
            <p:cNvPr name="TextBox 6" id="6"/>
            <p:cNvSpPr txBox="true"/>
            <p:nvPr/>
          </p:nvSpPr>
          <p:spPr>
            <a:xfrm>
              <a:off x="0" y="-38100"/>
              <a:ext cx="3624286" cy="1131027"/>
            </a:xfrm>
            <a:prstGeom prst="rect">
              <a:avLst/>
            </a:prstGeom>
          </p:spPr>
          <p:txBody>
            <a:bodyPr anchor="ctr" rtlCol="false" tIns="50800" lIns="50800" bIns="50800" rIns="50800"/>
            <a:lstStyle/>
            <a:p>
              <a:pPr algn="ctr">
                <a:lnSpc>
                  <a:spcPts val="2992"/>
                </a:lnSpc>
              </a:pPr>
            </a:p>
          </p:txBody>
        </p:sp>
      </p:grpSp>
      <p:sp>
        <p:nvSpPr>
          <p:cNvPr name="Freeform 7" id="7"/>
          <p:cNvSpPr/>
          <p:nvPr/>
        </p:nvSpPr>
        <p:spPr>
          <a:xfrm flipH="false" flipV="false" rot="0">
            <a:off x="-389838" y="0"/>
            <a:ext cx="3878199" cy="4114800"/>
          </a:xfrm>
          <a:custGeom>
            <a:avLst/>
            <a:gdLst/>
            <a:ahLst/>
            <a:cxnLst/>
            <a:rect r="r" b="b" t="t" l="l"/>
            <a:pathLst>
              <a:path h="4114800" w="3878199">
                <a:moveTo>
                  <a:pt x="0" y="0"/>
                </a:moveTo>
                <a:lnTo>
                  <a:pt x="3878199" y="0"/>
                </a:lnTo>
                <a:lnTo>
                  <a:pt x="387819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true" flipV="false" rot="0">
            <a:off x="13760959" y="118631"/>
            <a:ext cx="4270224" cy="9788479"/>
          </a:xfrm>
          <a:custGeom>
            <a:avLst/>
            <a:gdLst/>
            <a:ahLst/>
            <a:cxnLst/>
            <a:rect r="r" b="b" t="t" l="l"/>
            <a:pathLst>
              <a:path h="9788479" w="4270224">
                <a:moveTo>
                  <a:pt x="4270224" y="0"/>
                </a:moveTo>
                <a:lnTo>
                  <a:pt x="0" y="0"/>
                </a:lnTo>
                <a:lnTo>
                  <a:pt x="0" y="9788479"/>
                </a:lnTo>
                <a:lnTo>
                  <a:pt x="4270224" y="9788479"/>
                </a:lnTo>
                <a:lnTo>
                  <a:pt x="4270224"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9" id="9"/>
          <p:cNvSpPr txBox="true"/>
          <p:nvPr/>
        </p:nvSpPr>
        <p:spPr>
          <a:xfrm rot="0">
            <a:off x="2562604" y="941495"/>
            <a:ext cx="8635752" cy="1218565"/>
          </a:xfrm>
          <a:prstGeom prst="rect">
            <a:avLst/>
          </a:prstGeom>
        </p:spPr>
        <p:txBody>
          <a:bodyPr anchor="t" rtlCol="false" tIns="0" lIns="0" bIns="0" rIns="0">
            <a:spAutoFit/>
          </a:bodyPr>
          <a:lstStyle/>
          <a:p>
            <a:pPr algn="ctr">
              <a:lnSpc>
                <a:spcPts val="8959"/>
              </a:lnSpc>
            </a:pPr>
            <a:r>
              <a:rPr lang="en-US" sz="6399">
                <a:solidFill>
                  <a:srgbClr val="000000"/>
                </a:solidFill>
                <a:latin typeface="Times New Roman"/>
                <a:ea typeface="Times New Roman"/>
                <a:cs typeface="Times New Roman"/>
                <a:sym typeface="Times New Roman"/>
              </a:rPr>
              <a:t>The Theatre of Dionysus</a:t>
            </a:r>
          </a:p>
        </p:txBody>
      </p:sp>
      <p:sp>
        <p:nvSpPr>
          <p:cNvPr name="TextBox 10" id="10"/>
          <p:cNvSpPr txBox="true"/>
          <p:nvPr/>
        </p:nvSpPr>
        <p:spPr>
          <a:xfrm rot="0">
            <a:off x="800265" y="814849"/>
            <a:ext cx="12160430" cy="4328651"/>
          </a:xfrm>
          <a:prstGeom prst="rect">
            <a:avLst/>
          </a:prstGeom>
        </p:spPr>
        <p:txBody>
          <a:bodyPr anchor="t" rtlCol="false" tIns="0" lIns="0" bIns="0" rIns="0">
            <a:spAutoFit/>
          </a:bodyPr>
          <a:lstStyle/>
          <a:p>
            <a:pPr algn="ctr">
              <a:lnSpc>
                <a:spcPts val="3954"/>
              </a:lnSpc>
            </a:pPr>
          </a:p>
          <a:p>
            <a:pPr algn="ctr">
              <a:lnSpc>
                <a:spcPts val="6071"/>
              </a:lnSpc>
            </a:pPr>
          </a:p>
          <a:p>
            <a:pPr algn="ctr">
              <a:lnSpc>
                <a:spcPts val="6071"/>
              </a:lnSpc>
            </a:pPr>
            <a:r>
              <a:rPr lang="en-US" sz="4336">
                <a:solidFill>
                  <a:srgbClr val="000000"/>
                </a:solidFill>
                <a:latin typeface="Times New Roman"/>
                <a:ea typeface="Times New Roman"/>
                <a:cs typeface="Times New Roman"/>
                <a:sym typeface="Times New Roman"/>
              </a:rPr>
              <a:t>This theatre in Athens is considered the first example of a Greek theatre and the birthplace of Greek drama. The theatrical performances at the City Dionysia were performed here.</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5EDD9"/>
        </a:solidFill>
      </p:bgPr>
    </p:bg>
    <p:spTree>
      <p:nvGrpSpPr>
        <p:cNvPr id="1" name=""/>
        <p:cNvGrpSpPr/>
        <p:nvPr/>
      </p:nvGrpSpPr>
      <p:grpSpPr>
        <a:xfrm>
          <a:off x="0" y="0"/>
          <a:ext cx="0" cy="0"/>
          <a:chOff x="0" y="0"/>
          <a:chExt cx="0" cy="0"/>
        </a:xfrm>
      </p:grpSpPr>
      <p:sp>
        <p:nvSpPr>
          <p:cNvPr name="Freeform 2" id="2"/>
          <p:cNvSpPr/>
          <p:nvPr/>
        </p:nvSpPr>
        <p:spPr>
          <a:xfrm flipH="false" flipV="false" rot="0">
            <a:off x="9144000" y="2601497"/>
            <a:ext cx="7449093" cy="5084006"/>
          </a:xfrm>
          <a:custGeom>
            <a:avLst/>
            <a:gdLst/>
            <a:ahLst/>
            <a:cxnLst/>
            <a:rect r="r" b="b" t="t" l="l"/>
            <a:pathLst>
              <a:path h="5084006" w="7449093">
                <a:moveTo>
                  <a:pt x="0" y="0"/>
                </a:moveTo>
                <a:lnTo>
                  <a:pt x="7449093" y="0"/>
                </a:lnTo>
                <a:lnTo>
                  <a:pt x="7449093" y="5084006"/>
                </a:lnTo>
                <a:lnTo>
                  <a:pt x="0" y="5084006"/>
                </a:lnTo>
                <a:lnTo>
                  <a:pt x="0" y="0"/>
                </a:lnTo>
                <a:close/>
              </a:path>
            </a:pathLst>
          </a:custGeom>
          <a:blipFill>
            <a:blip r:embed="rId2"/>
            <a:stretch>
              <a:fillRect l="0" t="0" r="0" b="0"/>
            </a:stretch>
          </a:blipFill>
        </p:spPr>
      </p:sp>
      <p:grpSp>
        <p:nvGrpSpPr>
          <p:cNvPr name="Group 3" id="3"/>
          <p:cNvGrpSpPr/>
          <p:nvPr/>
        </p:nvGrpSpPr>
        <p:grpSpPr>
          <a:xfrm rot="0">
            <a:off x="450746" y="3462327"/>
            <a:ext cx="7213545" cy="4853196"/>
            <a:chOff x="0" y="0"/>
            <a:chExt cx="1899864" cy="1278208"/>
          </a:xfrm>
        </p:grpSpPr>
        <p:sp>
          <p:nvSpPr>
            <p:cNvPr name="Freeform 4" id="4"/>
            <p:cNvSpPr/>
            <p:nvPr/>
          </p:nvSpPr>
          <p:spPr>
            <a:xfrm flipH="false" flipV="false" rot="0">
              <a:off x="0" y="0"/>
              <a:ext cx="1899864" cy="1278208"/>
            </a:xfrm>
            <a:custGeom>
              <a:avLst/>
              <a:gdLst/>
              <a:ahLst/>
              <a:cxnLst/>
              <a:rect r="r" b="b" t="t" l="l"/>
              <a:pathLst>
                <a:path h="1278208" w="1899864">
                  <a:moveTo>
                    <a:pt x="54736" y="0"/>
                  </a:moveTo>
                  <a:lnTo>
                    <a:pt x="1845128" y="0"/>
                  </a:lnTo>
                  <a:cubicBezTo>
                    <a:pt x="1875358" y="0"/>
                    <a:pt x="1899864" y="24506"/>
                    <a:pt x="1899864" y="54736"/>
                  </a:cubicBezTo>
                  <a:lnTo>
                    <a:pt x="1899864" y="1223472"/>
                  </a:lnTo>
                  <a:cubicBezTo>
                    <a:pt x="1899864" y="1237989"/>
                    <a:pt x="1894097" y="1251911"/>
                    <a:pt x="1883832" y="1262176"/>
                  </a:cubicBezTo>
                  <a:cubicBezTo>
                    <a:pt x="1873567" y="1272441"/>
                    <a:pt x="1859645" y="1278208"/>
                    <a:pt x="1845128" y="1278208"/>
                  </a:cubicBezTo>
                  <a:lnTo>
                    <a:pt x="54736" y="1278208"/>
                  </a:lnTo>
                  <a:cubicBezTo>
                    <a:pt x="40219" y="1278208"/>
                    <a:pt x="26297" y="1272441"/>
                    <a:pt x="16032" y="1262176"/>
                  </a:cubicBezTo>
                  <a:cubicBezTo>
                    <a:pt x="5767" y="1251911"/>
                    <a:pt x="0" y="1237989"/>
                    <a:pt x="0" y="1223472"/>
                  </a:cubicBezTo>
                  <a:lnTo>
                    <a:pt x="0" y="54736"/>
                  </a:lnTo>
                  <a:cubicBezTo>
                    <a:pt x="0" y="40219"/>
                    <a:pt x="5767" y="26297"/>
                    <a:pt x="16032" y="16032"/>
                  </a:cubicBezTo>
                  <a:cubicBezTo>
                    <a:pt x="26297" y="5767"/>
                    <a:pt x="40219" y="0"/>
                    <a:pt x="54736" y="0"/>
                  </a:cubicBezTo>
                  <a:close/>
                </a:path>
              </a:pathLst>
            </a:custGeom>
            <a:solidFill>
              <a:srgbClr val="5B0905"/>
            </a:solidFill>
          </p:spPr>
        </p:sp>
        <p:sp>
          <p:nvSpPr>
            <p:cNvPr name="TextBox 5" id="5"/>
            <p:cNvSpPr txBox="true"/>
            <p:nvPr/>
          </p:nvSpPr>
          <p:spPr>
            <a:xfrm>
              <a:off x="0" y="-38100"/>
              <a:ext cx="1899864" cy="1316308"/>
            </a:xfrm>
            <a:prstGeom prst="rect">
              <a:avLst/>
            </a:prstGeom>
          </p:spPr>
          <p:txBody>
            <a:bodyPr anchor="ctr" rtlCol="false" tIns="50800" lIns="50800" bIns="50800" rIns="50800"/>
            <a:lstStyle/>
            <a:p>
              <a:pPr algn="ctr">
                <a:lnSpc>
                  <a:spcPts val="2992"/>
                </a:lnSpc>
              </a:pPr>
            </a:p>
          </p:txBody>
        </p:sp>
      </p:grpSp>
      <p:sp>
        <p:nvSpPr>
          <p:cNvPr name="Freeform 6" id="6"/>
          <p:cNvSpPr/>
          <p:nvPr/>
        </p:nvSpPr>
        <p:spPr>
          <a:xfrm flipH="false" flipV="false" rot="1296154">
            <a:off x="8965229" y="6025189"/>
            <a:ext cx="1085341" cy="1808901"/>
          </a:xfrm>
          <a:custGeom>
            <a:avLst/>
            <a:gdLst/>
            <a:ahLst/>
            <a:cxnLst/>
            <a:rect r="r" b="b" t="t" l="l"/>
            <a:pathLst>
              <a:path h="1808901" w="1085341">
                <a:moveTo>
                  <a:pt x="0" y="0"/>
                </a:moveTo>
                <a:lnTo>
                  <a:pt x="1085341" y="0"/>
                </a:lnTo>
                <a:lnTo>
                  <a:pt x="1085341" y="1808901"/>
                </a:lnTo>
                <a:lnTo>
                  <a:pt x="0" y="1808901"/>
                </a:lnTo>
                <a:lnTo>
                  <a:pt x="0" y="0"/>
                </a:lnTo>
                <a:close/>
              </a:path>
            </a:pathLst>
          </a:custGeom>
          <a:blipFill>
            <a:blip r:embed="rId3"/>
            <a:stretch>
              <a:fillRect l="0" t="0" r="0" b="0"/>
            </a:stretch>
          </a:blipFill>
        </p:spPr>
      </p:sp>
      <p:sp>
        <p:nvSpPr>
          <p:cNvPr name="Freeform 7" id="7"/>
          <p:cNvSpPr/>
          <p:nvPr/>
        </p:nvSpPr>
        <p:spPr>
          <a:xfrm flipH="true" flipV="false" rot="2940497">
            <a:off x="15588761" y="2107055"/>
            <a:ext cx="843915" cy="1527449"/>
          </a:xfrm>
          <a:custGeom>
            <a:avLst/>
            <a:gdLst/>
            <a:ahLst/>
            <a:cxnLst/>
            <a:rect r="r" b="b" t="t" l="l"/>
            <a:pathLst>
              <a:path h="1527449" w="843915">
                <a:moveTo>
                  <a:pt x="843915" y="0"/>
                </a:moveTo>
                <a:lnTo>
                  <a:pt x="0" y="0"/>
                </a:lnTo>
                <a:lnTo>
                  <a:pt x="0" y="1527448"/>
                </a:lnTo>
                <a:lnTo>
                  <a:pt x="843915" y="1527448"/>
                </a:lnTo>
                <a:lnTo>
                  <a:pt x="843915" y="0"/>
                </a:lnTo>
                <a:close/>
              </a:path>
            </a:pathLst>
          </a:custGeom>
          <a:blipFill>
            <a:blip r:embed="rId4"/>
            <a:stretch>
              <a:fillRect l="0" t="0" r="0" b="0"/>
            </a:stretch>
          </a:blipFill>
        </p:spPr>
      </p:sp>
      <p:sp>
        <p:nvSpPr>
          <p:cNvPr name="Freeform 8" id="8"/>
          <p:cNvSpPr/>
          <p:nvPr/>
        </p:nvSpPr>
        <p:spPr>
          <a:xfrm flipH="true" flipV="false" rot="0">
            <a:off x="10754259" y="1815099"/>
            <a:ext cx="843915" cy="1527449"/>
          </a:xfrm>
          <a:custGeom>
            <a:avLst/>
            <a:gdLst/>
            <a:ahLst/>
            <a:cxnLst/>
            <a:rect r="r" b="b" t="t" l="l"/>
            <a:pathLst>
              <a:path h="1527449" w="843915">
                <a:moveTo>
                  <a:pt x="843915" y="0"/>
                </a:moveTo>
                <a:lnTo>
                  <a:pt x="0" y="0"/>
                </a:lnTo>
                <a:lnTo>
                  <a:pt x="0" y="1527448"/>
                </a:lnTo>
                <a:lnTo>
                  <a:pt x="843915" y="1527448"/>
                </a:lnTo>
                <a:lnTo>
                  <a:pt x="843915" y="0"/>
                </a:lnTo>
                <a:close/>
              </a:path>
            </a:pathLst>
          </a:custGeom>
          <a:blipFill>
            <a:blip r:embed="rId4"/>
            <a:stretch>
              <a:fillRect l="0" t="0" r="0" b="0"/>
            </a:stretch>
          </a:blipFill>
        </p:spPr>
      </p:sp>
      <p:sp>
        <p:nvSpPr>
          <p:cNvPr name="Freeform 9" id="9"/>
          <p:cNvSpPr/>
          <p:nvPr/>
        </p:nvSpPr>
        <p:spPr>
          <a:xfrm flipH="true" flipV="false" rot="-1713081">
            <a:off x="14352935" y="5123571"/>
            <a:ext cx="1401411" cy="2335685"/>
          </a:xfrm>
          <a:custGeom>
            <a:avLst/>
            <a:gdLst/>
            <a:ahLst/>
            <a:cxnLst/>
            <a:rect r="r" b="b" t="t" l="l"/>
            <a:pathLst>
              <a:path h="2335685" w="1401411">
                <a:moveTo>
                  <a:pt x="1401411" y="0"/>
                </a:moveTo>
                <a:lnTo>
                  <a:pt x="0" y="0"/>
                </a:lnTo>
                <a:lnTo>
                  <a:pt x="0" y="2335685"/>
                </a:lnTo>
                <a:lnTo>
                  <a:pt x="1401411" y="2335685"/>
                </a:lnTo>
                <a:lnTo>
                  <a:pt x="1401411" y="0"/>
                </a:lnTo>
                <a:close/>
              </a:path>
            </a:pathLst>
          </a:custGeom>
          <a:blipFill>
            <a:blip r:embed="rId3"/>
            <a:stretch>
              <a:fillRect l="0" t="0" r="0" b="0"/>
            </a:stretch>
          </a:blipFill>
        </p:spPr>
      </p:sp>
      <p:sp>
        <p:nvSpPr>
          <p:cNvPr name="Freeform 10" id="10"/>
          <p:cNvSpPr/>
          <p:nvPr/>
        </p:nvSpPr>
        <p:spPr>
          <a:xfrm flipH="false" flipV="false" rot="-2009304">
            <a:off x="12641141" y="6394033"/>
            <a:ext cx="1887439" cy="1870924"/>
          </a:xfrm>
          <a:custGeom>
            <a:avLst/>
            <a:gdLst/>
            <a:ahLst/>
            <a:cxnLst/>
            <a:rect r="r" b="b" t="t" l="l"/>
            <a:pathLst>
              <a:path h="1870924" w="1887439">
                <a:moveTo>
                  <a:pt x="0" y="0"/>
                </a:moveTo>
                <a:lnTo>
                  <a:pt x="1887439" y="0"/>
                </a:lnTo>
                <a:lnTo>
                  <a:pt x="1887439" y="1870925"/>
                </a:lnTo>
                <a:lnTo>
                  <a:pt x="0" y="1870925"/>
                </a:lnTo>
                <a:lnTo>
                  <a:pt x="0" y="0"/>
                </a:lnTo>
                <a:close/>
              </a:path>
            </a:pathLst>
          </a:custGeom>
          <a:blipFill>
            <a:blip r:embed="rId5"/>
            <a:stretch>
              <a:fillRect l="0" t="0" r="0" b="0"/>
            </a:stretch>
          </a:blipFill>
        </p:spPr>
      </p:sp>
      <p:sp>
        <p:nvSpPr>
          <p:cNvPr name="Freeform 11" id="11"/>
          <p:cNvSpPr/>
          <p:nvPr/>
        </p:nvSpPr>
        <p:spPr>
          <a:xfrm flipH="false" flipV="false" rot="0">
            <a:off x="740596" y="225734"/>
            <a:ext cx="2871607" cy="2941467"/>
          </a:xfrm>
          <a:custGeom>
            <a:avLst/>
            <a:gdLst/>
            <a:ahLst/>
            <a:cxnLst/>
            <a:rect r="r" b="b" t="t" l="l"/>
            <a:pathLst>
              <a:path h="2941467" w="2871607">
                <a:moveTo>
                  <a:pt x="0" y="0"/>
                </a:moveTo>
                <a:lnTo>
                  <a:pt x="2871607" y="0"/>
                </a:lnTo>
                <a:lnTo>
                  <a:pt x="2871607" y="2941467"/>
                </a:lnTo>
                <a:lnTo>
                  <a:pt x="0" y="294146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2" id="12"/>
          <p:cNvSpPr txBox="true"/>
          <p:nvPr/>
        </p:nvSpPr>
        <p:spPr>
          <a:xfrm rot="0">
            <a:off x="5340837" y="268405"/>
            <a:ext cx="7680845" cy="916305"/>
          </a:xfrm>
          <a:prstGeom prst="rect">
            <a:avLst/>
          </a:prstGeom>
        </p:spPr>
        <p:txBody>
          <a:bodyPr anchor="t" rtlCol="false" tIns="0" lIns="0" bIns="0" rIns="0">
            <a:spAutoFit/>
          </a:bodyPr>
          <a:lstStyle/>
          <a:p>
            <a:pPr algn="ctr">
              <a:lnSpc>
                <a:spcPts val="6719"/>
              </a:lnSpc>
            </a:pPr>
            <a:r>
              <a:rPr lang="en-US" sz="4800">
                <a:solidFill>
                  <a:srgbClr val="000000"/>
                </a:solidFill>
                <a:latin typeface="Times New Roman"/>
                <a:ea typeface="Times New Roman"/>
                <a:cs typeface="Times New Roman"/>
                <a:sym typeface="Times New Roman"/>
              </a:rPr>
              <a:t>Greek Theatre Vocabulary</a:t>
            </a:r>
          </a:p>
        </p:txBody>
      </p:sp>
      <p:sp>
        <p:nvSpPr>
          <p:cNvPr name="TextBox 13" id="13"/>
          <p:cNvSpPr txBox="true"/>
          <p:nvPr/>
        </p:nvSpPr>
        <p:spPr>
          <a:xfrm rot="0">
            <a:off x="247167" y="4091829"/>
            <a:ext cx="7620704" cy="3413218"/>
          </a:xfrm>
          <a:prstGeom prst="rect">
            <a:avLst/>
          </a:prstGeom>
        </p:spPr>
        <p:txBody>
          <a:bodyPr anchor="t" rtlCol="false" tIns="0" lIns="0" bIns="0" rIns="0">
            <a:spAutoFit/>
          </a:bodyPr>
          <a:lstStyle/>
          <a:p>
            <a:pPr algn="ctr">
              <a:lnSpc>
                <a:spcPts val="6644"/>
              </a:lnSpc>
            </a:pPr>
            <a:r>
              <a:rPr lang="en-US" sz="4746">
                <a:solidFill>
                  <a:srgbClr val="FFFFFF"/>
                </a:solidFill>
                <a:latin typeface="Times New Roman"/>
                <a:ea typeface="Times New Roman"/>
                <a:cs typeface="Times New Roman"/>
                <a:sym typeface="Times New Roman"/>
              </a:rPr>
              <a:t>The word 'theatre' comes from the Greek word 'theatron' which literally means "place for seeing."</a:t>
            </a:r>
          </a:p>
        </p:txBody>
      </p:sp>
      <p:sp>
        <p:nvSpPr>
          <p:cNvPr name="TextBox 14" id="14"/>
          <p:cNvSpPr txBox="true"/>
          <p:nvPr/>
        </p:nvSpPr>
        <p:spPr>
          <a:xfrm rot="0">
            <a:off x="11866627" y="8091268"/>
            <a:ext cx="1155055" cy="539115"/>
          </a:xfrm>
          <a:prstGeom prst="rect">
            <a:avLst/>
          </a:prstGeom>
        </p:spPr>
        <p:txBody>
          <a:bodyPr anchor="t" rtlCol="false" tIns="0" lIns="0" bIns="0" rIns="0">
            <a:spAutoFit/>
          </a:bodyPr>
          <a:lstStyle/>
          <a:p>
            <a:pPr algn="ctr">
              <a:lnSpc>
                <a:spcPts val="4409"/>
              </a:lnSpc>
            </a:pPr>
            <a:r>
              <a:rPr lang="en-US" sz="3150">
                <a:solidFill>
                  <a:srgbClr val="000000"/>
                </a:solidFill>
                <a:latin typeface="Merriweather"/>
                <a:ea typeface="Merriweather"/>
                <a:cs typeface="Merriweather"/>
                <a:sym typeface="Merriweather"/>
              </a:rPr>
              <a:t>Cavea</a:t>
            </a:r>
          </a:p>
        </p:txBody>
      </p:sp>
      <p:sp>
        <p:nvSpPr>
          <p:cNvPr name="TextBox 15" id="15"/>
          <p:cNvSpPr txBox="true"/>
          <p:nvPr/>
        </p:nvSpPr>
        <p:spPr>
          <a:xfrm rot="0">
            <a:off x="9507900" y="1512204"/>
            <a:ext cx="1178570" cy="539115"/>
          </a:xfrm>
          <a:prstGeom prst="rect">
            <a:avLst/>
          </a:prstGeom>
        </p:spPr>
        <p:txBody>
          <a:bodyPr anchor="t" rtlCol="false" tIns="0" lIns="0" bIns="0" rIns="0">
            <a:spAutoFit/>
          </a:bodyPr>
          <a:lstStyle/>
          <a:p>
            <a:pPr algn="ctr">
              <a:lnSpc>
                <a:spcPts val="4409"/>
              </a:lnSpc>
            </a:pPr>
            <a:r>
              <a:rPr lang="en-US" sz="3150">
                <a:solidFill>
                  <a:srgbClr val="000000"/>
                </a:solidFill>
                <a:latin typeface="Merriweather"/>
                <a:ea typeface="Merriweather"/>
                <a:cs typeface="Merriweather"/>
                <a:sym typeface="Merriweather"/>
              </a:rPr>
              <a:t>Skene</a:t>
            </a:r>
          </a:p>
        </p:txBody>
      </p:sp>
      <p:sp>
        <p:nvSpPr>
          <p:cNvPr name="TextBox 16" id="16"/>
          <p:cNvSpPr txBox="true"/>
          <p:nvPr/>
        </p:nvSpPr>
        <p:spPr>
          <a:xfrm rot="0">
            <a:off x="8308481" y="7618828"/>
            <a:ext cx="1535460" cy="539115"/>
          </a:xfrm>
          <a:prstGeom prst="rect">
            <a:avLst/>
          </a:prstGeom>
        </p:spPr>
        <p:txBody>
          <a:bodyPr anchor="t" rtlCol="false" tIns="0" lIns="0" bIns="0" rIns="0">
            <a:spAutoFit/>
          </a:bodyPr>
          <a:lstStyle/>
          <a:p>
            <a:pPr algn="ctr">
              <a:lnSpc>
                <a:spcPts val="4409"/>
              </a:lnSpc>
            </a:pPr>
            <a:r>
              <a:rPr lang="en-US" sz="3150">
                <a:solidFill>
                  <a:srgbClr val="000000"/>
                </a:solidFill>
                <a:latin typeface="Merriweather"/>
                <a:ea typeface="Merriweather"/>
                <a:cs typeface="Merriweather"/>
                <a:sym typeface="Merriweather"/>
              </a:rPr>
              <a:t>Parodoi</a:t>
            </a:r>
          </a:p>
        </p:txBody>
      </p:sp>
      <p:sp>
        <p:nvSpPr>
          <p:cNvPr name="TextBox 17" id="17"/>
          <p:cNvSpPr txBox="true"/>
          <p:nvPr/>
        </p:nvSpPr>
        <p:spPr>
          <a:xfrm rot="0">
            <a:off x="14384447" y="1521961"/>
            <a:ext cx="1842851" cy="529358"/>
          </a:xfrm>
          <a:prstGeom prst="rect">
            <a:avLst/>
          </a:prstGeom>
        </p:spPr>
        <p:txBody>
          <a:bodyPr anchor="t" rtlCol="false" tIns="0" lIns="0" bIns="0" rIns="0">
            <a:spAutoFit/>
          </a:bodyPr>
          <a:lstStyle/>
          <a:p>
            <a:pPr algn="ctr">
              <a:lnSpc>
                <a:spcPts val="4422"/>
              </a:lnSpc>
            </a:pPr>
            <a:r>
              <a:rPr lang="en-US" sz="3159">
                <a:solidFill>
                  <a:srgbClr val="000000"/>
                </a:solidFill>
                <a:latin typeface="Merriweather"/>
                <a:ea typeface="Merriweather"/>
                <a:cs typeface="Merriweather"/>
                <a:sym typeface="Merriweather"/>
              </a:rPr>
              <a:t>Parodoi</a:t>
            </a:r>
          </a:p>
        </p:txBody>
      </p:sp>
      <p:sp>
        <p:nvSpPr>
          <p:cNvPr name="TextBox 18" id="18"/>
          <p:cNvSpPr txBox="true"/>
          <p:nvPr/>
        </p:nvSpPr>
        <p:spPr>
          <a:xfrm rot="0">
            <a:off x="16010719" y="6961953"/>
            <a:ext cx="1931045" cy="539115"/>
          </a:xfrm>
          <a:prstGeom prst="rect">
            <a:avLst/>
          </a:prstGeom>
        </p:spPr>
        <p:txBody>
          <a:bodyPr anchor="t" rtlCol="false" tIns="0" lIns="0" bIns="0" rIns="0">
            <a:spAutoFit/>
          </a:bodyPr>
          <a:lstStyle/>
          <a:p>
            <a:pPr algn="ctr">
              <a:lnSpc>
                <a:spcPts val="4409"/>
              </a:lnSpc>
            </a:pPr>
            <a:r>
              <a:rPr lang="en-US" sz="3150">
                <a:solidFill>
                  <a:srgbClr val="000000"/>
                </a:solidFill>
                <a:latin typeface="Merriweather"/>
                <a:ea typeface="Merriweather"/>
                <a:cs typeface="Merriweather"/>
                <a:sym typeface="Merriweather"/>
              </a:rPr>
              <a:t>Orchestra</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6C1614"/>
        </a:solidFill>
      </p:bgPr>
    </p:bg>
    <p:spTree>
      <p:nvGrpSpPr>
        <p:cNvPr id="1" name=""/>
        <p:cNvGrpSpPr/>
        <p:nvPr/>
      </p:nvGrpSpPr>
      <p:grpSpPr>
        <a:xfrm>
          <a:off x="0" y="0"/>
          <a:ext cx="0" cy="0"/>
          <a:chOff x="0" y="0"/>
          <a:chExt cx="0" cy="0"/>
        </a:xfrm>
      </p:grpSpPr>
      <p:sp>
        <p:nvSpPr>
          <p:cNvPr name="Freeform 2" id="2"/>
          <p:cNvSpPr/>
          <p:nvPr/>
        </p:nvSpPr>
        <p:spPr>
          <a:xfrm flipH="false" flipV="false" rot="0">
            <a:off x="1524611" y="3313349"/>
            <a:ext cx="7619389" cy="4517663"/>
          </a:xfrm>
          <a:custGeom>
            <a:avLst/>
            <a:gdLst/>
            <a:ahLst/>
            <a:cxnLst/>
            <a:rect r="r" b="b" t="t" l="l"/>
            <a:pathLst>
              <a:path h="4517663" w="7619389">
                <a:moveTo>
                  <a:pt x="0" y="0"/>
                </a:moveTo>
                <a:lnTo>
                  <a:pt x="7619389" y="0"/>
                </a:lnTo>
                <a:lnTo>
                  <a:pt x="7619389" y="4517663"/>
                </a:lnTo>
                <a:lnTo>
                  <a:pt x="0" y="4517663"/>
                </a:lnTo>
                <a:lnTo>
                  <a:pt x="0" y="0"/>
                </a:lnTo>
                <a:close/>
              </a:path>
            </a:pathLst>
          </a:custGeom>
          <a:blipFill>
            <a:blip r:embed="rId2"/>
            <a:stretch>
              <a:fillRect l="0" t="0" r="0" b="0"/>
            </a:stretch>
          </a:blipFill>
        </p:spPr>
      </p:sp>
      <p:sp>
        <p:nvSpPr>
          <p:cNvPr name="Freeform 3" id="3"/>
          <p:cNvSpPr/>
          <p:nvPr/>
        </p:nvSpPr>
        <p:spPr>
          <a:xfrm flipH="false" flipV="false" rot="0">
            <a:off x="9639911" y="3313349"/>
            <a:ext cx="7619389" cy="4517663"/>
          </a:xfrm>
          <a:custGeom>
            <a:avLst/>
            <a:gdLst/>
            <a:ahLst/>
            <a:cxnLst/>
            <a:rect r="r" b="b" t="t" l="l"/>
            <a:pathLst>
              <a:path h="4517663" w="7619389">
                <a:moveTo>
                  <a:pt x="0" y="0"/>
                </a:moveTo>
                <a:lnTo>
                  <a:pt x="7619389" y="0"/>
                </a:lnTo>
                <a:lnTo>
                  <a:pt x="7619389" y="4517663"/>
                </a:lnTo>
                <a:lnTo>
                  <a:pt x="0" y="4517663"/>
                </a:lnTo>
                <a:lnTo>
                  <a:pt x="0" y="0"/>
                </a:lnTo>
                <a:close/>
              </a:path>
            </a:pathLst>
          </a:custGeom>
          <a:blipFill>
            <a:blip r:embed="rId3"/>
            <a:stretch>
              <a:fillRect l="0" t="0" r="-17993" b="0"/>
            </a:stretch>
          </a:blipFill>
        </p:spPr>
      </p:sp>
      <p:sp>
        <p:nvSpPr>
          <p:cNvPr name="Freeform 4" id="4"/>
          <p:cNvSpPr/>
          <p:nvPr/>
        </p:nvSpPr>
        <p:spPr>
          <a:xfrm flipH="false" flipV="false" rot="-5400000">
            <a:off x="182776" y="6040907"/>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10800000">
            <a:off x="14006206" y="6040907"/>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6" id="6"/>
          <p:cNvSpPr txBox="true"/>
          <p:nvPr/>
        </p:nvSpPr>
        <p:spPr>
          <a:xfrm rot="0">
            <a:off x="2599284" y="471170"/>
            <a:ext cx="13752872" cy="2611755"/>
          </a:xfrm>
          <a:prstGeom prst="rect">
            <a:avLst/>
          </a:prstGeom>
        </p:spPr>
        <p:txBody>
          <a:bodyPr anchor="t" rtlCol="false" tIns="0" lIns="0" bIns="0" rIns="0">
            <a:spAutoFit/>
          </a:bodyPr>
          <a:lstStyle/>
          <a:p>
            <a:pPr algn="ctr">
              <a:lnSpc>
                <a:spcPts val="6719"/>
              </a:lnSpc>
            </a:pPr>
            <a:r>
              <a:rPr lang="en-US" sz="4800">
                <a:solidFill>
                  <a:srgbClr val="FFFFFF"/>
                </a:solidFill>
                <a:latin typeface="Times New Roman"/>
                <a:ea typeface="Times New Roman"/>
                <a:cs typeface="Times New Roman"/>
                <a:sym typeface="Times New Roman"/>
              </a:rPr>
              <a:t>What are some similarities and differences that you can see between</a:t>
            </a:r>
          </a:p>
          <a:p>
            <a:pPr algn="ctr">
              <a:lnSpc>
                <a:spcPts val="6719"/>
              </a:lnSpc>
              <a:spcBef>
                <a:spcPct val="0"/>
              </a:spcBef>
            </a:pPr>
            <a:r>
              <a:rPr lang="en-US" sz="4800">
                <a:solidFill>
                  <a:srgbClr val="FFFFFF"/>
                </a:solidFill>
                <a:latin typeface="Times New Roman"/>
                <a:ea typeface="Times New Roman"/>
                <a:cs typeface="Times New Roman"/>
                <a:sym typeface="Times New Roman"/>
              </a:rPr>
              <a:t> ancient and modern theatres?</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6C1614"/>
        </a:solidFill>
      </p:bgPr>
    </p:bg>
    <p:spTree>
      <p:nvGrpSpPr>
        <p:cNvPr id="1" name=""/>
        <p:cNvGrpSpPr/>
        <p:nvPr/>
      </p:nvGrpSpPr>
      <p:grpSpPr>
        <a:xfrm>
          <a:off x="0" y="0"/>
          <a:ext cx="0" cy="0"/>
          <a:chOff x="0" y="0"/>
          <a:chExt cx="0" cy="0"/>
        </a:xfrm>
      </p:grpSpPr>
      <p:sp>
        <p:nvSpPr>
          <p:cNvPr name="Freeform 2" id="2"/>
          <p:cNvSpPr/>
          <p:nvPr/>
        </p:nvSpPr>
        <p:spPr>
          <a:xfrm flipH="false" flipV="false" rot="0">
            <a:off x="764473" y="5265266"/>
            <a:ext cx="4011930" cy="4114800"/>
          </a:xfrm>
          <a:custGeom>
            <a:avLst/>
            <a:gdLst/>
            <a:ahLst/>
            <a:cxnLst/>
            <a:rect r="r" b="b" t="t" l="l"/>
            <a:pathLst>
              <a:path h="4114800" w="4011930">
                <a:moveTo>
                  <a:pt x="0" y="0"/>
                </a:moveTo>
                <a:lnTo>
                  <a:pt x="4011930" y="0"/>
                </a:lnTo>
                <a:lnTo>
                  <a:pt x="401193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028700" y="487122"/>
            <a:ext cx="3610737" cy="4114800"/>
          </a:xfrm>
          <a:custGeom>
            <a:avLst/>
            <a:gdLst/>
            <a:ahLst/>
            <a:cxnLst/>
            <a:rect r="r" b="b" t="t" l="l"/>
            <a:pathLst>
              <a:path h="4114800" w="3610737">
                <a:moveTo>
                  <a:pt x="0" y="0"/>
                </a:moveTo>
                <a:lnTo>
                  <a:pt x="3610737" y="0"/>
                </a:lnTo>
                <a:lnTo>
                  <a:pt x="361073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5400000">
            <a:off x="13944671" y="124219"/>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10800000">
            <a:off x="13944671" y="5971565"/>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6" id="6"/>
          <p:cNvGrpSpPr/>
          <p:nvPr/>
        </p:nvGrpSpPr>
        <p:grpSpPr>
          <a:xfrm rot="0">
            <a:off x="5074498" y="487122"/>
            <a:ext cx="11877469" cy="9171309"/>
            <a:chOff x="0" y="0"/>
            <a:chExt cx="3128222" cy="2415489"/>
          </a:xfrm>
        </p:grpSpPr>
        <p:sp>
          <p:nvSpPr>
            <p:cNvPr name="Freeform 7" id="7"/>
            <p:cNvSpPr/>
            <p:nvPr/>
          </p:nvSpPr>
          <p:spPr>
            <a:xfrm flipH="false" flipV="false" rot="0">
              <a:off x="0" y="0"/>
              <a:ext cx="3128222" cy="2415489"/>
            </a:xfrm>
            <a:custGeom>
              <a:avLst/>
              <a:gdLst/>
              <a:ahLst/>
              <a:cxnLst/>
              <a:rect r="r" b="b" t="t" l="l"/>
              <a:pathLst>
                <a:path h="2415489" w="3128222">
                  <a:moveTo>
                    <a:pt x="33243" y="0"/>
                  </a:moveTo>
                  <a:lnTo>
                    <a:pt x="3094980" y="0"/>
                  </a:lnTo>
                  <a:cubicBezTo>
                    <a:pt x="3103796" y="0"/>
                    <a:pt x="3112252" y="3502"/>
                    <a:pt x="3118486" y="9737"/>
                  </a:cubicBezTo>
                  <a:cubicBezTo>
                    <a:pt x="3124720" y="15971"/>
                    <a:pt x="3128222" y="24426"/>
                    <a:pt x="3128222" y="33243"/>
                  </a:cubicBezTo>
                  <a:lnTo>
                    <a:pt x="3128222" y="2382246"/>
                  </a:lnTo>
                  <a:cubicBezTo>
                    <a:pt x="3128222" y="2400606"/>
                    <a:pt x="3113339" y="2415489"/>
                    <a:pt x="3094980" y="2415489"/>
                  </a:cubicBezTo>
                  <a:lnTo>
                    <a:pt x="33243" y="2415489"/>
                  </a:lnTo>
                  <a:cubicBezTo>
                    <a:pt x="14883" y="2415489"/>
                    <a:pt x="0" y="2400606"/>
                    <a:pt x="0" y="2382246"/>
                  </a:cubicBezTo>
                  <a:lnTo>
                    <a:pt x="0" y="33243"/>
                  </a:lnTo>
                  <a:cubicBezTo>
                    <a:pt x="0" y="14883"/>
                    <a:pt x="14883" y="0"/>
                    <a:pt x="33243" y="0"/>
                  </a:cubicBezTo>
                  <a:close/>
                </a:path>
              </a:pathLst>
            </a:custGeom>
            <a:solidFill>
              <a:srgbClr val="F5EDD9"/>
            </a:solidFill>
          </p:spPr>
        </p:sp>
        <p:sp>
          <p:nvSpPr>
            <p:cNvPr name="TextBox 8" id="8"/>
            <p:cNvSpPr txBox="true"/>
            <p:nvPr/>
          </p:nvSpPr>
          <p:spPr>
            <a:xfrm>
              <a:off x="0" y="-38100"/>
              <a:ext cx="3128222" cy="2453589"/>
            </a:xfrm>
            <a:prstGeom prst="rect">
              <a:avLst/>
            </a:prstGeom>
          </p:spPr>
          <p:txBody>
            <a:bodyPr anchor="ctr" rtlCol="false" tIns="50800" lIns="50800" bIns="50800" rIns="50800"/>
            <a:lstStyle/>
            <a:p>
              <a:pPr algn="ctr">
                <a:lnSpc>
                  <a:spcPts val="2992"/>
                </a:lnSpc>
              </a:pPr>
            </a:p>
          </p:txBody>
        </p:sp>
      </p:grpSp>
      <p:sp>
        <p:nvSpPr>
          <p:cNvPr name="TextBox 9" id="9"/>
          <p:cNvSpPr txBox="true"/>
          <p:nvPr/>
        </p:nvSpPr>
        <p:spPr>
          <a:xfrm rot="0">
            <a:off x="5658053" y="645617"/>
            <a:ext cx="8984194" cy="1764030"/>
          </a:xfrm>
          <a:prstGeom prst="rect">
            <a:avLst/>
          </a:prstGeom>
        </p:spPr>
        <p:txBody>
          <a:bodyPr anchor="t" rtlCol="false" tIns="0" lIns="0" bIns="0" rIns="0">
            <a:spAutoFit/>
          </a:bodyPr>
          <a:lstStyle/>
          <a:p>
            <a:pPr algn="ctr">
              <a:lnSpc>
                <a:spcPts val="6719"/>
              </a:lnSpc>
              <a:spcBef>
                <a:spcPct val="0"/>
              </a:spcBef>
            </a:pPr>
            <a:r>
              <a:rPr lang="en-US" sz="4800">
                <a:solidFill>
                  <a:srgbClr val="000000"/>
                </a:solidFill>
                <a:latin typeface="Times New Roman"/>
                <a:ea typeface="Times New Roman"/>
                <a:cs typeface="Times New Roman"/>
                <a:sym typeface="Times New Roman"/>
              </a:rPr>
              <a:t>Tragedy, Comedy and Satyr : The 3 Genres of Ancient Greek Plays</a:t>
            </a:r>
          </a:p>
        </p:txBody>
      </p:sp>
      <p:sp>
        <p:nvSpPr>
          <p:cNvPr name="TextBox 10" id="10"/>
          <p:cNvSpPr txBox="true"/>
          <p:nvPr/>
        </p:nvSpPr>
        <p:spPr>
          <a:xfrm rot="0">
            <a:off x="5562033" y="3211033"/>
            <a:ext cx="2476946" cy="916305"/>
          </a:xfrm>
          <a:prstGeom prst="rect">
            <a:avLst/>
          </a:prstGeom>
        </p:spPr>
        <p:txBody>
          <a:bodyPr anchor="t" rtlCol="false" tIns="0" lIns="0" bIns="0" rIns="0">
            <a:spAutoFit/>
          </a:bodyPr>
          <a:lstStyle/>
          <a:p>
            <a:pPr algn="ctr">
              <a:lnSpc>
                <a:spcPts val="6719"/>
              </a:lnSpc>
            </a:pPr>
            <a:r>
              <a:rPr lang="en-US" sz="4800">
                <a:solidFill>
                  <a:srgbClr val="000000"/>
                </a:solidFill>
                <a:latin typeface="Times New Roman"/>
                <a:ea typeface="Times New Roman"/>
                <a:cs typeface="Times New Roman"/>
                <a:sym typeface="Times New Roman"/>
              </a:rPr>
              <a:t>Tragedy :</a:t>
            </a:r>
          </a:p>
        </p:txBody>
      </p:sp>
      <p:sp>
        <p:nvSpPr>
          <p:cNvPr name="TextBox 11" id="11"/>
          <p:cNvSpPr txBox="true"/>
          <p:nvPr/>
        </p:nvSpPr>
        <p:spPr>
          <a:xfrm rot="0">
            <a:off x="5536435" y="5524749"/>
            <a:ext cx="2502545" cy="916305"/>
          </a:xfrm>
          <a:prstGeom prst="rect">
            <a:avLst/>
          </a:prstGeom>
        </p:spPr>
        <p:txBody>
          <a:bodyPr anchor="t" rtlCol="false" tIns="0" lIns="0" bIns="0" rIns="0">
            <a:spAutoFit/>
          </a:bodyPr>
          <a:lstStyle/>
          <a:p>
            <a:pPr algn="ctr">
              <a:lnSpc>
                <a:spcPts val="6719"/>
              </a:lnSpc>
              <a:spcBef>
                <a:spcPct val="0"/>
              </a:spcBef>
            </a:pPr>
            <a:r>
              <a:rPr lang="en-US" sz="4800">
                <a:solidFill>
                  <a:srgbClr val="000000"/>
                </a:solidFill>
                <a:latin typeface="Times New Roman"/>
                <a:ea typeface="Times New Roman"/>
                <a:cs typeface="Times New Roman"/>
                <a:sym typeface="Times New Roman"/>
              </a:rPr>
              <a:t>Comedy :</a:t>
            </a:r>
          </a:p>
        </p:txBody>
      </p:sp>
      <p:sp>
        <p:nvSpPr>
          <p:cNvPr name="TextBox 12" id="12"/>
          <p:cNvSpPr txBox="true"/>
          <p:nvPr/>
        </p:nvSpPr>
        <p:spPr>
          <a:xfrm rot="0">
            <a:off x="5937006" y="7841229"/>
            <a:ext cx="1701403" cy="916305"/>
          </a:xfrm>
          <a:prstGeom prst="rect">
            <a:avLst/>
          </a:prstGeom>
        </p:spPr>
        <p:txBody>
          <a:bodyPr anchor="t" rtlCol="false" tIns="0" lIns="0" bIns="0" rIns="0">
            <a:spAutoFit/>
          </a:bodyPr>
          <a:lstStyle/>
          <a:p>
            <a:pPr algn="ctr">
              <a:lnSpc>
                <a:spcPts val="6719"/>
              </a:lnSpc>
            </a:pPr>
            <a:r>
              <a:rPr lang="en-US" sz="4800">
                <a:solidFill>
                  <a:srgbClr val="000000"/>
                </a:solidFill>
                <a:latin typeface="Times New Roman"/>
                <a:ea typeface="Times New Roman"/>
                <a:cs typeface="Times New Roman"/>
                <a:sym typeface="Times New Roman"/>
              </a:rPr>
              <a:t>Satyr :</a:t>
            </a:r>
          </a:p>
        </p:txBody>
      </p:sp>
      <p:sp>
        <p:nvSpPr>
          <p:cNvPr name="TextBox 13" id="13"/>
          <p:cNvSpPr txBox="true"/>
          <p:nvPr/>
        </p:nvSpPr>
        <p:spPr>
          <a:xfrm rot="0">
            <a:off x="8176777" y="2892201"/>
            <a:ext cx="8639686" cy="1583722"/>
          </a:xfrm>
          <a:prstGeom prst="rect">
            <a:avLst/>
          </a:prstGeom>
        </p:spPr>
        <p:txBody>
          <a:bodyPr anchor="t" rtlCol="false" tIns="0" lIns="0" bIns="0" rIns="0">
            <a:spAutoFit/>
          </a:bodyPr>
          <a:lstStyle/>
          <a:p>
            <a:pPr algn="l">
              <a:lnSpc>
                <a:spcPts val="4058"/>
              </a:lnSpc>
            </a:pPr>
            <a:r>
              <a:rPr lang="en-US" sz="2898">
                <a:solidFill>
                  <a:srgbClr val="000000"/>
                </a:solidFill>
                <a:latin typeface="Times New Roman"/>
                <a:ea typeface="Times New Roman"/>
                <a:cs typeface="Times New Roman"/>
                <a:sym typeface="Times New Roman"/>
              </a:rPr>
              <a:t>Tragedies were, as the name suggests, tragic. They explored themes like death, loss, pride, abuse of power and the relationship between men and the gods.</a:t>
            </a:r>
          </a:p>
        </p:txBody>
      </p:sp>
      <p:sp>
        <p:nvSpPr>
          <p:cNvPr name="TextBox 14" id="14"/>
          <p:cNvSpPr txBox="true"/>
          <p:nvPr/>
        </p:nvSpPr>
        <p:spPr>
          <a:xfrm rot="0">
            <a:off x="8176777" y="4714791"/>
            <a:ext cx="8639686" cy="2612422"/>
          </a:xfrm>
          <a:prstGeom prst="rect">
            <a:avLst/>
          </a:prstGeom>
        </p:spPr>
        <p:txBody>
          <a:bodyPr anchor="t" rtlCol="false" tIns="0" lIns="0" bIns="0" rIns="0">
            <a:spAutoFit/>
          </a:bodyPr>
          <a:lstStyle/>
          <a:p>
            <a:pPr algn="l">
              <a:lnSpc>
                <a:spcPts val="4058"/>
              </a:lnSpc>
            </a:pPr>
            <a:r>
              <a:rPr lang="en-US" sz="2898">
                <a:solidFill>
                  <a:srgbClr val="000000"/>
                </a:solidFill>
                <a:latin typeface="Times New Roman"/>
                <a:ea typeface="Times New Roman"/>
                <a:cs typeface="Times New Roman"/>
                <a:sym typeface="Times New Roman"/>
              </a:rPr>
              <a:t>Comedies were funny, just like they are today. They were often satirical meaning they used irony and exaggeration to criticize people and things, often politics and current issues. Later comedies were more like sitcoms (think: Friends, The Office). </a:t>
            </a:r>
          </a:p>
        </p:txBody>
      </p:sp>
      <p:sp>
        <p:nvSpPr>
          <p:cNvPr name="TextBox 15" id="15"/>
          <p:cNvSpPr txBox="true"/>
          <p:nvPr/>
        </p:nvSpPr>
        <p:spPr>
          <a:xfrm rot="0">
            <a:off x="8176777" y="7431771"/>
            <a:ext cx="8639686" cy="2098072"/>
          </a:xfrm>
          <a:prstGeom prst="rect">
            <a:avLst/>
          </a:prstGeom>
        </p:spPr>
        <p:txBody>
          <a:bodyPr anchor="t" rtlCol="false" tIns="0" lIns="0" bIns="0" rIns="0">
            <a:spAutoFit/>
          </a:bodyPr>
          <a:lstStyle/>
          <a:p>
            <a:pPr algn="l">
              <a:lnSpc>
                <a:spcPts val="4058"/>
              </a:lnSpc>
            </a:pPr>
            <a:r>
              <a:rPr lang="en-US" sz="2898">
                <a:solidFill>
                  <a:srgbClr val="000000"/>
                </a:solidFill>
                <a:latin typeface="Times New Roman"/>
                <a:ea typeface="Times New Roman"/>
                <a:cs typeface="Times New Roman"/>
                <a:sym typeface="Times New Roman"/>
              </a:rPr>
              <a:t>Satyr plays were performed during tragedies in between acts. They often made fun of the struggles of the characters in the tragedies and used more crude humour. </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6C1614"/>
        </a:solidFill>
      </p:bgPr>
    </p:bg>
    <p:spTree>
      <p:nvGrpSpPr>
        <p:cNvPr id="1" name=""/>
        <p:cNvGrpSpPr/>
        <p:nvPr/>
      </p:nvGrpSpPr>
      <p:grpSpPr>
        <a:xfrm>
          <a:off x="0" y="0"/>
          <a:ext cx="0" cy="0"/>
          <a:chOff x="0" y="0"/>
          <a:chExt cx="0" cy="0"/>
        </a:xfrm>
      </p:grpSpPr>
      <p:sp>
        <p:nvSpPr>
          <p:cNvPr name="TextBox 2" id="2"/>
          <p:cNvSpPr txBox="true"/>
          <p:nvPr/>
        </p:nvSpPr>
        <p:spPr>
          <a:xfrm rot="0">
            <a:off x="5136926" y="6621652"/>
            <a:ext cx="9525" cy="539115"/>
          </a:xfrm>
          <a:prstGeom prst="rect">
            <a:avLst/>
          </a:prstGeom>
        </p:spPr>
        <p:txBody>
          <a:bodyPr anchor="t" rtlCol="false" tIns="0" lIns="0" bIns="0" rIns="0">
            <a:spAutoFit/>
          </a:bodyPr>
          <a:lstStyle/>
          <a:p>
            <a:pPr algn="ctr">
              <a:lnSpc>
                <a:spcPts val="4409"/>
              </a:lnSpc>
              <a:spcBef>
                <a:spcPct val="0"/>
              </a:spcBef>
            </a:pPr>
          </a:p>
        </p:txBody>
      </p:sp>
      <p:grpSp>
        <p:nvGrpSpPr>
          <p:cNvPr name="Group 3" id="3"/>
          <p:cNvGrpSpPr/>
          <p:nvPr/>
        </p:nvGrpSpPr>
        <p:grpSpPr>
          <a:xfrm rot="0">
            <a:off x="771036" y="1028700"/>
            <a:ext cx="10476659" cy="8199484"/>
            <a:chOff x="0" y="0"/>
            <a:chExt cx="2759285" cy="2159535"/>
          </a:xfrm>
        </p:grpSpPr>
        <p:sp>
          <p:nvSpPr>
            <p:cNvPr name="Freeform 4" id="4"/>
            <p:cNvSpPr/>
            <p:nvPr/>
          </p:nvSpPr>
          <p:spPr>
            <a:xfrm flipH="false" flipV="false" rot="0">
              <a:off x="0" y="0"/>
              <a:ext cx="2759285" cy="2159535"/>
            </a:xfrm>
            <a:custGeom>
              <a:avLst/>
              <a:gdLst/>
              <a:ahLst/>
              <a:cxnLst/>
              <a:rect r="r" b="b" t="t" l="l"/>
              <a:pathLst>
                <a:path h="2159535" w="2759285">
                  <a:moveTo>
                    <a:pt x="37687" y="0"/>
                  </a:moveTo>
                  <a:lnTo>
                    <a:pt x="2721597" y="0"/>
                  </a:lnTo>
                  <a:cubicBezTo>
                    <a:pt x="2731593" y="0"/>
                    <a:pt x="2741179" y="3971"/>
                    <a:pt x="2748246" y="11038"/>
                  </a:cubicBezTo>
                  <a:cubicBezTo>
                    <a:pt x="2755314" y="18106"/>
                    <a:pt x="2759285" y="27692"/>
                    <a:pt x="2759285" y="37687"/>
                  </a:cubicBezTo>
                  <a:lnTo>
                    <a:pt x="2759285" y="2121847"/>
                  </a:lnTo>
                  <a:cubicBezTo>
                    <a:pt x="2759285" y="2131843"/>
                    <a:pt x="2755314" y="2141429"/>
                    <a:pt x="2748246" y="2148497"/>
                  </a:cubicBezTo>
                  <a:cubicBezTo>
                    <a:pt x="2741179" y="2155564"/>
                    <a:pt x="2731593" y="2159535"/>
                    <a:pt x="2721597" y="2159535"/>
                  </a:cubicBezTo>
                  <a:lnTo>
                    <a:pt x="37687" y="2159535"/>
                  </a:lnTo>
                  <a:cubicBezTo>
                    <a:pt x="16873" y="2159535"/>
                    <a:pt x="0" y="2142662"/>
                    <a:pt x="0" y="2121847"/>
                  </a:cubicBezTo>
                  <a:lnTo>
                    <a:pt x="0" y="37687"/>
                  </a:lnTo>
                  <a:cubicBezTo>
                    <a:pt x="0" y="27692"/>
                    <a:pt x="3971" y="18106"/>
                    <a:pt x="11038" y="11038"/>
                  </a:cubicBezTo>
                  <a:cubicBezTo>
                    <a:pt x="18106" y="3971"/>
                    <a:pt x="27692" y="0"/>
                    <a:pt x="37687" y="0"/>
                  </a:cubicBezTo>
                  <a:close/>
                </a:path>
              </a:pathLst>
            </a:custGeom>
            <a:solidFill>
              <a:srgbClr val="F5EDD9"/>
            </a:solidFill>
          </p:spPr>
        </p:sp>
        <p:sp>
          <p:nvSpPr>
            <p:cNvPr name="TextBox 5" id="5"/>
            <p:cNvSpPr txBox="true"/>
            <p:nvPr/>
          </p:nvSpPr>
          <p:spPr>
            <a:xfrm>
              <a:off x="0" y="-38100"/>
              <a:ext cx="2759285" cy="2197635"/>
            </a:xfrm>
            <a:prstGeom prst="rect">
              <a:avLst/>
            </a:prstGeom>
          </p:spPr>
          <p:txBody>
            <a:bodyPr anchor="ctr" rtlCol="false" tIns="50800" lIns="50800" bIns="50800" rIns="50800"/>
            <a:lstStyle/>
            <a:p>
              <a:pPr algn="just">
                <a:lnSpc>
                  <a:spcPts val="2992"/>
                </a:lnSpc>
              </a:pPr>
            </a:p>
          </p:txBody>
        </p:sp>
      </p:grpSp>
      <p:sp>
        <p:nvSpPr>
          <p:cNvPr name="TextBox 6" id="6"/>
          <p:cNvSpPr txBox="true"/>
          <p:nvPr/>
        </p:nvSpPr>
        <p:spPr>
          <a:xfrm rot="0">
            <a:off x="4049448" y="1266508"/>
            <a:ext cx="3877717" cy="1218565"/>
          </a:xfrm>
          <a:prstGeom prst="rect">
            <a:avLst/>
          </a:prstGeom>
        </p:spPr>
        <p:txBody>
          <a:bodyPr anchor="t" rtlCol="false" tIns="0" lIns="0" bIns="0" rIns="0">
            <a:spAutoFit/>
          </a:bodyPr>
          <a:lstStyle/>
          <a:p>
            <a:pPr algn="ctr">
              <a:lnSpc>
                <a:spcPts val="8959"/>
              </a:lnSpc>
            </a:pPr>
            <a:r>
              <a:rPr lang="en-US" sz="6399">
                <a:solidFill>
                  <a:srgbClr val="000000"/>
                </a:solidFill>
                <a:latin typeface="Times New Roman"/>
                <a:ea typeface="Times New Roman"/>
                <a:cs typeface="Times New Roman"/>
                <a:sym typeface="Times New Roman"/>
              </a:rPr>
              <a:t>The Actors</a:t>
            </a:r>
          </a:p>
        </p:txBody>
      </p:sp>
      <p:sp>
        <p:nvSpPr>
          <p:cNvPr name="TextBox 7" id="7"/>
          <p:cNvSpPr txBox="true"/>
          <p:nvPr/>
        </p:nvSpPr>
        <p:spPr>
          <a:xfrm rot="0">
            <a:off x="1237790" y="1493418"/>
            <a:ext cx="10009905" cy="3992281"/>
          </a:xfrm>
          <a:prstGeom prst="rect">
            <a:avLst/>
          </a:prstGeom>
        </p:spPr>
        <p:txBody>
          <a:bodyPr anchor="t" rtlCol="false" tIns="0" lIns="0" bIns="0" rIns="0">
            <a:spAutoFit/>
          </a:bodyPr>
          <a:lstStyle/>
          <a:p>
            <a:pPr algn="l">
              <a:lnSpc>
                <a:spcPts val="3799"/>
              </a:lnSpc>
            </a:pPr>
          </a:p>
          <a:p>
            <a:pPr algn="l">
              <a:lnSpc>
                <a:spcPts val="3126"/>
              </a:lnSpc>
            </a:pPr>
          </a:p>
          <a:p>
            <a:pPr algn="l">
              <a:lnSpc>
                <a:spcPts val="5880"/>
              </a:lnSpc>
            </a:pPr>
            <a:r>
              <a:rPr lang="en-US" sz="4200">
                <a:solidFill>
                  <a:srgbClr val="000000"/>
                </a:solidFill>
                <a:latin typeface="Times New Roman"/>
                <a:ea typeface="Times New Roman"/>
                <a:cs typeface="Times New Roman"/>
                <a:sym typeface="Times New Roman"/>
              </a:rPr>
              <a:t>A maximum of 3 actors were allowed on stage at a given time, meaning that actors often had to play more than one role.</a:t>
            </a:r>
          </a:p>
          <a:p>
            <a:pPr algn="l">
              <a:lnSpc>
                <a:spcPts val="3406"/>
              </a:lnSpc>
            </a:pPr>
          </a:p>
          <a:p>
            <a:pPr algn="l">
              <a:lnSpc>
                <a:spcPts val="3406"/>
              </a:lnSpc>
            </a:pPr>
          </a:p>
        </p:txBody>
      </p:sp>
      <p:sp>
        <p:nvSpPr>
          <p:cNvPr name="TextBox 8" id="8"/>
          <p:cNvSpPr txBox="true"/>
          <p:nvPr/>
        </p:nvSpPr>
        <p:spPr>
          <a:xfrm rot="0">
            <a:off x="3899056" y="5680050"/>
            <a:ext cx="3835598" cy="1218565"/>
          </a:xfrm>
          <a:prstGeom prst="rect">
            <a:avLst/>
          </a:prstGeom>
        </p:spPr>
        <p:txBody>
          <a:bodyPr anchor="t" rtlCol="false" tIns="0" lIns="0" bIns="0" rIns="0">
            <a:spAutoFit/>
          </a:bodyPr>
          <a:lstStyle/>
          <a:p>
            <a:pPr algn="ctr">
              <a:lnSpc>
                <a:spcPts val="8959"/>
              </a:lnSpc>
            </a:pPr>
            <a:r>
              <a:rPr lang="en-US" sz="6399">
                <a:solidFill>
                  <a:srgbClr val="000000"/>
                </a:solidFill>
                <a:latin typeface="Times New Roman"/>
                <a:ea typeface="Times New Roman"/>
                <a:cs typeface="Times New Roman"/>
                <a:sym typeface="Times New Roman"/>
              </a:rPr>
              <a:t>The Masks</a:t>
            </a:r>
          </a:p>
        </p:txBody>
      </p:sp>
      <p:sp>
        <p:nvSpPr>
          <p:cNvPr name="TextBox 9" id="9"/>
          <p:cNvSpPr txBox="true"/>
          <p:nvPr/>
        </p:nvSpPr>
        <p:spPr>
          <a:xfrm rot="0">
            <a:off x="1237790" y="6974816"/>
            <a:ext cx="9543151" cy="1541145"/>
          </a:xfrm>
          <a:prstGeom prst="rect">
            <a:avLst/>
          </a:prstGeom>
        </p:spPr>
        <p:txBody>
          <a:bodyPr anchor="t" rtlCol="false" tIns="0" lIns="0" bIns="0" rIns="0">
            <a:spAutoFit/>
          </a:bodyPr>
          <a:lstStyle/>
          <a:p>
            <a:pPr algn="l">
              <a:lnSpc>
                <a:spcPts val="5880"/>
              </a:lnSpc>
              <a:spcBef>
                <a:spcPct val="0"/>
              </a:spcBef>
            </a:pPr>
            <a:r>
              <a:rPr lang="en-US" sz="4200">
                <a:solidFill>
                  <a:srgbClr val="000000"/>
                </a:solidFill>
                <a:latin typeface="Times New Roman"/>
                <a:ea typeface="Times New Roman"/>
                <a:cs typeface="Times New Roman"/>
                <a:sym typeface="Times New Roman"/>
              </a:rPr>
              <a:t>Masks were worn so that an actor could play more than one role.</a:t>
            </a:r>
          </a:p>
        </p:txBody>
      </p:sp>
      <p:sp>
        <p:nvSpPr>
          <p:cNvPr name="Freeform 10" id="10"/>
          <p:cNvSpPr/>
          <p:nvPr/>
        </p:nvSpPr>
        <p:spPr>
          <a:xfrm flipH="false" flipV="false" rot="0">
            <a:off x="11247695" y="5689001"/>
            <a:ext cx="3080063" cy="3318586"/>
          </a:xfrm>
          <a:custGeom>
            <a:avLst/>
            <a:gdLst/>
            <a:ahLst/>
            <a:cxnLst/>
            <a:rect r="r" b="b" t="t" l="l"/>
            <a:pathLst>
              <a:path h="3318586" w="3080063">
                <a:moveTo>
                  <a:pt x="0" y="0"/>
                </a:moveTo>
                <a:lnTo>
                  <a:pt x="3080063" y="0"/>
                </a:lnTo>
                <a:lnTo>
                  <a:pt x="3080063" y="3318586"/>
                </a:lnTo>
                <a:lnTo>
                  <a:pt x="0" y="3318586"/>
                </a:lnTo>
                <a:lnTo>
                  <a:pt x="0" y="0"/>
                </a:lnTo>
                <a:close/>
              </a:path>
            </a:pathLst>
          </a:custGeom>
          <a:blipFill>
            <a:blip r:embed="rId2"/>
            <a:stretch>
              <a:fillRect l="0" t="0" r="0" b="0"/>
            </a:stretch>
          </a:blipFill>
        </p:spPr>
      </p:sp>
      <p:sp>
        <p:nvSpPr>
          <p:cNvPr name="Freeform 11" id="11"/>
          <p:cNvSpPr/>
          <p:nvPr/>
        </p:nvSpPr>
        <p:spPr>
          <a:xfrm flipH="false" flipV="false" rot="0">
            <a:off x="14694523" y="5485699"/>
            <a:ext cx="3102876" cy="3350136"/>
          </a:xfrm>
          <a:custGeom>
            <a:avLst/>
            <a:gdLst/>
            <a:ahLst/>
            <a:cxnLst/>
            <a:rect r="r" b="b" t="t" l="l"/>
            <a:pathLst>
              <a:path h="3350136" w="3102876">
                <a:moveTo>
                  <a:pt x="0" y="0"/>
                </a:moveTo>
                <a:lnTo>
                  <a:pt x="3102876" y="0"/>
                </a:lnTo>
                <a:lnTo>
                  <a:pt x="3102876" y="3350136"/>
                </a:lnTo>
                <a:lnTo>
                  <a:pt x="0" y="3350136"/>
                </a:lnTo>
                <a:lnTo>
                  <a:pt x="0" y="0"/>
                </a:lnTo>
                <a:close/>
              </a:path>
            </a:pathLst>
          </a:custGeom>
          <a:blipFill>
            <a:blip r:embed="rId3"/>
            <a:stretch>
              <a:fillRect l="0" t="0" r="0" b="0"/>
            </a:stretch>
          </a:blipFill>
        </p:spPr>
      </p:sp>
      <p:sp>
        <p:nvSpPr>
          <p:cNvPr name="Freeform 12" id="12"/>
          <p:cNvSpPr/>
          <p:nvPr/>
        </p:nvSpPr>
        <p:spPr>
          <a:xfrm flipH="false" flipV="false" rot="0">
            <a:off x="13000735" y="1028700"/>
            <a:ext cx="2654046" cy="4114800"/>
          </a:xfrm>
          <a:custGeom>
            <a:avLst/>
            <a:gdLst/>
            <a:ahLst/>
            <a:cxnLst/>
            <a:rect r="r" b="b" t="t" l="l"/>
            <a:pathLst>
              <a:path h="4114800" w="2654046">
                <a:moveTo>
                  <a:pt x="0" y="0"/>
                </a:moveTo>
                <a:lnTo>
                  <a:pt x="2654046" y="0"/>
                </a:lnTo>
                <a:lnTo>
                  <a:pt x="265404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true" flipV="false" rot="0">
            <a:off x="14188561" y="0"/>
            <a:ext cx="4114800" cy="4114800"/>
          </a:xfrm>
          <a:custGeom>
            <a:avLst/>
            <a:gdLst/>
            <a:ahLst/>
            <a:cxnLst/>
            <a:rect r="r" b="b" t="t" l="l"/>
            <a:pathLst>
              <a:path h="4114800" w="4114800">
                <a:moveTo>
                  <a:pt x="4114800" y="0"/>
                </a:moveTo>
                <a:lnTo>
                  <a:pt x="0" y="0"/>
                </a:lnTo>
                <a:lnTo>
                  <a:pt x="0" y="4114800"/>
                </a:lnTo>
                <a:lnTo>
                  <a:pt x="4114800" y="4114800"/>
                </a:lnTo>
                <a:lnTo>
                  <a:pt x="411480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true" rot="0">
            <a:off x="0" y="6172200"/>
            <a:ext cx="4114800" cy="4114800"/>
          </a:xfrm>
          <a:custGeom>
            <a:avLst/>
            <a:gdLst/>
            <a:ahLst/>
            <a:cxnLst/>
            <a:rect r="r" b="b" t="t" l="l"/>
            <a:pathLst>
              <a:path h="4114800" w="4114800">
                <a:moveTo>
                  <a:pt x="0" y="4114800"/>
                </a:moveTo>
                <a:lnTo>
                  <a:pt x="4114800" y="4114800"/>
                </a:lnTo>
                <a:lnTo>
                  <a:pt x="4114800" y="0"/>
                </a:lnTo>
                <a:lnTo>
                  <a:pt x="0" y="0"/>
                </a:lnTo>
                <a:lnTo>
                  <a:pt x="0" y="411480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6C1614"/>
        </a:solidFill>
      </p:bgPr>
    </p:bg>
    <p:spTree>
      <p:nvGrpSpPr>
        <p:cNvPr id="1" name=""/>
        <p:cNvGrpSpPr/>
        <p:nvPr/>
      </p:nvGrpSpPr>
      <p:grpSpPr>
        <a:xfrm>
          <a:off x="0" y="0"/>
          <a:ext cx="0" cy="0"/>
          <a:chOff x="0" y="0"/>
          <a:chExt cx="0" cy="0"/>
        </a:xfrm>
      </p:grpSpPr>
      <p:sp>
        <p:nvSpPr>
          <p:cNvPr name="Freeform 2" id="2"/>
          <p:cNvSpPr/>
          <p:nvPr/>
        </p:nvSpPr>
        <p:spPr>
          <a:xfrm flipH="false" flipV="false" rot="0">
            <a:off x="456201" y="3980192"/>
            <a:ext cx="5501760" cy="4610413"/>
          </a:xfrm>
          <a:custGeom>
            <a:avLst/>
            <a:gdLst/>
            <a:ahLst/>
            <a:cxnLst/>
            <a:rect r="r" b="b" t="t" l="l"/>
            <a:pathLst>
              <a:path h="4610413" w="5501760">
                <a:moveTo>
                  <a:pt x="0" y="0"/>
                </a:moveTo>
                <a:lnTo>
                  <a:pt x="5501760" y="0"/>
                </a:lnTo>
                <a:lnTo>
                  <a:pt x="5501760" y="4610413"/>
                </a:lnTo>
                <a:lnTo>
                  <a:pt x="0" y="4610413"/>
                </a:lnTo>
                <a:lnTo>
                  <a:pt x="0" y="0"/>
                </a:lnTo>
                <a:close/>
              </a:path>
            </a:pathLst>
          </a:custGeom>
          <a:blipFill>
            <a:blip r:embed="rId2"/>
            <a:stretch>
              <a:fillRect l="0" t="0" r="0" b="0"/>
            </a:stretch>
          </a:blipFill>
        </p:spPr>
      </p:sp>
      <p:sp>
        <p:nvSpPr>
          <p:cNvPr name="Freeform 3" id="3"/>
          <p:cNvSpPr/>
          <p:nvPr/>
        </p:nvSpPr>
        <p:spPr>
          <a:xfrm flipH="false" flipV="false" rot="0">
            <a:off x="6538986" y="3980192"/>
            <a:ext cx="5210029" cy="4610413"/>
          </a:xfrm>
          <a:custGeom>
            <a:avLst/>
            <a:gdLst/>
            <a:ahLst/>
            <a:cxnLst/>
            <a:rect r="r" b="b" t="t" l="l"/>
            <a:pathLst>
              <a:path h="4610413" w="5210029">
                <a:moveTo>
                  <a:pt x="0" y="0"/>
                </a:moveTo>
                <a:lnTo>
                  <a:pt x="5210028" y="0"/>
                </a:lnTo>
                <a:lnTo>
                  <a:pt x="5210028" y="4610413"/>
                </a:lnTo>
                <a:lnTo>
                  <a:pt x="0" y="4610413"/>
                </a:lnTo>
                <a:lnTo>
                  <a:pt x="0" y="0"/>
                </a:lnTo>
                <a:close/>
              </a:path>
            </a:pathLst>
          </a:custGeom>
          <a:blipFill>
            <a:blip r:embed="rId3"/>
            <a:stretch>
              <a:fillRect l="-5609" t="-1874" r="-5609" b="0"/>
            </a:stretch>
          </a:blipFill>
        </p:spPr>
      </p:sp>
      <p:sp>
        <p:nvSpPr>
          <p:cNvPr name="Freeform 4" id="4"/>
          <p:cNvSpPr/>
          <p:nvPr/>
        </p:nvSpPr>
        <p:spPr>
          <a:xfrm flipH="false" flipV="false" rot="0">
            <a:off x="12330039" y="3980192"/>
            <a:ext cx="5651872" cy="2712899"/>
          </a:xfrm>
          <a:custGeom>
            <a:avLst/>
            <a:gdLst/>
            <a:ahLst/>
            <a:cxnLst/>
            <a:rect r="r" b="b" t="t" l="l"/>
            <a:pathLst>
              <a:path h="2712899" w="5651872">
                <a:moveTo>
                  <a:pt x="0" y="0"/>
                </a:moveTo>
                <a:lnTo>
                  <a:pt x="5651873" y="0"/>
                </a:lnTo>
                <a:lnTo>
                  <a:pt x="5651873" y="2712898"/>
                </a:lnTo>
                <a:lnTo>
                  <a:pt x="0" y="2712898"/>
                </a:lnTo>
                <a:lnTo>
                  <a:pt x="0" y="0"/>
                </a:lnTo>
                <a:close/>
              </a:path>
            </a:pathLst>
          </a:custGeom>
          <a:blipFill>
            <a:blip r:embed="rId4"/>
            <a:stretch>
              <a:fillRect l="0" t="0" r="0" b="0"/>
            </a:stretch>
          </a:blipFill>
        </p:spPr>
      </p:sp>
      <p:sp>
        <p:nvSpPr>
          <p:cNvPr name="Freeform 5" id="5"/>
          <p:cNvSpPr/>
          <p:nvPr/>
        </p:nvSpPr>
        <p:spPr>
          <a:xfrm flipH="false" flipV="false" rot="0">
            <a:off x="12330039" y="7008848"/>
            <a:ext cx="5651872" cy="2429706"/>
          </a:xfrm>
          <a:custGeom>
            <a:avLst/>
            <a:gdLst/>
            <a:ahLst/>
            <a:cxnLst/>
            <a:rect r="r" b="b" t="t" l="l"/>
            <a:pathLst>
              <a:path h="2429706" w="5651872">
                <a:moveTo>
                  <a:pt x="0" y="0"/>
                </a:moveTo>
                <a:lnTo>
                  <a:pt x="5651873" y="0"/>
                </a:lnTo>
                <a:lnTo>
                  <a:pt x="5651873" y="2429706"/>
                </a:lnTo>
                <a:lnTo>
                  <a:pt x="0" y="2429706"/>
                </a:lnTo>
                <a:lnTo>
                  <a:pt x="0" y="0"/>
                </a:lnTo>
                <a:close/>
              </a:path>
            </a:pathLst>
          </a:custGeom>
          <a:blipFill>
            <a:blip r:embed="rId5"/>
            <a:stretch>
              <a:fillRect l="0" t="-32213" r="0" b="-22984"/>
            </a:stretch>
          </a:blipFill>
        </p:spPr>
      </p:sp>
      <p:grpSp>
        <p:nvGrpSpPr>
          <p:cNvPr name="Group 6" id="6"/>
          <p:cNvGrpSpPr/>
          <p:nvPr/>
        </p:nvGrpSpPr>
        <p:grpSpPr>
          <a:xfrm rot="0">
            <a:off x="1243739" y="1028700"/>
            <a:ext cx="16015561" cy="2084798"/>
            <a:chOff x="0" y="0"/>
            <a:chExt cx="4218090" cy="549083"/>
          </a:xfrm>
        </p:grpSpPr>
        <p:sp>
          <p:nvSpPr>
            <p:cNvPr name="Freeform 7" id="7"/>
            <p:cNvSpPr/>
            <p:nvPr/>
          </p:nvSpPr>
          <p:spPr>
            <a:xfrm flipH="false" flipV="false" rot="0">
              <a:off x="0" y="0"/>
              <a:ext cx="4218090" cy="549083"/>
            </a:xfrm>
            <a:custGeom>
              <a:avLst/>
              <a:gdLst/>
              <a:ahLst/>
              <a:cxnLst/>
              <a:rect r="r" b="b" t="t" l="l"/>
              <a:pathLst>
                <a:path h="549083" w="4218090">
                  <a:moveTo>
                    <a:pt x="24653" y="0"/>
                  </a:moveTo>
                  <a:lnTo>
                    <a:pt x="4193437" y="0"/>
                  </a:lnTo>
                  <a:cubicBezTo>
                    <a:pt x="4199975" y="0"/>
                    <a:pt x="4206246" y="2597"/>
                    <a:pt x="4210869" y="7221"/>
                  </a:cubicBezTo>
                  <a:cubicBezTo>
                    <a:pt x="4215493" y="11844"/>
                    <a:pt x="4218090" y="18115"/>
                    <a:pt x="4218090" y="24653"/>
                  </a:cubicBezTo>
                  <a:lnTo>
                    <a:pt x="4218090" y="524429"/>
                  </a:lnTo>
                  <a:cubicBezTo>
                    <a:pt x="4218090" y="530968"/>
                    <a:pt x="4215493" y="537238"/>
                    <a:pt x="4210869" y="541862"/>
                  </a:cubicBezTo>
                  <a:cubicBezTo>
                    <a:pt x="4206246" y="546485"/>
                    <a:pt x="4199975" y="549083"/>
                    <a:pt x="4193437" y="549083"/>
                  </a:cubicBezTo>
                  <a:lnTo>
                    <a:pt x="24653" y="549083"/>
                  </a:lnTo>
                  <a:cubicBezTo>
                    <a:pt x="11038" y="549083"/>
                    <a:pt x="0" y="538045"/>
                    <a:pt x="0" y="524429"/>
                  </a:cubicBezTo>
                  <a:lnTo>
                    <a:pt x="0" y="24653"/>
                  </a:lnTo>
                  <a:cubicBezTo>
                    <a:pt x="0" y="18115"/>
                    <a:pt x="2597" y="11844"/>
                    <a:pt x="7221" y="7221"/>
                  </a:cubicBezTo>
                  <a:cubicBezTo>
                    <a:pt x="11844" y="2597"/>
                    <a:pt x="18115" y="0"/>
                    <a:pt x="24653" y="0"/>
                  </a:cubicBezTo>
                  <a:close/>
                </a:path>
              </a:pathLst>
            </a:custGeom>
            <a:solidFill>
              <a:srgbClr val="F5EDD9"/>
            </a:solidFill>
          </p:spPr>
        </p:sp>
        <p:sp>
          <p:nvSpPr>
            <p:cNvPr name="TextBox 8" id="8"/>
            <p:cNvSpPr txBox="true"/>
            <p:nvPr/>
          </p:nvSpPr>
          <p:spPr>
            <a:xfrm>
              <a:off x="0" y="-38100"/>
              <a:ext cx="4218090" cy="587183"/>
            </a:xfrm>
            <a:prstGeom prst="rect">
              <a:avLst/>
            </a:prstGeom>
          </p:spPr>
          <p:txBody>
            <a:bodyPr anchor="ctr" rtlCol="false" tIns="50800" lIns="50800" bIns="50800" rIns="50800"/>
            <a:lstStyle/>
            <a:p>
              <a:pPr algn="ctr">
                <a:lnSpc>
                  <a:spcPts val="2992"/>
                </a:lnSpc>
              </a:pPr>
            </a:p>
          </p:txBody>
        </p:sp>
      </p:grpSp>
      <p:sp>
        <p:nvSpPr>
          <p:cNvPr name="TextBox 9" id="9"/>
          <p:cNvSpPr txBox="true"/>
          <p:nvPr/>
        </p:nvSpPr>
        <p:spPr>
          <a:xfrm rot="0">
            <a:off x="1653318" y="1259224"/>
            <a:ext cx="14464201" cy="1541145"/>
          </a:xfrm>
          <a:prstGeom prst="rect">
            <a:avLst/>
          </a:prstGeom>
        </p:spPr>
        <p:txBody>
          <a:bodyPr anchor="t" rtlCol="false" tIns="0" lIns="0" bIns="0" rIns="0">
            <a:spAutoFit/>
          </a:bodyPr>
          <a:lstStyle/>
          <a:p>
            <a:pPr algn="ctr">
              <a:lnSpc>
                <a:spcPts val="5880"/>
              </a:lnSpc>
            </a:pPr>
            <a:r>
              <a:rPr lang="en-US" sz="4200">
                <a:solidFill>
                  <a:srgbClr val="000000"/>
                </a:solidFill>
                <a:latin typeface="Times New Roman"/>
                <a:ea typeface="Times New Roman"/>
                <a:cs typeface="Times New Roman"/>
                <a:sym typeface="Times New Roman"/>
              </a:rPr>
              <a:t>The masks were made of stiffened and painted linen and would sometimes have real animal or human hair on them! </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6C1614"/>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0" y="6017920"/>
            <a:ext cx="4264048" cy="4264048"/>
          </a:xfrm>
          <a:custGeom>
            <a:avLst/>
            <a:gdLst/>
            <a:ahLst/>
            <a:cxnLst/>
            <a:rect r="r" b="b" t="t" l="l"/>
            <a:pathLst>
              <a:path h="4264048" w="4264048">
                <a:moveTo>
                  <a:pt x="0" y="0"/>
                </a:moveTo>
                <a:lnTo>
                  <a:pt x="4264048" y="0"/>
                </a:lnTo>
                <a:lnTo>
                  <a:pt x="4264048" y="4264048"/>
                </a:lnTo>
                <a:lnTo>
                  <a:pt x="0" y="426404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10800000">
            <a:off x="14032464" y="6017920"/>
            <a:ext cx="4255536" cy="4255536"/>
          </a:xfrm>
          <a:custGeom>
            <a:avLst/>
            <a:gdLst/>
            <a:ahLst/>
            <a:cxnLst/>
            <a:rect r="r" b="b" t="t" l="l"/>
            <a:pathLst>
              <a:path h="4255536" w="4255536">
                <a:moveTo>
                  <a:pt x="0" y="0"/>
                </a:moveTo>
                <a:lnTo>
                  <a:pt x="4255536" y="0"/>
                </a:lnTo>
                <a:lnTo>
                  <a:pt x="4255536" y="4255536"/>
                </a:lnTo>
                <a:lnTo>
                  <a:pt x="0" y="425553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4" id="4"/>
          <p:cNvSpPr txBox="true"/>
          <p:nvPr/>
        </p:nvSpPr>
        <p:spPr>
          <a:xfrm rot="0">
            <a:off x="6064296" y="308610"/>
            <a:ext cx="5630168" cy="1218565"/>
          </a:xfrm>
          <a:prstGeom prst="rect">
            <a:avLst/>
          </a:prstGeom>
        </p:spPr>
        <p:txBody>
          <a:bodyPr anchor="t" rtlCol="false" tIns="0" lIns="0" bIns="0" rIns="0">
            <a:spAutoFit/>
          </a:bodyPr>
          <a:lstStyle/>
          <a:p>
            <a:pPr algn="ctr">
              <a:lnSpc>
                <a:spcPts val="8959"/>
              </a:lnSpc>
            </a:pPr>
            <a:r>
              <a:rPr lang="en-US" sz="6399">
                <a:solidFill>
                  <a:srgbClr val="FFFFFF"/>
                </a:solidFill>
                <a:latin typeface="Times New Roman"/>
                <a:ea typeface="Times New Roman"/>
                <a:cs typeface="Times New Roman"/>
                <a:sym typeface="Times New Roman"/>
              </a:rPr>
              <a:t>The Playwrights</a:t>
            </a:r>
          </a:p>
        </p:txBody>
      </p:sp>
      <p:sp>
        <p:nvSpPr>
          <p:cNvPr name="Freeform 5" id="5"/>
          <p:cNvSpPr/>
          <p:nvPr/>
        </p:nvSpPr>
        <p:spPr>
          <a:xfrm flipH="false" flipV="false" rot="0">
            <a:off x="9241415" y="2018138"/>
            <a:ext cx="3584500" cy="4772317"/>
          </a:xfrm>
          <a:custGeom>
            <a:avLst/>
            <a:gdLst/>
            <a:ahLst/>
            <a:cxnLst/>
            <a:rect r="r" b="b" t="t" l="l"/>
            <a:pathLst>
              <a:path h="4772317" w="3584500">
                <a:moveTo>
                  <a:pt x="0" y="0"/>
                </a:moveTo>
                <a:lnTo>
                  <a:pt x="3584500" y="0"/>
                </a:lnTo>
                <a:lnTo>
                  <a:pt x="3584500" y="4772316"/>
                </a:lnTo>
                <a:lnTo>
                  <a:pt x="0" y="4772316"/>
                </a:lnTo>
                <a:lnTo>
                  <a:pt x="0" y="0"/>
                </a:lnTo>
                <a:close/>
              </a:path>
            </a:pathLst>
          </a:custGeom>
          <a:blipFill>
            <a:blip r:embed="rId4"/>
            <a:stretch>
              <a:fillRect l="-4830" t="-1729" r="-1947" b="-15062"/>
            </a:stretch>
          </a:blipFill>
        </p:spPr>
      </p:sp>
      <p:sp>
        <p:nvSpPr>
          <p:cNvPr name="TextBox 6" id="6"/>
          <p:cNvSpPr txBox="true"/>
          <p:nvPr/>
        </p:nvSpPr>
        <p:spPr>
          <a:xfrm rot="0">
            <a:off x="9519860" y="6999737"/>
            <a:ext cx="3027611" cy="798195"/>
          </a:xfrm>
          <a:prstGeom prst="rect">
            <a:avLst/>
          </a:prstGeom>
        </p:spPr>
        <p:txBody>
          <a:bodyPr anchor="t" rtlCol="false" tIns="0" lIns="0" bIns="0" rIns="0">
            <a:spAutoFit/>
          </a:bodyPr>
          <a:lstStyle/>
          <a:p>
            <a:pPr algn="ctr">
              <a:lnSpc>
                <a:spcPts val="5880"/>
              </a:lnSpc>
            </a:pPr>
            <a:r>
              <a:rPr lang="en-US" sz="4200">
                <a:solidFill>
                  <a:srgbClr val="FFFFFF"/>
                </a:solidFill>
                <a:latin typeface="Times New Roman"/>
                <a:ea typeface="Times New Roman"/>
                <a:cs typeface="Times New Roman"/>
                <a:sym typeface="Times New Roman"/>
              </a:rPr>
              <a:t>Aristophanes</a:t>
            </a:r>
          </a:p>
        </p:txBody>
      </p:sp>
      <p:sp>
        <p:nvSpPr>
          <p:cNvPr name="TextBox 7" id="7"/>
          <p:cNvSpPr txBox="true"/>
          <p:nvPr/>
        </p:nvSpPr>
        <p:spPr>
          <a:xfrm rot="0">
            <a:off x="9298990" y="7800917"/>
            <a:ext cx="3574551" cy="2216784"/>
          </a:xfrm>
          <a:prstGeom prst="rect">
            <a:avLst/>
          </a:prstGeom>
        </p:spPr>
        <p:txBody>
          <a:bodyPr anchor="t" rtlCol="false" tIns="0" lIns="0" bIns="0" rIns="0">
            <a:spAutoFit/>
          </a:bodyPr>
          <a:lstStyle/>
          <a:p>
            <a:pPr algn="ctr">
              <a:lnSpc>
                <a:spcPts val="4340"/>
              </a:lnSpc>
            </a:pPr>
            <a:r>
              <a:rPr lang="en-US" sz="3100">
                <a:solidFill>
                  <a:srgbClr val="FFFFFF"/>
                </a:solidFill>
                <a:latin typeface="Times New Roman"/>
                <a:ea typeface="Times New Roman"/>
                <a:cs typeface="Times New Roman"/>
                <a:sym typeface="Times New Roman"/>
              </a:rPr>
              <a:t>446 - 386 BCE</a:t>
            </a:r>
          </a:p>
          <a:p>
            <a:pPr algn="ctr">
              <a:lnSpc>
                <a:spcPts val="4340"/>
              </a:lnSpc>
            </a:pPr>
            <a:r>
              <a:rPr lang="en-US" sz="3100">
                <a:solidFill>
                  <a:srgbClr val="FFFFFF"/>
                </a:solidFill>
                <a:latin typeface="Times New Roman"/>
                <a:ea typeface="Times New Roman"/>
                <a:cs typeface="Times New Roman"/>
                <a:sym typeface="Times New Roman"/>
              </a:rPr>
              <a:t>Comic playwright</a:t>
            </a:r>
          </a:p>
          <a:p>
            <a:pPr algn="ctr">
              <a:lnSpc>
                <a:spcPts val="4340"/>
              </a:lnSpc>
            </a:pPr>
            <a:r>
              <a:rPr lang="en-US" sz="3100">
                <a:solidFill>
                  <a:srgbClr val="FFFFFF"/>
                </a:solidFill>
                <a:latin typeface="Times New Roman"/>
                <a:ea typeface="Times New Roman"/>
                <a:cs typeface="Times New Roman"/>
                <a:sym typeface="Times New Roman"/>
              </a:rPr>
              <a:t>The so-called master of comedy.</a:t>
            </a:r>
          </a:p>
        </p:txBody>
      </p:sp>
      <p:sp>
        <p:nvSpPr>
          <p:cNvPr name="Freeform 8" id="8"/>
          <p:cNvSpPr/>
          <p:nvPr/>
        </p:nvSpPr>
        <p:spPr>
          <a:xfrm flipH="false" flipV="false" rot="0">
            <a:off x="5462085" y="2018138"/>
            <a:ext cx="3514710" cy="4772317"/>
          </a:xfrm>
          <a:custGeom>
            <a:avLst/>
            <a:gdLst/>
            <a:ahLst/>
            <a:cxnLst/>
            <a:rect r="r" b="b" t="t" l="l"/>
            <a:pathLst>
              <a:path h="4772317" w="3514710">
                <a:moveTo>
                  <a:pt x="0" y="0"/>
                </a:moveTo>
                <a:lnTo>
                  <a:pt x="3514709" y="0"/>
                </a:lnTo>
                <a:lnTo>
                  <a:pt x="3514709" y="4772316"/>
                </a:lnTo>
                <a:lnTo>
                  <a:pt x="0" y="4772316"/>
                </a:lnTo>
                <a:lnTo>
                  <a:pt x="0" y="0"/>
                </a:lnTo>
                <a:close/>
              </a:path>
            </a:pathLst>
          </a:custGeom>
          <a:blipFill>
            <a:blip r:embed="rId5"/>
            <a:stretch>
              <a:fillRect l="0" t="0" r="0" b="0"/>
            </a:stretch>
          </a:blipFill>
        </p:spPr>
      </p:sp>
      <p:sp>
        <p:nvSpPr>
          <p:cNvPr name="TextBox 9" id="9"/>
          <p:cNvSpPr txBox="true"/>
          <p:nvPr/>
        </p:nvSpPr>
        <p:spPr>
          <a:xfrm rot="0">
            <a:off x="6074728" y="6999737"/>
            <a:ext cx="2289423" cy="798195"/>
          </a:xfrm>
          <a:prstGeom prst="rect">
            <a:avLst/>
          </a:prstGeom>
        </p:spPr>
        <p:txBody>
          <a:bodyPr anchor="t" rtlCol="false" tIns="0" lIns="0" bIns="0" rIns="0">
            <a:spAutoFit/>
          </a:bodyPr>
          <a:lstStyle/>
          <a:p>
            <a:pPr algn="ctr">
              <a:lnSpc>
                <a:spcPts val="5880"/>
              </a:lnSpc>
            </a:pPr>
            <a:r>
              <a:rPr lang="en-US" sz="4200">
                <a:solidFill>
                  <a:srgbClr val="FFFFFF"/>
                </a:solidFill>
                <a:latin typeface="Times New Roman"/>
                <a:ea typeface="Times New Roman"/>
                <a:cs typeface="Times New Roman"/>
                <a:sym typeface="Times New Roman"/>
              </a:rPr>
              <a:t>Sophocles</a:t>
            </a:r>
          </a:p>
        </p:txBody>
      </p:sp>
      <p:sp>
        <p:nvSpPr>
          <p:cNvPr name="TextBox 10" id="10"/>
          <p:cNvSpPr txBox="true"/>
          <p:nvPr/>
        </p:nvSpPr>
        <p:spPr>
          <a:xfrm rot="0">
            <a:off x="5601765" y="7800917"/>
            <a:ext cx="3235348" cy="1673805"/>
          </a:xfrm>
          <a:prstGeom prst="rect">
            <a:avLst/>
          </a:prstGeom>
        </p:spPr>
        <p:txBody>
          <a:bodyPr anchor="t" rtlCol="false" tIns="0" lIns="0" bIns="0" rIns="0">
            <a:spAutoFit/>
          </a:bodyPr>
          <a:lstStyle/>
          <a:p>
            <a:pPr algn="ctr">
              <a:lnSpc>
                <a:spcPts val="4343"/>
              </a:lnSpc>
            </a:pPr>
            <a:r>
              <a:rPr lang="en-US" sz="3102">
                <a:solidFill>
                  <a:srgbClr val="FFFFFF"/>
                </a:solidFill>
                <a:latin typeface="Times New Roman"/>
                <a:ea typeface="Times New Roman"/>
                <a:cs typeface="Times New Roman"/>
                <a:sym typeface="Times New Roman"/>
              </a:rPr>
              <a:t>497/496 -</a:t>
            </a:r>
          </a:p>
          <a:p>
            <a:pPr algn="ctr">
              <a:lnSpc>
                <a:spcPts val="4343"/>
              </a:lnSpc>
            </a:pPr>
            <a:r>
              <a:rPr lang="en-US" sz="3102">
                <a:solidFill>
                  <a:srgbClr val="FFFFFF"/>
                </a:solidFill>
                <a:latin typeface="Times New Roman"/>
                <a:ea typeface="Times New Roman"/>
                <a:cs typeface="Times New Roman"/>
                <a:sym typeface="Times New Roman"/>
              </a:rPr>
              <a:t>406/405 BCE</a:t>
            </a:r>
          </a:p>
          <a:p>
            <a:pPr algn="ctr">
              <a:lnSpc>
                <a:spcPts val="4343"/>
              </a:lnSpc>
            </a:pPr>
            <a:r>
              <a:rPr lang="en-US" sz="3102">
                <a:solidFill>
                  <a:srgbClr val="FFFFFF"/>
                </a:solidFill>
                <a:latin typeface="Times New Roman"/>
                <a:ea typeface="Times New Roman"/>
                <a:cs typeface="Times New Roman"/>
                <a:sym typeface="Times New Roman"/>
              </a:rPr>
              <a:t>Tragedian</a:t>
            </a:r>
          </a:p>
        </p:txBody>
      </p:sp>
      <p:sp>
        <p:nvSpPr>
          <p:cNvPr name="Freeform 11" id="11"/>
          <p:cNvSpPr/>
          <p:nvPr/>
        </p:nvSpPr>
        <p:spPr>
          <a:xfrm flipH="false" flipV="false" rot="0">
            <a:off x="1438667" y="748625"/>
            <a:ext cx="3574551" cy="5289218"/>
          </a:xfrm>
          <a:custGeom>
            <a:avLst/>
            <a:gdLst/>
            <a:ahLst/>
            <a:cxnLst/>
            <a:rect r="r" b="b" t="t" l="l"/>
            <a:pathLst>
              <a:path h="5289218" w="3574551">
                <a:moveTo>
                  <a:pt x="0" y="0"/>
                </a:moveTo>
                <a:lnTo>
                  <a:pt x="3574551" y="0"/>
                </a:lnTo>
                <a:lnTo>
                  <a:pt x="3574551" y="5289218"/>
                </a:lnTo>
                <a:lnTo>
                  <a:pt x="0" y="5289218"/>
                </a:lnTo>
                <a:lnTo>
                  <a:pt x="0" y="0"/>
                </a:lnTo>
                <a:close/>
              </a:path>
            </a:pathLst>
          </a:custGeom>
          <a:blipFill>
            <a:blip r:embed="rId6"/>
            <a:stretch>
              <a:fillRect l="0" t="0" r="0" b="0"/>
            </a:stretch>
          </a:blipFill>
        </p:spPr>
      </p:sp>
      <p:sp>
        <p:nvSpPr>
          <p:cNvPr name="TextBox 12" id="12"/>
          <p:cNvSpPr txBox="true"/>
          <p:nvPr/>
        </p:nvSpPr>
        <p:spPr>
          <a:xfrm rot="0">
            <a:off x="1320487" y="6108521"/>
            <a:ext cx="3574551" cy="798195"/>
          </a:xfrm>
          <a:prstGeom prst="rect">
            <a:avLst/>
          </a:prstGeom>
        </p:spPr>
        <p:txBody>
          <a:bodyPr anchor="t" rtlCol="false" tIns="0" lIns="0" bIns="0" rIns="0">
            <a:spAutoFit/>
          </a:bodyPr>
          <a:lstStyle/>
          <a:p>
            <a:pPr algn="ctr">
              <a:lnSpc>
                <a:spcPts val="5880"/>
              </a:lnSpc>
            </a:pPr>
            <a:r>
              <a:rPr lang="en-US" sz="4200">
                <a:solidFill>
                  <a:srgbClr val="FFFFFF"/>
                </a:solidFill>
                <a:latin typeface="Times New Roman"/>
                <a:ea typeface="Times New Roman"/>
                <a:cs typeface="Times New Roman"/>
                <a:sym typeface="Times New Roman"/>
              </a:rPr>
              <a:t>Aeschylus</a:t>
            </a:r>
          </a:p>
        </p:txBody>
      </p:sp>
      <p:sp>
        <p:nvSpPr>
          <p:cNvPr name="TextBox 13" id="13"/>
          <p:cNvSpPr txBox="true"/>
          <p:nvPr/>
        </p:nvSpPr>
        <p:spPr>
          <a:xfrm rot="0">
            <a:off x="1256501" y="6782891"/>
            <a:ext cx="3938884" cy="1673859"/>
          </a:xfrm>
          <a:prstGeom prst="rect">
            <a:avLst/>
          </a:prstGeom>
        </p:spPr>
        <p:txBody>
          <a:bodyPr anchor="t" rtlCol="false" tIns="0" lIns="0" bIns="0" rIns="0">
            <a:spAutoFit/>
          </a:bodyPr>
          <a:lstStyle/>
          <a:p>
            <a:pPr algn="ctr">
              <a:lnSpc>
                <a:spcPts val="4340"/>
              </a:lnSpc>
            </a:pPr>
            <a:r>
              <a:rPr lang="en-US" sz="3100">
                <a:solidFill>
                  <a:srgbClr val="FFFFFF"/>
                </a:solidFill>
                <a:latin typeface="Times New Roman"/>
                <a:ea typeface="Times New Roman"/>
                <a:cs typeface="Times New Roman"/>
                <a:sym typeface="Times New Roman"/>
              </a:rPr>
              <a:t>525/524 -456 BCE</a:t>
            </a:r>
          </a:p>
          <a:p>
            <a:pPr algn="ctr">
              <a:lnSpc>
                <a:spcPts val="4340"/>
              </a:lnSpc>
            </a:pPr>
            <a:r>
              <a:rPr lang="en-US" sz="3100">
                <a:solidFill>
                  <a:srgbClr val="FFFFFF"/>
                </a:solidFill>
                <a:latin typeface="Times New Roman"/>
                <a:ea typeface="Times New Roman"/>
                <a:cs typeface="Times New Roman"/>
                <a:sym typeface="Times New Roman"/>
              </a:rPr>
              <a:t>Tragedian</a:t>
            </a:r>
          </a:p>
          <a:p>
            <a:pPr algn="ctr">
              <a:lnSpc>
                <a:spcPts val="4340"/>
              </a:lnSpc>
            </a:pPr>
            <a:r>
              <a:rPr lang="en-US" sz="3100">
                <a:solidFill>
                  <a:srgbClr val="FFFFFF"/>
                </a:solidFill>
                <a:latin typeface="Times New Roman"/>
                <a:ea typeface="Times New Roman"/>
                <a:cs typeface="Times New Roman"/>
                <a:sym typeface="Times New Roman"/>
              </a:rPr>
              <a:t>The father of tragedy. </a:t>
            </a:r>
          </a:p>
        </p:txBody>
      </p:sp>
      <p:sp>
        <p:nvSpPr>
          <p:cNvPr name="Freeform 14" id="14"/>
          <p:cNvSpPr/>
          <p:nvPr/>
        </p:nvSpPr>
        <p:spPr>
          <a:xfrm flipH="false" flipV="false" rot="0">
            <a:off x="13298985" y="748625"/>
            <a:ext cx="3526145" cy="5289218"/>
          </a:xfrm>
          <a:custGeom>
            <a:avLst/>
            <a:gdLst/>
            <a:ahLst/>
            <a:cxnLst/>
            <a:rect r="r" b="b" t="t" l="l"/>
            <a:pathLst>
              <a:path h="5289218" w="3526145">
                <a:moveTo>
                  <a:pt x="0" y="0"/>
                </a:moveTo>
                <a:lnTo>
                  <a:pt x="3526145" y="0"/>
                </a:lnTo>
                <a:lnTo>
                  <a:pt x="3526145" y="5289218"/>
                </a:lnTo>
                <a:lnTo>
                  <a:pt x="0" y="5289218"/>
                </a:lnTo>
                <a:lnTo>
                  <a:pt x="0" y="0"/>
                </a:lnTo>
                <a:close/>
              </a:path>
            </a:pathLst>
          </a:custGeom>
          <a:blipFill>
            <a:blip r:embed="rId7"/>
            <a:stretch>
              <a:fillRect l="0" t="0" r="0" b="0"/>
            </a:stretch>
          </a:blipFill>
        </p:spPr>
      </p:sp>
      <p:sp>
        <p:nvSpPr>
          <p:cNvPr name="TextBox 15" id="15"/>
          <p:cNvSpPr txBox="true"/>
          <p:nvPr/>
        </p:nvSpPr>
        <p:spPr>
          <a:xfrm rot="0">
            <a:off x="13975761" y="6108521"/>
            <a:ext cx="2172593" cy="798195"/>
          </a:xfrm>
          <a:prstGeom prst="rect">
            <a:avLst/>
          </a:prstGeom>
        </p:spPr>
        <p:txBody>
          <a:bodyPr anchor="t" rtlCol="false" tIns="0" lIns="0" bIns="0" rIns="0">
            <a:spAutoFit/>
          </a:bodyPr>
          <a:lstStyle/>
          <a:p>
            <a:pPr algn="ctr">
              <a:lnSpc>
                <a:spcPts val="5880"/>
              </a:lnSpc>
            </a:pPr>
            <a:r>
              <a:rPr lang="en-US" sz="4200">
                <a:solidFill>
                  <a:srgbClr val="FFFFFF"/>
                </a:solidFill>
                <a:latin typeface="Times New Roman"/>
                <a:ea typeface="Times New Roman"/>
                <a:cs typeface="Times New Roman"/>
                <a:sym typeface="Times New Roman"/>
              </a:rPr>
              <a:t>Euripides</a:t>
            </a:r>
          </a:p>
        </p:txBody>
      </p:sp>
      <p:sp>
        <p:nvSpPr>
          <p:cNvPr name="TextBox 16" id="16"/>
          <p:cNvSpPr txBox="true"/>
          <p:nvPr/>
        </p:nvSpPr>
        <p:spPr>
          <a:xfrm rot="0">
            <a:off x="13092615" y="6782891"/>
            <a:ext cx="3938884" cy="1673859"/>
          </a:xfrm>
          <a:prstGeom prst="rect">
            <a:avLst/>
          </a:prstGeom>
        </p:spPr>
        <p:txBody>
          <a:bodyPr anchor="t" rtlCol="false" tIns="0" lIns="0" bIns="0" rIns="0">
            <a:spAutoFit/>
          </a:bodyPr>
          <a:lstStyle/>
          <a:p>
            <a:pPr algn="ctr">
              <a:lnSpc>
                <a:spcPts val="4340"/>
              </a:lnSpc>
            </a:pPr>
            <a:r>
              <a:rPr lang="en-US" sz="3100">
                <a:solidFill>
                  <a:srgbClr val="FFFFFF"/>
                </a:solidFill>
                <a:latin typeface="Times New Roman"/>
                <a:ea typeface="Times New Roman"/>
                <a:cs typeface="Times New Roman"/>
                <a:sym typeface="Times New Roman"/>
              </a:rPr>
              <a:t>480 - 406 BCE</a:t>
            </a:r>
          </a:p>
          <a:p>
            <a:pPr algn="ctr">
              <a:lnSpc>
                <a:spcPts val="4340"/>
              </a:lnSpc>
            </a:pPr>
            <a:r>
              <a:rPr lang="en-US" sz="3100">
                <a:solidFill>
                  <a:srgbClr val="FFFFFF"/>
                </a:solidFill>
                <a:latin typeface="Times New Roman"/>
                <a:ea typeface="Times New Roman"/>
                <a:cs typeface="Times New Roman"/>
                <a:sym typeface="Times New Roman"/>
              </a:rPr>
              <a:t>Tragedian</a:t>
            </a:r>
          </a:p>
          <a:p>
            <a:pPr algn="ctr">
              <a:lnSpc>
                <a:spcPts val="4340"/>
              </a:lnSpc>
            </a:pPr>
            <a:r>
              <a:rPr lang="en-US" sz="3100">
                <a:solidFill>
                  <a:srgbClr val="FFFFFF"/>
                </a:solidFill>
                <a:latin typeface="Times New Roman"/>
                <a:ea typeface="Times New Roman"/>
                <a:cs typeface="Times New Roman"/>
                <a:sym typeface="Times New Roman"/>
              </a:rPr>
              <a:t>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DAF0i8yyZsY</dc:identifier>
  <dcterms:modified xsi:type="dcterms:W3CDTF">2011-08-01T06:04:30Z</dcterms:modified>
  <cp:revision>1</cp:revision>
  <dc:title>8-9: The Theater of Dionysus : The Ancient Origins of Theatre</dc:title>
</cp:coreProperties>
</file>