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notesMaster+xml" PartName="/ppt/notesMasters/notesMaster1.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notesMasterIdLst>
    <p:notesMasterId r:id="rId2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x="18288000" cy="10287000"/>
  <p:notesSz cx="6858000" cy="9144000"/>
  <p:embeddedFontLst>
    <p:embeddedFont>
      <p:font typeface="Sunday" charset="1" panose="00000500000000000000"/>
      <p:regular r:id="rId28"/>
    </p:embeddedFont>
    <p:embeddedFont>
      <p:font typeface="Now" charset="1" panose="00000500000000000000"/>
      <p:regular r:id="rId29"/>
    </p:embeddedFont>
    <p:embeddedFont>
      <p:font typeface="WC Mano Negra Bold" charset="1" panose="02000506000000020004"/>
      <p:regular r:id="rId31"/>
    </p:embeddedFont>
    <p:embeddedFont>
      <p:font typeface="Arimo" charset="1" panose="020B0604020202020204"/>
      <p:regular r:id="rId40"/>
    </p:embeddedFont>
    <p:embeddedFont>
      <p:font typeface="Arimo Italics" charset="1" panose="020B0604020202090204"/>
      <p:regular r:id="rId4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notesMasters/notesMaster1.xml" Type="http://schemas.openxmlformats.org/officeDocument/2006/relationships/notesMaster"/><Relationship Id="rId26" Target="theme/theme2.xml" Type="http://schemas.openxmlformats.org/officeDocument/2006/relationships/theme"/><Relationship Id="rId27" Target="notesSlides/notesSlide1.xml" Type="http://schemas.openxmlformats.org/officeDocument/2006/relationships/notesSlide"/><Relationship Id="rId28" Target="fonts/font28.fntdata" Type="http://schemas.openxmlformats.org/officeDocument/2006/relationships/font"/><Relationship Id="rId29" Target="fonts/font29.fntdata" Type="http://schemas.openxmlformats.org/officeDocument/2006/relationships/font"/><Relationship Id="rId3" Target="viewProps.xml" Type="http://schemas.openxmlformats.org/officeDocument/2006/relationships/viewProps"/><Relationship Id="rId30" Target="notesSlides/notesSlide2.xml" Type="http://schemas.openxmlformats.org/officeDocument/2006/relationships/notesSlide"/><Relationship Id="rId31" Target="fonts/font31.fntdata" Type="http://schemas.openxmlformats.org/officeDocument/2006/relationships/font"/><Relationship Id="rId32" Target="notesSlides/notesSlide3.xml" Type="http://schemas.openxmlformats.org/officeDocument/2006/relationships/notesSlide"/><Relationship Id="rId33" Target="notesSlides/notesSlide4.xml" Type="http://schemas.openxmlformats.org/officeDocument/2006/relationships/notesSlide"/><Relationship Id="rId34" Target="notesSlides/notesSlide5.xml" Type="http://schemas.openxmlformats.org/officeDocument/2006/relationships/notesSlide"/><Relationship Id="rId35" Target="notesSlides/notesSlide6.xml" Type="http://schemas.openxmlformats.org/officeDocument/2006/relationships/notesSlide"/><Relationship Id="rId36" Target="notesSlides/notesSlide7.xml" Type="http://schemas.openxmlformats.org/officeDocument/2006/relationships/notesSlide"/><Relationship Id="rId37" Target="notesSlides/notesSlide8.xml" Type="http://schemas.openxmlformats.org/officeDocument/2006/relationships/notesSlide"/><Relationship Id="rId38" Target="notesSlides/notesSlide9.xml" Type="http://schemas.openxmlformats.org/officeDocument/2006/relationships/notesSlide"/><Relationship Id="rId39" Target="notesSlides/notesSlide10.xml" Type="http://schemas.openxmlformats.org/officeDocument/2006/relationships/notesSlide"/><Relationship Id="rId4" Target="theme/theme1.xml" Type="http://schemas.openxmlformats.org/officeDocument/2006/relationships/theme"/><Relationship Id="rId40" Target="fonts/font40.fntdata" Type="http://schemas.openxmlformats.org/officeDocument/2006/relationships/font"/><Relationship Id="rId41" Target="notesSlides/notesSlide11.xml" Type="http://schemas.openxmlformats.org/officeDocument/2006/relationships/notesSlide"/><Relationship Id="rId42" Target="notesSlides/notesSlide12.xml" Type="http://schemas.openxmlformats.org/officeDocument/2006/relationships/notesSlide"/><Relationship Id="rId43" Target="notesSlides/notesSlide13.xml" Type="http://schemas.openxmlformats.org/officeDocument/2006/relationships/notesSlide"/><Relationship Id="rId44" Target="notesSlides/notesSlide14.xml" Type="http://schemas.openxmlformats.org/officeDocument/2006/relationships/notesSlide"/><Relationship Id="rId45" Target="fonts/font45.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notesMasters/_rels/notesMaster1.xml.rels><?xml version="1.0" encoding="UTF-8" standalone="yes"?><Relationships xmlns="http://schemas.openxmlformats.org/package/2006/relationships"><Relationship Id="rId1" Target="../theme/theme2.xml" Type="http://schemas.openxmlformats.org/officeDocument/2006/relationships/theme"/></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1.7.2013</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xml" Type="http://schemas.openxmlformats.org/officeDocument/2006/relationships/slide"/></Relationships>
</file>

<file path=ppt/notesSlides/_rels/notesSlide10.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0.xml" Type="http://schemas.openxmlformats.org/officeDocument/2006/relationships/slide"/></Relationships>
</file>

<file path=ppt/notesSlides/_rels/notesSlide11.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2.xml" Type="http://schemas.openxmlformats.org/officeDocument/2006/relationships/slide"/></Relationships>
</file>

<file path=ppt/notesSlides/_rels/notesSlide1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3.xml" Type="http://schemas.openxmlformats.org/officeDocument/2006/relationships/slide"/></Relationships>
</file>

<file path=ppt/notesSlides/_rels/notesSlide1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5.xml" Type="http://schemas.openxmlformats.org/officeDocument/2006/relationships/slide"/></Relationships>
</file>

<file path=ppt/notesSlides/_rels/notesSlide1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16.xml" Type="http://schemas.openxmlformats.org/officeDocument/2006/relationships/slide"/></Relationships>
</file>

<file path=ppt/notesSlides/_rels/notesSlide2.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2.xml" Type="http://schemas.openxmlformats.org/officeDocument/2006/relationships/slide"/></Relationships>
</file>

<file path=ppt/notesSlides/_rels/notesSlide3.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3.xml" Type="http://schemas.openxmlformats.org/officeDocument/2006/relationships/slide"/></Relationships>
</file>

<file path=ppt/notesSlides/_rels/notesSlide4.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4.xml" Type="http://schemas.openxmlformats.org/officeDocument/2006/relationships/slide"/></Relationships>
</file>

<file path=ppt/notesSlides/_rels/notesSlide5.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5.xml" Type="http://schemas.openxmlformats.org/officeDocument/2006/relationships/slide"/></Relationships>
</file>

<file path=ppt/notesSlides/_rels/notesSlide6.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6.xml" Type="http://schemas.openxmlformats.org/officeDocument/2006/relationships/slide"/></Relationships>
</file>

<file path=ppt/notesSlides/_rels/notesSlide7.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7.xml" Type="http://schemas.openxmlformats.org/officeDocument/2006/relationships/slide"/></Relationships>
</file>

<file path=ppt/notesSlides/_rels/notesSlide8.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8.xml" Type="http://schemas.openxmlformats.org/officeDocument/2006/relationships/slide"/></Relationships>
</file>

<file path=ppt/notesSlides/_rels/notesSlide9.xml.rels><?xml version="1.0" encoding="UTF-8" standalone="yes"?><Relationships xmlns="http://schemas.openxmlformats.org/package/2006/relationships"><Relationship Id="rId1" Target="../notesMasters/notesMaster1.xml" Type="http://schemas.openxmlformats.org/officeDocument/2006/relationships/notesMaster"/><Relationship Id="rId2" Target="../slides/slide9.xml" Type="http://schemas.openxmlformats.org/officeDocument/2006/relationships/slide"/></Relationships>
</file>

<file path=ppt/notesSlides/notesSlide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Hello everyone, today we are going to explore some ancient Roman frescoes and then you will get to make a sort of fresco of your own to take home with you! Let's get started.</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0.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In Pompeii, there were four main styles of fresco paintings, but we are going to focus on the second style of Pompeiian fresco which is the architectural style.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1.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from the Villa of Livia just outside of Rome. Livia was the wife of the first emperor Augustus.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This is from the House of the Orchard, a home that was preserved during the eruption of Mount Vesuvius and very recently restored in Pompeii. Look at the vibrant green leaves, the light blue sky and the red berries. All this detail and colour was preserved for almost 2000 years!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these are from another newly restored home in Pompeii, the House of the Lovers. These frescoes are actually from the fourth style of Pompeiian frieze, which is a combination of all three earlier styles. I really love the dark background, probably created with the charcoal paint we talked about. Garden themes were very common in fresco paintings, highlighting the beauty of nature. Did you know that the goddess Venus, or Aphrodite in Greece, was the goddess of the garden to the Romans?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1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2.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 what are frescoes? The term fresco, which comes from the Italian affresco, meaning 'fresh' refers to a style of painting where artists paint their designs over top of wet plaster, a paste made of water and minerals like sand, lime and gypsum (pretty dusty materials). This was generally done on walls and often in private homes. The artist would begin preparing for the painting by laying up to six layers of plaster over a wall. They would start with the most coarse plaster, made of rougher materials so that the next layers would have some grip and the very last layer would be made of fine dust (sometimes crushed marble) and would be smooth so that the painting looked good. The artist would draw an outline of their design over the plaster and they would paint while the plaster was still wet. When they did this, the paint would be absorbed into the plaster and would bind with it, meaning that the painting would be preserved and usually wouldn't wear down. This also meant that homeowners could wipe down and clean the walls without worrying about ruining their lovely art.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3.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Some of the most well-preserved frescoes in the entire world are found in the ruins of the ancient city of Pompeii in Italy. Have we heard of Pompeii before? What do we know about Pompeii? In 79 CE, Mount Vesuvius erupted and Pompeii and other towns in the area like Herculaneum, where covered in ash. The way that this ash fell over the town allowed many things, including these frescoes to be preserved and since the town was no longer a good place to live, the artwork was left untouched for a very very long time. All of this means that the artwork that filled the homes of Pompeii's citizens is still in excellent condition today and we can use those walls to understand how frescoes were made and why. We are going to take a look at some frescoes in Pompeii today.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4.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But, before we look at the frescoes, let's talk a little bit about the science behind fresco painting, specifically about how the ancient artists would make their paints. Today if you need paint, you can just run out to a craft store and buy some. There are many companies that make all kinds of colours and types of paint. Things were a little bit different back in ancient Rome and paints were made with mineral powders and chemical reactions. Lets take a look at some basic colours that all fresco painters would have needed to have in their supplies.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5.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First is red, which was made of a powder called anhydrous ferric oxide or ferric (III) oxide. This is what the powder looks like. It's a very vibrant red and it is formed when iron oxidizes or when it is exposed to oxygen. Oxidization also produces rust, so this is a similar process.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6.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Yellow came from hydrated ferric oxide or ferrihydrite. Ferrihydrite is kind of like the ferric oxide that makes the red pigment except it is hydrates which means it is exposed to cool moist conditions. Water contains the molecules oxygen and hydrogen which hydrate the ferric oxide and the chemical process that occurs creates this yellow pigment. </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7.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next colour we'll talk about is green. In antiquity green pigments were often made from different minerals. In Egypt it was common to use Malachite to create green pigment (which is toxic by the way). In ancient Rome, they developed a special green pigment called verdigris. Have you ever seen the Statue of Liberty? Did you know that the statue of liberty is actually made of copper? Over time, copper takes on a green colour, as it oxidizes (is exposed to oxygen) and a green film called patina forms over the copper. Here you can see a piece of copper with little pieces that have oxidized and then what a fully oxidized piece of copper might look like. The Romans used copper plates and soaked them in wine to speed up this process and create a pigment that would mimick this colour.</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8.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Similar to how people would make green from minerals like malachite, blue pigments were also made of ground-up mineral - copper calcium silicate to be exact, like we see in this picture. This colour is called Egyptian Blue today since it is believed to have been first created in Egypt. It is also thought to be the first-ever synthetic pigment. The Romans called it caeruleum.</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notesSlides/notesSlide9.xml><?xml version="1.0" encoding="utf-8"?>
<p:notes xmlns:p="http://schemas.openxmlformats.org/presentationml/2006/main" xmlns:a="http://schemas.openxmlformats.org/drawingml/2006/main">
  <p:cSld>
    <p:spTree xmlns:r="http://schemas.openxmlformats.org/officeDocument/2006/relationships">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id="{B7268E1E-0E44-426D-905E-8AD9B19D2182}" type="datetimeFigureOut">
              <a:rPr lang="cs-CZ" smtClean="0"/>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Finally, we have our black paint. This was made from finely ground carbon or soot. It was very easy to source since any time you burn wood, you'll have some of this left over. It is a very dark pigment and since it is so easy to acquire, it is used a lot in art today. Has anyone in here ever drawn with charcoal? That is very similar to what would have been used in making these paints. Before we get to look at some real frescoes, does anyone have any questions?</a:t>
            </a:r>
            <a:endParaRPr lang="en-US" smtClean="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id="{871B2431-D351-4C6E-A3CF-9DFAC0E3E050}" type="slidenum">
              <a:rPr lang="cs-CZ" smtClean="0"/>
              <a:t>‹#›</a:t>
            </a:r>
          </a:p>
        </p:txBody>
      </p:sp>
    </p:spTree>
  </p:cSld>
  <p:clrMapOvr>
    <a:masterClrMapping/>
  </p:clrMapOvr>
</p:note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xml" Type="http://schemas.openxmlformats.org/officeDocument/2006/relationships/notesSlide"/><Relationship Id="rId3" Target="../media/image1.jpeg" Type="http://schemas.openxmlformats.org/officeDocument/2006/relationships/image"/><Relationship Id="rId4" Target="../media/image2.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0.xml" Type="http://schemas.openxmlformats.org/officeDocument/2006/relationships/notesSlide"/><Relationship Id="rId3" Target="../media/image65.png" Type="http://schemas.openxmlformats.org/officeDocument/2006/relationships/image"/><Relationship Id="rId4" Target="../media/image66.svg" Type="http://schemas.openxmlformats.org/officeDocument/2006/relationships/image"/><Relationship Id="rId5" Target="../media/image67.png" Type="http://schemas.openxmlformats.org/officeDocument/2006/relationships/image"/><Relationship Id="rId6" Target="../media/image68.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9.png" Type="http://schemas.openxmlformats.org/officeDocument/2006/relationships/image"/><Relationship Id="rId3" Target="../media/image70.png" Type="http://schemas.openxmlformats.org/officeDocument/2006/relationships/image"/><Relationship Id="rId4" Target="../media/image71.svg" Type="http://schemas.openxmlformats.org/officeDocument/2006/relationships/image"/><Relationship Id="rId5" Target="../media/image72.png" Type="http://schemas.openxmlformats.org/officeDocument/2006/relationships/image"/><Relationship Id="rId6" Target="../media/image73.sv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1.xml" Type="http://schemas.openxmlformats.org/officeDocument/2006/relationships/notesSlide"/><Relationship Id="rId3" Target="../media/image74.png" Type="http://schemas.openxmlformats.org/officeDocument/2006/relationships/image"/><Relationship Id="rId4" Target="../media/image75.svg" Type="http://schemas.openxmlformats.org/officeDocument/2006/relationships/image"/><Relationship Id="rId5" Target="../media/image76.png" Type="http://schemas.openxmlformats.org/officeDocument/2006/relationships/image"/><Relationship Id="rId6" Target="../media/image77.png" Type="http://schemas.openxmlformats.org/officeDocument/2006/relationships/image"/><Relationship Id="rId7" Target="../media/image78.sv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2.xml" Type="http://schemas.openxmlformats.org/officeDocument/2006/relationships/notesSlide"/><Relationship Id="rId3" Target="../media/image79.png" Type="http://schemas.openxmlformats.org/officeDocument/2006/relationships/image"/><Relationship Id="rId4" Target="../media/image80.png" Type="http://schemas.openxmlformats.org/officeDocument/2006/relationships/image"/><Relationship Id="rId5" Target="../media/image81.sv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7.png" Type="http://schemas.openxmlformats.org/officeDocument/2006/relationships/image"/><Relationship Id="rId3" Target="../media/image78.sv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13.xml" Type="http://schemas.openxmlformats.org/officeDocument/2006/relationships/notesSlide"/><Relationship Id="rId3" Target="../media/image82.png" Type="http://schemas.openxmlformats.org/officeDocument/2006/relationships/image"/><Relationship Id="rId4" Target="../media/image83.png" Type="http://schemas.openxmlformats.org/officeDocument/2006/relationships/image"/><Relationship Id="rId5" Target="../media/image84.png" Type="http://schemas.openxmlformats.org/officeDocument/2006/relationships/image"/><Relationship Id="rId6" Target="../media/image85.svg" Type="http://schemas.openxmlformats.org/officeDocument/2006/relationships/image"/><Relationship Id="rId7" Target="../media/image86.png" Type="http://schemas.openxmlformats.org/officeDocument/2006/relationships/image"/><Relationship Id="rId8" Target="../media/image87.sv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1.svg" Type="http://schemas.openxmlformats.org/officeDocument/2006/relationships/image"/><Relationship Id="rId11" Target="../media/image92.png" Type="http://schemas.openxmlformats.org/officeDocument/2006/relationships/image"/><Relationship Id="rId12" Target="../media/image93.svg" Type="http://schemas.openxmlformats.org/officeDocument/2006/relationships/image"/><Relationship Id="rId13" Target="../media/image94.png" Type="http://schemas.openxmlformats.org/officeDocument/2006/relationships/image"/><Relationship Id="rId14" Target="../media/image95.svg" Type="http://schemas.openxmlformats.org/officeDocument/2006/relationships/image"/><Relationship Id="rId2" Target="../notesSlides/notesSlide14.xml" Type="http://schemas.openxmlformats.org/officeDocument/2006/relationships/notesSlide"/><Relationship Id="rId3" Target="../media/image88.png" Type="http://schemas.openxmlformats.org/officeDocument/2006/relationships/image"/><Relationship Id="rId4" Target="../media/image89.svg" Type="http://schemas.openxmlformats.org/officeDocument/2006/relationships/image"/><Relationship Id="rId5" Target="../media/image6.png" Type="http://schemas.openxmlformats.org/officeDocument/2006/relationships/image"/><Relationship Id="rId6" Target="../media/image7.svg" Type="http://schemas.openxmlformats.org/officeDocument/2006/relationships/image"/><Relationship Id="rId7" Target="../media/image8.png" Type="http://schemas.openxmlformats.org/officeDocument/2006/relationships/image"/><Relationship Id="rId8" Target="../media/image9.svg" Type="http://schemas.openxmlformats.org/officeDocument/2006/relationships/image"/><Relationship Id="rId9" Target="../media/image90.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0.png" Type="http://schemas.openxmlformats.org/officeDocument/2006/relationships/image"/><Relationship Id="rId11" Target="../media/image101.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102.png" Type="http://schemas.openxmlformats.org/officeDocument/2006/relationships/image"/><Relationship Id="rId15" Target="../media/image103.svg" Type="http://schemas.openxmlformats.org/officeDocument/2006/relationships/image"/><Relationship Id="rId16" Target="../media/image94.png" Type="http://schemas.openxmlformats.org/officeDocument/2006/relationships/image"/><Relationship Id="rId17" Target="../media/image95.svg" Type="http://schemas.openxmlformats.org/officeDocument/2006/relationships/image"/><Relationship Id="rId18" Target="https://www.metmuseum.org/art/metpublications/pompeian_frescoes_in_the_metropolitan_museum_of_art_the_metropolitan_museum_of_art_bulletin_v_45_no_3_winter_1987_1988" TargetMode="External" Type="http://schemas.openxmlformats.org/officeDocument/2006/relationships/hyperlink"/><Relationship Id="rId19" Target="https://smarthistory.org/painted-garden-villa-of-livia/" TargetMode="External" Type="http://schemas.openxmlformats.org/officeDocument/2006/relationships/hyperlink"/><Relationship Id="rId2" Target="../media/image96.png" Type="http://schemas.openxmlformats.org/officeDocument/2006/relationships/image"/><Relationship Id="rId3" Target="../media/image97.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98.png" Type="http://schemas.openxmlformats.org/officeDocument/2006/relationships/image"/><Relationship Id="rId9" Target="../media/image99.sv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0.png" Type="http://schemas.openxmlformats.org/officeDocument/2006/relationships/image"/><Relationship Id="rId11" Target="../media/image101.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102.png" Type="http://schemas.openxmlformats.org/officeDocument/2006/relationships/image"/><Relationship Id="rId15" Target="../media/image103.svg" Type="http://schemas.openxmlformats.org/officeDocument/2006/relationships/image"/><Relationship Id="rId16" Target="../media/image94.png" Type="http://schemas.openxmlformats.org/officeDocument/2006/relationships/image"/><Relationship Id="rId17" Target="../media/image95.svg" Type="http://schemas.openxmlformats.org/officeDocument/2006/relationships/image"/><Relationship Id="rId2" Target="../media/image96.png" Type="http://schemas.openxmlformats.org/officeDocument/2006/relationships/image"/><Relationship Id="rId3" Target="../media/image97.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98.png" Type="http://schemas.openxmlformats.org/officeDocument/2006/relationships/image"/><Relationship Id="rId9" Target="../media/image99.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00.png" Type="http://schemas.openxmlformats.org/officeDocument/2006/relationships/image"/><Relationship Id="rId11" Target="../media/image101.svg" Type="http://schemas.openxmlformats.org/officeDocument/2006/relationships/image"/><Relationship Id="rId12" Target="../media/image19.png" Type="http://schemas.openxmlformats.org/officeDocument/2006/relationships/image"/><Relationship Id="rId13" Target="../media/image20.svg" Type="http://schemas.openxmlformats.org/officeDocument/2006/relationships/image"/><Relationship Id="rId14" Target="../media/image102.png" Type="http://schemas.openxmlformats.org/officeDocument/2006/relationships/image"/><Relationship Id="rId15" Target="../media/image103.svg" Type="http://schemas.openxmlformats.org/officeDocument/2006/relationships/image"/><Relationship Id="rId16" Target="../media/image94.png" Type="http://schemas.openxmlformats.org/officeDocument/2006/relationships/image"/><Relationship Id="rId17" Target="../media/image95.svg" Type="http://schemas.openxmlformats.org/officeDocument/2006/relationships/image"/><Relationship Id="rId2" Target="../media/image96.png" Type="http://schemas.openxmlformats.org/officeDocument/2006/relationships/image"/><Relationship Id="rId3" Target="../media/image97.svg" Type="http://schemas.openxmlformats.org/officeDocument/2006/relationships/image"/><Relationship Id="rId4" Target="../media/image45.png" Type="http://schemas.openxmlformats.org/officeDocument/2006/relationships/image"/><Relationship Id="rId5" Target="../media/image46.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98.png" Type="http://schemas.openxmlformats.org/officeDocument/2006/relationships/image"/><Relationship Id="rId9" Target="../media/image99.sv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2.xml" Type="http://schemas.openxmlformats.org/officeDocument/2006/relationships/notesSlide"/><Relationship Id="rId3" Target="../media/image3.png" Type="http://schemas.openxmlformats.org/officeDocument/2006/relationships/image"/><Relationship Id="rId4" Target="../media/image4.png" Type="http://schemas.openxmlformats.org/officeDocument/2006/relationships/image"/><Relationship Id="rId5" Target="../media/image5.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3.xml" Type="http://schemas.openxmlformats.org/officeDocument/2006/relationships/notesSlide"/><Relationship Id="rId3" Target="../media/image6.png" Type="http://schemas.openxmlformats.org/officeDocument/2006/relationships/image"/><Relationship Id="rId4" Target="../media/image7.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10.png" Type="http://schemas.openxmlformats.org/officeDocument/2006/relationships/image"/><Relationship Id="rId8" Target="../media/image11.png" Type="http://schemas.openxmlformats.org/officeDocument/2006/relationships/image"/><Relationship Id="rId9" Target="../media/image12.sv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notesSlides/notesSlide4.xml" Type="http://schemas.openxmlformats.org/officeDocument/2006/relationships/notesSlide"/><Relationship Id="rId3" Target="../media/image13.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9.png" Type="http://schemas.openxmlformats.org/officeDocument/2006/relationships/image"/><Relationship Id="rId11" Target="../media/image20.svg" Type="http://schemas.openxmlformats.org/officeDocument/2006/relationships/image"/><Relationship Id="rId12" Target="../media/image21.png" Type="http://schemas.openxmlformats.org/officeDocument/2006/relationships/image"/><Relationship Id="rId13" Target="../media/image22.svg" Type="http://schemas.openxmlformats.org/officeDocument/2006/relationships/image"/><Relationship Id="rId14" Target="../media/image23.png" Type="http://schemas.openxmlformats.org/officeDocument/2006/relationships/image"/><Relationship Id="rId15" Target="../media/image24.svg" Type="http://schemas.openxmlformats.org/officeDocument/2006/relationships/image"/><Relationship Id="rId2" Target="../notesSlides/notesSlide5.xml" Type="http://schemas.openxmlformats.org/officeDocument/2006/relationships/notesSlide"/><Relationship Id="rId3" Target="../media/image14.png" Type="http://schemas.openxmlformats.org/officeDocument/2006/relationships/image"/><Relationship Id="rId4" Target="../media/image15.svg" Type="http://schemas.openxmlformats.org/officeDocument/2006/relationships/image"/><Relationship Id="rId5" Target="../media/image16.png" Type="http://schemas.openxmlformats.org/officeDocument/2006/relationships/image"/><Relationship Id="rId6" Target="../media/image8.png" Type="http://schemas.openxmlformats.org/officeDocument/2006/relationships/image"/><Relationship Id="rId7" Target="../media/image9.svg" Type="http://schemas.openxmlformats.org/officeDocument/2006/relationships/image"/><Relationship Id="rId8" Target="../media/image17.png" Type="http://schemas.openxmlformats.org/officeDocument/2006/relationships/image"/><Relationship Id="rId9" Target="../media/image18.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0.png" Type="http://schemas.openxmlformats.org/officeDocument/2006/relationships/image"/><Relationship Id="rId11" Target="../media/image31.svg" Type="http://schemas.openxmlformats.org/officeDocument/2006/relationships/image"/><Relationship Id="rId12" Target="../media/image32.png" Type="http://schemas.openxmlformats.org/officeDocument/2006/relationships/image"/><Relationship Id="rId13" Target="../media/image33.svg" Type="http://schemas.openxmlformats.org/officeDocument/2006/relationships/image"/><Relationship Id="rId2" Target="../notesSlides/notesSlide6.xml" Type="http://schemas.openxmlformats.org/officeDocument/2006/relationships/notesSlide"/><Relationship Id="rId3" Target="../media/image25.png" Type="http://schemas.openxmlformats.org/officeDocument/2006/relationships/image"/><Relationship Id="rId4" Target="../media/image26.png" Type="http://schemas.openxmlformats.org/officeDocument/2006/relationships/image"/><Relationship Id="rId5" Target="../media/image27.svg" Type="http://schemas.openxmlformats.org/officeDocument/2006/relationships/image"/><Relationship Id="rId6" Target="../media/image28.png" Type="http://schemas.openxmlformats.org/officeDocument/2006/relationships/image"/><Relationship Id="rId7" Target="../media/image29.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39.jpeg" Type="http://schemas.openxmlformats.org/officeDocument/2006/relationships/image"/><Relationship Id="rId11" Target="../media/image8.png" Type="http://schemas.openxmlformats.org/officeDocument/2006/relationships/image"/><Relationship Id="rId12" Target="../media/image9.svg" Type="http://schemas.openxmlformats.org/officeDocument/2006/relationships/image"/><Relationship Id="rId13" Target="../media/image40.png" Type="http://schemas.openxmlformats.org/officeDocument/2006/relationships/image"/><Relationship Id="rId14" Target="../media/image41.svg" Type="http://schemas.openxmlformats.org/officeDocument/2006/relationships/image"/><Relationship Id="rId15" Target="../media/image42.png" Type="http://schemas.openxmlformats.org/officeDocument/2006/relationships/image"/><Relationship Id="rId16" Target="../media/image43.svg" Type="http://schemas.openxmlformats.org/officeDocument/2006/relationships/image"/><Relationship Id="rId2" Target="../notesSlides/notesSlide7.xml" Type="http://schemas.openxmlformats.org/officeDocument/2006/relationships/notesSlide"/><Relationship Id="rId3" Target="../media/image34.png" Type="http://schemas.openxmlformats.org/officeDocument/2006/relationships/image"/><Relationship Id="rId4" Target="../media/image35.svg" Type="http://schemas.openxmlformats.org/officeDocument/2006/relationships/image"/><Relationship Id="rId5" Target="../media/image36.jpeg" Type="http://schemas.openxmlformats.org/officeDocument/2006/relationships/image"/><Relationship Id="rId6" Target="../media/image37.png" Type="http://schemas.openxmlformats.org/officeDocument/2006/relationships/image"/><Relationship Id="rId7" Target="../media/image38.svg" Type="http://schemas.openxmlformats.org/officeDocument/2006/relationships/image"/><Relationship Id="rId8" Target="../media/image19.png" Type="http://schemas.openxmlformats.org/officeDocument/2006/relationships/image"/><Relationship Id="rId9" Target="../media/image20.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47.png" Type="http://schemas.openxmlformats.org/officeDocument/2006/relationships/image"/><Relationship Id="rId11" Target="../media/image48.svg" Type="http://schemas.openxmlformats.org/officeDocument/2006/relationships/image"/><Relationship Id="rId12" Target="../media/image49.png" Type="http://schemas.openxmlformats.org/officeDocument/2006/relationships/image"/><Relationship Id="rId13" Target="../media/image50.svg" Type="http://schemas.openxmlformats.org/officeDocument/2006/relationships/image"/><Relationship Id="rId14" Target="../media/image51.png" Type="http://schemas.openxmlformats.org/officeDocument/2006/relationships/image"/><Relationship Id="rId15" Target="../media/image52.svg" Type="http://schemas.openxmlformats.org/officeDocument/2006/relationships/image"/><Relationship Id="rId16" Target="../media/image53.png" Type="http://schemas.openxmlformats.org/officeDocument/2006/relationships/image"/><Relationship Id="rId17" Target="../media/image54.svg" Type="http://schemas.openxmlformats.org/officeDocument/2006/relationships/image"/><Relationship Id="rId18" Target="../media/image55.png" Type="http://schemas.openxmlformats.org/officeDocument/2006/relationships/image"/><Relationship Id="rId19" Target="../media/image56.svg" Type="http://schemas.openxmlformats.org/officeDocument/2006/relationships/image"/><Relationship Id="rId2" Target="../notesSlides/notesSlide8.xml" Type="http://schemas.openxmlformats.org/officeDocument/2006/relationships/notesSlide"/><Relationship Id="rId20" Target="../media/image57.png" Type="http://schemas.openxmlformats.org/officeDocument/2006/relationships/image"/><Relationship Id="rId21" Target="../media/image58.svg" Type="http://schemas.openxmlformats.org/officeDocument/2006/relationships/image"/><Relationship Id="rId22" Target="../media/image59.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44.pn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61.png" Type="http://schemas.openxmlformats.org/officeDocument/2006/relationships/image"/><Relationship Id="rId11" Target="../media/image62.svg" Type="http://schemas.openxmlformats.org/officeDocument/2006/relationships/image"/><Relationship Id="rId12" Target="../media/image49.png" Type="http://schemas.openxmlformats.org/officeDocument/2006/relationships/image"/><Relationship Id="rId13" Target="../media/image50.svg" Type="http://schemas.openxmlformats.org/officeDocument/2006/relationships/image"/><Relationship Id="rId14" Target="../media/image34.png" Type="http://schemas.openxmlformats.org/officeDocument/2006/relationships/image"/><Relationship Id="rId15" Target="../media/image35.svg" Type="http://schemas.openxmlformats.org/officeDocument/2006/relationships/image"/><Relationship Id="rId16" Target="../media/image63.png" Type="http://schemas.openxmlformats.org/officeDocument/2006/relationships/image"/><Relationship Id="rId17" Target="../media/image64.svg" Type="http://schemas.openxmlformats.org/officeDocument/2006/relationships/image"/><Relationship Id="rId2" Target="../notesSlides/notesSlide9.xml" Type="http://schemas.openxmlformats.org/officeDocument/2006/relationships/notesSlide"/><Relationship Id="rId3" Target="../media/image60.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 Id="rId6" Target="../media/image45.png" Type="http://schemas.openxmlformats.org/officeDocument/2006/relationships/image"/><Relationship Id="rId7" Target="../media/image46.svg" Type="http://schemas.openxmlformats.org/officeDocument/2006/relationships/image"/><Relationship Id="rId8" Target="../media/image28.png" Type="http://schemas.openxmlformats.org/officeDocument/2006/relationships/image"/><Relationship Id="rId9" Target="../media/image29.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3"/>
            <a:stretch>
              <a:fillRect l="-941" t="-1332" r="-754" b="-19120"/>
            </a:stretch>
          </a:blipFill>
        </p:spPr>
      </p:sp>
      <p:grpSp>
        <p:nvGrpSpPr>
          <p:cNvPr name="Group 3" id="3"/>
          <p:cNvGrpSpPr/>
          <p:nvPr/>
        </p:nvGrpSpPr>
        <p:grpSpPr>
          <a:xfrm rot="0">
            <a:off x="1815686" y="3623643"/>
            <a:ext cx="14186090" cy="3436032"/>
            <a:chOff x="0" y="0"/>
            <a:chExt cx="9470915" cy="2293963"/>
          </a:xfrm>
        </p:grpSpPr>
        <p:sp>
          <p:nvSpPr>
            <p:cNvPr name="Freeform 4" id="4"/>
            <p:cNvSpPr/>
            <p:nvPr/>
          </p:nvSpPr>
          <p:spPr>
            <a:xfrm flipH="false" flipV="false" rot="0">
              <a:off x="0" y="-123190"/>
              <a:ext cx="9470915" cy="2540343"/>
            </a:xfrm>
            <a:custGeom>
              <a:avLst/>
              <a:gdLst/>
              <a:ahLst/>
              <a:cxnLst/>
              <a:rect r="r" b="b" t="t" l="l"/>
              <a:pathLst>
                <a:path h="2540343" w="9470915">
                  <a:moveTo>
                    <a:pt x="9470915" y="574040"/>
                  </a:moveTo>
                  <a:lnTo>
                    <a:pt x="0" y="574040"/>
                  </a:lnTo>
                  <a:lnTo>
                    <a:pt x="0" y="1973923"/>
                  </a:lnTo>
                  <a:lnTo>
                    <a:pt x="9470915" y="1973923"/>
                  </a:lnTo>
                  <a:lnTo>
                    <a:pt x="9470915" y="574040"/>
                  </a:lnTo>
                  <a:close/>
                  <a:moveTo>
                    <a:pt x="0" y="1973923"/>
                  </a:moveTo>
                  <a:lnTo>
                    <a:pt x="0" y="2050123"/>
                  </a:lnTo>
                  <a:cubicBezTo>
                    <a:pt x="2806887" y="2540343"/>
                    <a:pt x="6664027" y="2540343"/>
                    <a:pt x="9470915" y="2050123"/>
                  </a:cubicBezTo>
                  <a:lnTo>
                    <a:pt x="9470915" y="1973923"/>
                  </a:lnTo>
                  <a:lnTo>
                    <a:pt x="0" y="1973923"/>
                  </a:lnTo>
                  <a:close/>
                  <a:moveTo>
                    <a:pt x="9470915" y="490220"/>
                  </a:moveTo>
                  <a:cubicBezTo>
                    <a:pt x="6664027" y="0"/>
                    <a:pt x="2806887" y="0"/>
                    <a:pt x="0" y="490220"/>
                  </a:cubicBezTo>
                  <a:lnTo>
                    <a:pt x="0" y="574040"/>
                  </a:lnTo>
                  <a:lnTo>
                    <a:pt x="9470915" y="574040"/>
                  </a:lnTo>
                  <a:cubicBezTo>
                    <a:pt x="9470915" y="574040"/>
                    <a:pt x="9470915" y="490220"/>
                    <a:pt x="9470915" y="490220"/>
                  </a:cubicBezTo>
                  <a:close/>
                </a:path>
              </a:pathLst>
            </a:custGeom>
            <a:solidFill>
              <a:srgbClr val="F8BF66">
                <a:alpha val="80784"/>
              </a:srgbClr>
            </a:solidFill>
          </p:spPr>
        </p:sp>
      </p:grpSp>
      <p:sp>
        <p:nvSpPr>
          <p:cNvPr name="Freeform 5" id="5"/>
          <p:cNvSpPr/>
          <p:nvPr/>
        </p:nvSpPr>
        <p:spPr>
          <a:xfrm flipH="false" flipV="false" rot="0">
            <a:off x="0" y="8331324"/>
            <a:ext cx="2040536" cy="1853952"/>
          </a:xfrm>
          <a:custGeom>
            <a:avLst/>
            <a:gdLst/>
            <a:ahLst/>
            <a:cxnLst/>
            <a:rect r="r" b="b" t="t" l="l"/>
            <a:pathLst>
              <a:path h="1853952" w="2040536">
                <a:moveTo>
                  <a:pt x="0" y="0"/>
                </a:moveTo>
                <a:lnTo>
                  <a:pt x="2040536" y="0"/>
                </a:lnTo>
                <a:lnTo>
                  <a:pt x="2040536" y="1853952"/>
                </a:lnTo>
                <a:lnTo>
                  <a:pt x="0" y="1853952"/>
                </a:lnTo>
                <a:lnTo>
                  <a:pt x="0" y="0"/>
                </a:lnTo>
                <a:close/>
              </a:path>
            </a:pathLst>
          </a:custGeom>
          <a:blipFill>
            <a:blip r:embed="rId4"/>
            <a:stretch>
              <a:fillRect l="0" t="-5357" r="-844" b="-5357"/>
            </a:stretch>
          </a:blipFill>
        </p:spPr>
      </p:sp>
      <p:grpSp>
        <p:nvGrpSpPr>
          <p:cNvPr name="Group 6" id="6"/>
          <p:cNvGrpSpPr/>
          <p:nvPr/>
        </p:nvGrpSpPr>
        <p:grpSpPr>
          <a:xfrm rot="0">
            <a:off x="1948264" y="4114749"/>
            <a:ext cx="13920934" cy="3476295"/>
            <a:chOff x="0" y="0"/>
            <a:chExt cx="18561245" cy="4635060"/>
          </a:xfrm>
        </p:grpSpPr>
        <p:sp>
          <p:nvSpPr>
            <p:cNvPr name="TextBox 7" id="7"/>
            <p:cNvSpPr txBox="true"/>
            <p:nvPr/>
          </p:nvSpPr>
          <p:spPr>
            <a:xfrm rot="0">
              <a:off x="0" y="1365370"/>
              <a:ext cx="18561245" cy="1249545"/>
            </a:xfrm>
            <a:prstGeom prst="rect">
              <a:avLst/>
            </a:prstGeom>
          </p:spPr>
          <p:txBody>
            <a:bodyPr anchor="t" rtlCol="false" tIns="0" lIns="0" bIns="0" rIns="0">
              <a:spAutoFit/>
            </a:bodyPr>
            <a:lstStyle/>
            <a:p>
              <a:pPr algn="ctr">
                <a:lnSpc>
                  <a:spcPts val="6802"/>
                </a:lnSpc>
              </a:pPr>
              <a:r>
                <a:rPr lang="en-US" sz="6802">
                  <a:solidFill>
                    <a:srgbClr val="493423"/>
                  </a:solidFill>
                  <a:latin typeface="Sunday"/>
                  <a:ea typeface="Sunday"/>
                  <a:cs typeface="Sunday"/>
                  <a:sym typeface="Sunday"/>
                </a:rPr>
                <a:t>The Science of Fresco Painting</a:t>
              </a:r>
            </a:p>
          </p:txBody>
        </p:sp>
        <p:sp>
          <p:nvSpPr>
            <p:cNvPr name="TextBox 8" id="8"/>
            <p:cNvSpPr txBox="true"/>
            <p:nvPr/>
          </p:nvSpPr>
          <p:spPr>
            <a:xfrm rot="0">
              <a:off x="0" y="-57150"/>
              <a:ext cx="18561245" cy="646337"/>
            </a:xfrm>
            <a:prstGeom prst="rect">
              <a:avLst/>
            </a:prstGeom>
          </p:spPr>
          <p:txBody>
            <a:bodyPr anchor="t" rtlCol="false" tIns="0" lIns="0" bIns="0" rIns="0">
              <a:spAutoFit/>
            </a:bodyPr>
            <a:lstStyle/>
            <a:p>
              <a:pPr algn="ctr">
                <a:lnSpc>
                  <a:spcPts val="4083"/>
                </a:lnSpc>
              </a:pPr>
              <a:r>
                <a:rPr lang="en-US" sz="2916">
                  <a:solidFill>
                    <a:srgbClr val="493423"/>
                  </a:solidFill>
                  <a:latin typeface="Now"/>
                  <a:ea typeface="Now"/>
                  <a:cs typeface="Now"/>
                  <a:sym typeface="Now"/>
                </a:rPr>
                <a:t>The Museum of Antiquities Presents:</a:t>
              </a:r>
            </a:p>
          </p:txBody>
        </p:sp>
        <p:sp>
          <p:nvSpPr>
            <p:cNvPr name="TextBox 9" id="9"/>
            <p:cNvSpPr txBox="true"/>
            <p:nvPr/>
          </p:nvSpPr>
          <p:spPr>
            <a:xfrm rot="0">
              <a:off x="0" y="3988724"/>
              <a:ext cx="18561245" cy="646337"/>
            </a:xfrm>
            <a:prstGeom prst="rect">
              <a:avLst/>
            </a:prstGeom>
          </p:spPr>
          <p:txBody>
            <a:bodyPr anchor="t" rtlCol="false" tIns="0" lIns="0" bIns="0" rIns="0">
              <a:spAutoFit/>
            </a:bodyPr>
            <a:lstStyle/>
            <a:p>
              <a:pPr algn="ctr" marL="0" indent="0" lvl="0">
                <a:lnSpc>
                  <a:spcPts val="4083"/>
                </a:lnSpc>
                <a:spcBef>
                  <a:spcPct val="0"/>
                </a:spcBef>
              </a:pP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ABB194"/>
        </a:solidFill>
      </p:bgPr>
    </p:bg>
    <p:spTree>
      <p:nvGrpSpPr>
        <p:cNvPr id="1" name=""/>
        <p:cNvGrpSpPr/>
        <p:nvPr/>
      </p:nvGrpSpPr>
      <p:grpSpPr>
        <a:xfrm>
          <a:off x="0" y="0"/>
          <a:ext cx="0" cy="0"/>
          <a:chOff x="0" y="0"/>
          <a:chExt cx="0" cy="0"/>
        </a:xfrm>
      </p:grpSpPr>
      <p:sp>
        <p:nvSpPr>
          <p:cNvPr name="TextBox 2" id="2"/>
          <p:cNvSpPr txBox="true"/>
          <p:nvPr/>
        </p:nvSpPr>
        <p:spPr>
          <a:xfrm rot="0">
            <a:off x="3689702" y="1197967"/>
            <a:ext cx="10908595" cy="5911319"/>
          </a:xfrm>
          <a:prstGeom prst="rect">
            <a:avLst/>
          </a:prstGeom>
        </p:spPr>
        <p:txBody>
          <a:bodyPr anchor="t" rtlCol="false" tIns="0" lIns="0" bIns="0" rIns="0">
            <a:spAutoFit/>
          </a:bodyPr>
          <a:lstStyle/>
          <a:p>
            <a:pPr algn="ctr">
              <a:lnSpc>
                <a:spcPts val="7858"/>
              </a:lnSpc>
            </a:pPr>
            <a:r>
              <a:rPr lang="en-US" sz="5613">
                <a:solidFill>
                  <a:srgbClr val="493423"/>
                </a:solidFill>
                <a:latin typeface="Sunday"/>
                <a:ea typeface="Sunday"/>
                <a:cs typeface="Sunday"/>
                <a:sym typeface="Sunday"/>
              </a:rPr>
              <a:t>There were four main styles of frescoes found in Pompeii.</a:t>
            </a:r>
          </a:p>
          <a:p>
            <a:pPr algn="ctr">
              <a:lnSpc>
                <a:spcPts val="7858"/>
              </a:lnSpc>
            </a:pPr>
          </a:p>
          <a:p>
            <a:pPr algn="ctr">
              <a:lnSpc>
                <a:spcPts val="7858"/>
              </a:lnSpc>
              <a:spcBef>
                <a:spcPct val="0"/>
              </a:spcBef>
            </a:pPr>
            <a:r>
              <a:rPr lang="en-US" sz="5613">
                <a:solidFill>
                  <a:srgbClr val="493423"/>
                </a:solidFill>
                <a:latin typeface="Sunday"/>
                <a:ea typeface="Sunday"/>
                <a:cs typeface="Sunday"/>
                <a:sym typeface="Sunday"/>
              </a:rPr>
              <a:t>Lets look at the different styles!</a:t>
            </a:r>
          </a:p>
        </p:txBody>
      </p:sp>
      <p:sp>
        <p:nvSpPr>
          <p:cNvPr name="Freeform 3" id="3"/>
          <p:cNvSpPr/>
          <p:nvPr/>
        </p:nvSpPr>
        <p:spPr>
          <a:xfrm flipH="false" flipV="false" rot="0">
            <a:off x="14369614" y="5952998"/>
            <a:ext cx="3672459" cy="4114800"/>
          </a:xfrm>
          <a:custGeom>
            <a:avLst/>
            <a:gdLst/>
            <a:ahLst/>
            <a:cxnLst/>
            <a:rect r="r" b="b" t="t" l="l"/>
            <a:pathLst>
              <a:path h="4114800" w="3672459">
                <a:moveTo>
                  <a:pt x="0" y="0"/>
                </a:moveTo>
                <a:lnTo>
                  <a:pt x="3672459" y="0"/>
                </a:lnTo>
                <a:lnTo>
                  <a:pt x="3672459"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5486400" y="7429754"/>
            <a:ext cx="7315200" cy="1161288"/>
          </a:xfrm>
          <a:custGeom>
            <a:avLst/>
            <a:gdLst/>
            <a:ahLst/>
            <a:cxnLst/>
            <a:rect r="r" b="b" t="t" l="l"/>
            <a:pathLst>
              <a:path h="1161288" w="7315200">
                <a:moveTo>
                  <a:pt x="0" y="0"/>
                </a:moveTo>
                <a:lnTo>
                  <a:pt x="7315200" y="0"/>
                </a:lnTo>
                <a:lnTo>
                  <a:pt x="7315200" y="1161288"/>
                </a:lnTo>
                <a:lnTo>
                  <a:pt x="0" y="1161288"/>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sp>
        <p:nvSpPr>
          <p:cNvPr name="Freeform 2" id="2"/>
          <p:cNvSpPr/>
          <p:nvPr/>
        </p:nvSpPr>
        <p:spPr>
          <a:xfrm flipH="false" flipV="false" rot="0">
            <a:off x="5671173" y="1654845"/>
            <a:ext cx="11878404" cy="6640028"/>
          </a:xfrm>
          <a:custGeom>
            <a:avLst/>
            <a:gdLst/>
            <a:ahLst/>
            <a:cxnLst/>
            <a:rect r="r" b="b" t="t" l="l"/>
            <a:pathLst>
              <a:path h="6640028" w="11878404">
                <a:moveTo>
                  <a:pt x="0" y="0"/>
                </a:moveTo>
                <a:lnTo>
                  <a:pt x="11878404" y="0"/>
                </a:lnTo>
                <a:lnTo>
                  <a:pt x="11878404" y="6640028"/>
                </a:lnTo>
                <a:lnTo>
                  <a:pt x="0" y="6640028"/>
                </a:lnTo>
                <a:lnTo>
                  <a:pt x="0" y="0"/>
                </a:lnTo>
                <a:close/>
              </a:path>
            </a:pathLst>
          </a:custGeom>
          <a:blipFill>
            <a:blip r:embed="rId2"/>
            <a:stretch>
              <a:fillRect l="0" t="0" r="0" b="0"/>
            </a:stretch>
          </a:blipFill>
        </p:spPr>
      </p:sp>
      <p:sp>
        <p:nvSpPr>
          <p:cNvPr name="Freeform 3" id="3"/>
          <p:cNvSpPr/>
          <p:nvPr/>
        </p:nvSpPr>
        <p:spPr>
          <a:xfrm flipH="false" flipV="false" rot="0">
            <a:off x="896086" y="7725710"/>
            <a:ext cx="3809077" cy="325503"/>
          </a:xfrm>
          <a:custGeom>
            <a:avLst/>
            <a:gdLst/>
            <a:ahLst/>
            <a:cxnLst/>
            <a:rect r="r" b="b" t="t" l="l"/>
            <a:pathLst>
              <a:path h="325503" w="3809077">
                <a:moveTo>
                  <a:pt x="0" y="0"/>
                </a:moveTo>
                <a:lnTo>
                  <a:pt x="3809077" y="0"/>
                </a:lnTo>
                <a:lnTo>
                  <a:pt x="3809077" y="325502"/>
                </a:lnTo>
                <a:lnTo>
                  <a:pt x="0" y="32550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15270068" y="8588014"/>
            <a:ext cx="2756916" cy="4114800"/>
          </a:xfrm>
          <a:custGeom>
            <a:avLst/>
            <a:gdLst/>
            <a:ahLst/>
            <a:cxnLst/>
            <a:rect r="r" b="b" t="t" l="l"/>
            <a:pathLst>
              <a:path h="4114800" w="2756916">
                <a:moveTo>
                  <a:pt x="0" y="0"/>
                </a:moveTo>
                <a:lnTo>
                  <a:pt x="2756916" y="0"/>
                </a:lnTo>
                <a:lnTo>
                  <a:pt x="2756916"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5" id="5"/>
          <p:cNvSpPr txBox="true"/>
          <p:nvPr/>
        </p:nvSpPr>
        <p:spPr>
          <a:xfrm rot="0">
            <a:off x="140877" y="1820098"/>
            <a:ext cx="5319494" cy="4442460"/>
          </a:xfrm>
          <a:prstGeom prst="rect">
            <a:avLst/>
          </a:prstGeom>
        </p:spPr>
        <p:txBody>
          <a:bodyPr anchor="t" rtlCol="false" tIns="0" lIns="0" bIns="0" rIns="0">
            <a:spAutoFit/>
          </a:bodyPr>
          <a:lstStyle/>
          <a:p>
            <a:pPr algn="ctr">
              <a:lnSpc>
                <a:spcPts val="5039"/>
              </a:lnSpc>
              <a:spcBef>
                <a:spcPct val="0"/>
              </a:spcBef>
            </a:pPr>
            <a:r>
              <a:rPr lang="en-US" sz="3599">
                <a:solidFill>
                  <a:srgbClr val="000000"/>
                </a:solidFill>
                <a:latin typeface="Now"/>
                <a:ea typeface="Now"/>
                <a:cs typeface="Now"/>
                <a:sym typeface="Now"/>
              </a:rPr>
              <a:t>This fresco is in the first style, structural, incrustation or masonry style. It is characterized by colourful, faux-marble patches on the walls. </a:t>
            </a:r>
          </a:p>
        </p:txBody>
      </p:sp>
      <p:sp>
        <p:nvSpPr>
          <p:cNvPr name="TextBox 6" id="6"/>
          <p:cNvSpPr txBox="true"/>
          <p:nvPr/>
        </p:nvSpPr>
        <p:spPr>
          <a:xfrm rot="0">
            <a:off x="661541" y="6470576"/>
            <a:ext cx="4278167" cy="999490"/>
          </a:xfrm>
          <a:prstGeom prst="rect">
            <a:avLst/>
          </a:prstGeom>
        </p:spPr>
        <p:txBody>
          <a:bodyPr anchor="t" rtlCol="false" tIns="0" lIns="0" bIns="0" rIns="0">
            <a:spAutoFit/>
          </a:bodyPr>
          <a:lstStyle/>
          <a:p>
            <a:pPr algn="ctr">
              <a:lnSpc>
                <a:spcPts val="2659"/>
              </a:lnSpc>
              <a:spcBef>
                <a:spcPct val="0"/>
              </a:spcBef>
            </a:pPr>
            <a:r>
              <a:rPr lang="en-US" sz="1899">
                <a:solidFill>
                  <a:srgbClr val="000000"/>
                </a:solidFill>
                <a:latin typeface="Arimo"/>
                <a:ea typeface="Arimo"/>
                <a:cs typeface="Arimo"/>
                <a:sym typeface="Arimo"/>
              </a:rPr>
              <a:t>House of the Faun, Pompeii, built 2nd century, B.C.E. (photo: Steven Zucker, CC BY-NC-SA 2.0)</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ABB194"/>
        </a:solidFill>
      </p:bgPr>
    </p:bg>
    <p:spTree>
      <p:nvGrpSpPr>
        <p:cNvPr id="1" name=""/>
        <p:cNvGrpSpPr/>
        <p:nvPr/>
      </p:nvGrpSpPr>
      <p:grpSpPr>
        <a:xfrm>
          <a:off x="0" y="0"/>
          <a:ext cx="0" cy="0"/>
          <a:chOff x="0" y="0"/>
          <a:chExt cx="0" cy="0"/>
        </a:xfrm>
      </p:grpSpPr>
      <p:sp>
        <p:nvSpPr>
          <p:cNvPr name="Freeform 2" id="2"/>
          <p:cNvSpPr/>
          <p:nvPr/>
        </p:nvSpPr>
        <p:spPr>
          <a:xfrm flipH="false" flipV="false" rot="-5400000">
            <a:off x="132747" y="8791737"/>
            <a:ext cx="1377687" cy="1390326"/>
          </a:xfrm>
          <a:custGeom>
            <a:avLst/>
            <a:gdLst/>
            <a:ahLst/>
            <a:cxnLst/>
            <a:rect r="r" b="b" t="t" l="l"/>
            <a:pathLst>
              <a:path h="1390326" w="1377687">
                <a:moveTo>
                  <a:pt x="0" y="0"/>
                </a:moveTo>
                <a:lnTo>
                  <a:pt x="1377687" y="0"/>
                </a:lnTo>
                <a:lnTo>
                  <a:pt x="1377687" y="1390326"/>
                </a:lnTo>
                <a:lnTo>
                  <a:pt x="0" y="139032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true" rot="-5400000">
            <a:off x="16779398" y="8791737"/>
            <a:ext cx="1377687" cy="1390326"/>
          </a:xfrm>
          <a:custGeom>
            <a:avLst/>
            <a:gdLst/>
            <a:ahLst/>
            <a:cxnLst/>
            <a:rect r="r" b="b" t="t" l="l"/>
            <a:pathLst>
              <a:path h="1390326" w="1377687">
                <a:moveTo>
                  <a:pt x="0" y="1390326"/>
                </a:moveTo>
                <a:lnTo>
                  <a:pt x="1377687" y="1390326"/>
                </a:lnTo>
                <a:lnTo>
                  <a:pt x="1377687" y="0"/>
                </a:lnTo>
                <a:lnTo>
                  <a:pt x="0" y="0"/>
                </a:lnTo>
                <a:lnTo>
                  <a:pt x="0" y="1390326"/>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0">
            <a:off x="8761836" y="709523"/>
            <a:ext cx="8210614" cy="8777377"/>
          </a:xfrm>
          <a:custGeom>
            <a:avLst/>
            <a:gdLst/>
            <a:ahLst/>
            <a:cxnLst/>
            <a:rect r="r" b="b" t="t" l="l"/>
            <a:pathLst>
              <a:path h="8777377" w="8210614">
                <a:moveTo>
                  <a:pt x="0" y="0"/>
                </a:moveTo>
                <a:lnTo>
                  <a:pt x="8210614" y="0"/>
                </a:lnTo>
                <a:lnTo>
                  <a:pt x="8210614" y="8777377"/>
                </a:lnTo>
                <a:lnTo>
                  <a:pt x="0" y="8777377"/>
                </a:lnTo>
                <a:lnTo>
                  <a:pt x="0" y="0"/>
                </a:lnTo>
                <a:close/>
              </a:path>
            </a:pathLst>
          </a:custGeom>
          <a:blipFill>
            <a:blip r:embed="rId5"/>
            <a:stretch>
              <a:fillRect l="-1169" t="-326" r="-1169" b="0"/>
            </a:stretch>
          </a:blipFill>
        </p:spPr>
      </p:sp>
      <p:grpSp>
        <p:nvGrpSpPr>
          <p:cNvPr name="Group 5" id="5"/>
          <p:cNvGrpSpPr/>
          <p:nvPr/>
        </p:nvGrpSpPr>
        <p:grpSpPr>
          <a:xfrm rot="0">
            <a:off x="1156044" y="1028700"/>
            <a:ext cx="6311360" cy="8229600"/>
            <a:chOff x="0" y="0"/>
            <a:chExt cx="1662251" cy="2167467"/>
          </a:xfrm>
        </p:grpSpPr>
        <p:sp>
          <p:nvSpPr>
            <p:cNvPr name="Freeform 6" id="6"/>
            <p:cNvSpPr/>
            <p:nvPr/>
          </p:nvSpPr>
          <p:spPr>
            <a:xfrm flipH="false" flipV="false" rot="0">
              <a:off x="0" y="0"/>
              <a:ext cx="1662251" cy="2167467"/>
            </a:xfrm>
            <a:custGeom>
              <a:avLst/>
              <a:gdLst/>
              <a:ahLst/>
              <a:cxnLst/>
              <a:rect r="r" b="b" t="t" l="l"/>
              <a:pathLst>
                <a:path h="2167467" w="1662251">
                  <a:moveTo>
                    <a:pt x="0" y="0"/>
                  </a:moveTo>
                  <a:lnTo>
                    <a:pt x="1662251" y="0"/>
                  </a:lnTo>
                  <a:lnTo>
                    <a:pt x="1662251" y="2167467"/>
                  </a:lnTo>
                  <a:lnTo>
                    <a:pt x="0" y="2167467"/>
                  </a:lnTo>
                  <a:close/>
                </a:path>
              </a:pathLst>
            </a:custGeom>
            <a:solidFill>
              <a:srgbClr val="FFF9EA"/>
            </a:solidFill>
          </p:spPr>
        </p:sp>
        <p:sp>
          <p:nvSpPr>
            <p:cNvPr name="TextBox 7" id="7"/>
            <p:cNvSpPr txBox="true"/>
            <p:nvPr/>
          </p:nvSpPr>
          <p:spPr>
            <a:xfrm>
              <a:off x="0" y="-38100"/>
              <a:ext cx="1662251" cy="2205567"/>
            </a:xfrm>
            <a:prstGeom prst="rect">
              <a:avLst/>
            </a:prstGeom>
          </p:spPr>
          <p:txBody>
            <a:bodyPr anchor="ctr" rtlCol="false" tIns="50800" lIns="50800" bIns="50800" rIns="50800"/>
            <a:lstStyle/>
            <a:p>
              <a:pPr algn="ctr">
                <a:lnSpc>
                  <a:spcPts val="2659"/>
                </a:lnSpc>
              </a:pPr>
            </a:p>
          </p:txBody>
        </p:sp>
      </p:grpSp>
      <p:sp>
        <p:nvSpPr>
          <p:cNvPr name="Freeform 8" id="8"/>
          <p:cNvSpPr/>
          <p:nvPr/>
        </p:nvSpPr>
        <p:spPr>
          <a:xfrm flipH="false" flipV="false" rot="0">
            <a:off x="3108091" y="1546373"/>
            <a:ext cx="2272042" cy="309566"/>
          </a:xfrm>
          <a:custGeom>
            <a:avLst/>
            <a:gdLst/>
            <a:ahLst/>
            <a:cxnLst/>
            <a:rect r="r" b="b" t="t" l="l"/>
            <a:pathLst>
              <a:path h="309566" w="2272042">
                <a:moveTo>
                  <a:pt x="0" y="0"/>
                </a:moveTo>
                <a:lnTo>
                  <a:pt x="2272042" y="0"/>
                </a:lnTo>
                <a:lnTo>
                  <a:pt x="2272042" y="309566"/>
                </a:lnTo>
                <a:lnTo>
                  <a:pt x="0" y="30956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9" id="9"/>
          <p:cNvSpPr txBox="true"/>
          <p:nvPr/>
        </p:nvSpPr>
        <p:spPr>
          <a:xfrm rot="0">
            <a:off x="1584365" y="6805357"/>
            <a:ext cx="5454717" cy="1471930"/>
          </a:xfrm>
          <a:prstGeom prst="rect">
            <a:avLst/>
          </a:prstGeom>
        </p:spPr>
        <p:txBody>
          <a:bodyPr anchor="t" rtlCol="false" tIns="0" lIns="0" bIns="0" rIns="0">
            <a:spAutoFit/>
          </a:bodyPr>
          <a:lstStyle/>
          <a:p>
            <a:pPr algn="ctr">
              <a:lnSpc>
                <a:spcPts val="3920"/>
              </a:lnSpc>
              <a:spcBef>
                <a:spcPct val="0"/>
              </a:spcBef>
            </a:pPr>
            <a:r>
              <a:rPr lang="en-US" sz="2800">
                <a:solidFill>
                  <a:srgbClr val="000000"/>
                </a:solidFill>
                <a:latin typeface="Now"/>
                <a:ea typeface="Now"/>
                <a:cs typeface="Now"/>
                <a:sym typeface="Now"/>
              </a:rPr>
              <a:t>The </a:t>
            </a:r>
            <a:r>
              <a:rPr lang="en-US" sz="2800">
                <a:solidFill>
                  <a:srgbClr val="000000"/>
                </a:solidFill>
                <a:latin typeface="Now"/>
                <a:ea typeface="Now"/>
                <a:cs typeface="Now"/>
                <a:sym typeface="Now"/>
              </a:rPr>
              <a:t>Villa of the Mysteries Fresco - Pompeii, Italy</a:t>
            </a:r>
          </a:p>
          <a:p>
            <a:pPr algn="ctr">
              <a:lnSpc>
                <a:spcPts val="3920"/>
              </a:lnSpc>
              <a:spcBef>
                <a:spcPct val="0"/>
              </a:spcBef>
            </a:pPr>
            <a:r>
              <a:rPr lang="en-US" sz="2800">
                <a:solidFill>
                  <a:srgbClr val="000000"/>
                </a:solidFill>
                <a:latin typeface="Now"/>
                <a:ea typeface="Now"/>
                <a:cs typeface="Now"/>
                <a:sym typeface="Now"/>
              </a:rPr>
              <a:t>From the Museum of Antiquities</a:t>
            </a:r>
          </a:p>
        </p:txBody>
      </p:sp>
      <p:sp>
        <p:nvSpPr>
          <p:cNvPr name="TextBox 10" id="10"/>
          <p:cNvSpPr txBox="true"/>
          <p:nvPr/>
        </p:nvSpPr>
        <p:spPr>
          <a:xfrm rot="0">
            <a:off x="1584365" y="2001751"/>
            <a:ext cx="5319494" cy="3804285"/>
          </a:xfrm>
          <a:prstGeom prst="rect">
            <a:avLst/>
          </a:prstGeom>
        </p:spPr>
        <p:txBody>
          <a:bodyPr anchor="t" rtlCol="false" tIns="0" lIns="0" bIns="0" rIns="0">
            <a:spAutoFit/>
          </a:bodyPr>
          <a:lstStyle/>
          <a:p>
            <a:pPr algn="ctr">
              <a:lnSpc>
                <a:spcPts val="5039"/>
              </a:lnSpc>
              <a:spcBef>
                <a:spcPct val="0"/>
              </a:spcBef>
            </a:pPr>
            <a:r>
              <a:rPr lang="en-US" sz="3599">
                <a:solidFill>
                  <a:srgbClr val="000000"/>
                </a:solidFill>
                <a:latin typeface="Now"/>
                <a:ea typeface="Now"/>
                <a:cs typeface="Now"/>
                <a:sym typeface="Now"/>
              </a:rPr>
              <a:t>This fresco is in the second style, the architectural style, known for architectural features, illusions, and 3D elements. </a:t>
            </a:r>
          </a:p>
        </p:txBody>
      </p:sp>
      <p:sp>
        <p:nvSpPr>
          <p:cNvPr name="Freeform 11" id="11"/>
          <p:cNvSpPr/>
          <p:nvPr/>
        </p:nvSpPr>
        <p:spPr>
          <a:xfrm flipH="false" flipV="true" rot="0">
            <a:off x="3108091" y="8488491"/>
            <a:ext cx="2272042" cy="309566"/>
          </a:xfrm>
          <a:custGeom>
            <a:avLst/>
            <a:gdLst/>
            <a:ahLst/>
            <a:cxnLst/>
            <a:rect r="r" b="b" t="t" l="l"/>
            <a:pathLst>
              <a:path h="309566" w="2272042">
                <a:moveTo>
                  <a:pt x="0" y="309566"/>
                </a:moveTo>
                <a:lnTo>
                  <a:pt x="2272042" y="309566"/>
                </a:lnTo>
                <a:lnTo>
                  <a:pt x="2272042" y="0"/>
                </a:lnTo>
                <a:lnTo>
                  <a:pt x="0" y="0"/>
                </a:lnTo>
                <a:lnTo>
                  <a:pt x="0" y="309566"/>
                </a:lnTo>
                <a:close/>
              </a:path>
            </a:pathLst>
          </a:custGeom>
          <a:blipFill>
            <a:blip r:embed="rId6">
              <a:extLst>
                <a:ext uri="{96DAC541-7B7A-43D3-8B79-37D633B846F1}">
                  <asvg:svgBlip xmlns:asvg="http://schemas.microsoft.com/office/drawing/2016/SVG/main" r:embed="rId7"/>
                </a:ext>
              </a:extLst>
            </a:blip>
            <a:stretch>
              <a:fillRect l="0" t="0" r="0" b="0"/>
            </a:stretch>
          </a:blipFill>
        </p:spPr>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sp>
        <p:nvSpPr>
          <p:cNvPr name="Freeform 2" id="2"/>
          <p:cNvSpPr/>
          <p:nvPr/>
        </p:nvSpPr>
        <p:spPr>
          <a:xfrm flipH="false" flipV="false" rot="0">
            <a:off x="2289811" y="1028700"/>
            <a:ext cx="13708378" cy="7710963"/>
          </a:xfrm>
          <a:custGeom>
            <a:avLst/>
            <a:gdLst/>
            <a:ahLst/>
            <a:cxnLst/>
            <a:rect r="r" b="b" t="t" l="l"/>
            <a:pathLst>
              <a:path h="7710963" w="13708378">
                <a:moveTo>
                  <a:pt x="0" y="0"/>
                </a:moveTo>
                <a:lnTo>
                  <a:pt x="13708378" y="0"/>
                </a:lnTo>
                <a:lnTo>
                  <a:pt x="13708378" y="7710963"/>
                </a:lnTo>
                <a:lnTo>
                  <a:pt x="0" y="7710963"/>
                </a:lnTo>
                <a:lnTo>
                  <a:pt x="0" y="0"/>
                </a:lnTo>
                <a:close/>
              </a:path>
            </a:pathLst>
          </a:custGeom>
          <a:blipFill>
            <a:blip r:embed="rId3"/>
            <a:stretch>
              <a:fillRect l="0" t="0" r="0" b="0"/>
            </a:stretch>
          </a:blipFill>
        </p:spPr>
      </p:sp>
      <p:sp>
        <p:nvSpPr>
          <p:cNvPr name="Freeform 3" id="3"/>
          <p:cNvSpPr/>
          <p:nvPr/>
        </p:nvSpPr>
        <p:spPr>
          <a:xfrm flipH="false" flipV="false" rot="0">
            <a:off x="5486400" y="361357"/>
            <a:ext cx="7315200" cy="412311"/>
          </a:xfrm>
          <a:custGeom>
            <a:avLst/>
            <a:gdLst/>
            <a:ahLst/>
            <a:cxnLst/>
            <a:rect r="r" b="b" t="t" l="l"/>
            <a:pathLst>
              <a:path h="412311" w="7315200">
                <a:moveTo>
                  <a:pt x="0" y="0"/>
                </a:moveTo>
                <a:lnTo>
                  <a:pt x="7315200" y="0"/>
                </a:lnTo>
                <a:lnTo>
                  <a:pt x="7315200" y="412312"/>
                </a:lnTo>
                <a:lnTo>
                  <a:pt x="0" y="41231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4" id="4"/>
          <p:cNvSpPr txBox="true"/>
          <p:nvPr/>
        </p:nvSpPr>
        <p:spPr>
          <a:xfrm rot="0">
            <a:off x="5317778" y="9477375"/>
            <a:ext cx="7652445"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Now"/>
                <a:ea typeface="Now"/>
                <a:cs typeface="Now"/>
                <a:sym typeface="Now"/>
              </a:rPr>
              <a:t>The House of the Orchard </a:t>
            </a:r>
            <a:r>
              <a:rPr lang="en-US" sz="3000">
                <a:solidFill>
                  <a:srgbClr val="000000"/>
                </a:solidFill>
                <a:latin typeface="Now"/>
                <a:ea typeface="Now"/>
                <a:cs typeface="Now"/>
                <a:sym typeface="Now"/>
              </a:rPr>
              <a:t>- Pompeii, Italy</a:t>
            </a:r>
          </a:p>
        </p:txBody>
      </p:sp>
      <p:sp>
        <p:nvSpPr>
          <p:cNvPr name="TextBox 5" id="5"/>
          <p:cNvSpPr txBox="true"/>
          <p:nvPr/>
        </p:nvSpPr>
        <p:spPr>
          <a:xfrm rot="0">
            <a:off x="4976738" y="8953500"/>
            <a:ext cx="8334524" cy="52387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Now"/>
                <a:ea typeface="Now"/>
                <a:cs typeface="Now"/>
                <a:sym typeface="Now"/>
              </a:rPr>
              <a:t>Another fresco in the architectural style from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ABB194"/>
        </a:solidFill>
      </p:bgPr>
    </p:bg>
    <p:spTree>
      <p:nvGrpSpPr>
        <p:cNvPr id="1" name=""/>
        <p:cNvGrpSpPr/>
        <p:nvPr/>
      </p:nvGrpSpPr>
      <p:grpSpPr>
        <a:xfrm>
          <a:off x="0" y="0"/>
          <a:ext cx="0" cy="0"/>
          <a:chOff x="0" y="0"/>
          <a:chExt cx="0" cy="0"/>
        </a:xfrm>
      </p:grpSpPr>
      <p:grpSp>
        <p:nvGrpSpPr>
          <p:cNvPr name="Group 2" id="2"/>
          <p:cNvGrpSpPr/>
          <p:nvPr/>
        </p:nvGrpSpPr>
        <p:grpSpPr>
          <a:xfrm rot="0">
            <a:off x="10947940" y="1028700"/>
            <a:ext cx="6311360" cy="8229600"/>
            <a:chOff x="0" y="0"/>
            <a:chExt cx="1662251" cy="2167467"/>
          </a:xfrm>
        </p:grpSpPr>
        <p:sp>
          <p:nvSpPr>
            <p:cNvPr name="Freeform 3" id="3"/>
            <p:cNvSpPr/>
            <p:nvPr/>
          </p:nvSpPr>
          <p:spPr>
            <a:xfrm flipH="false" flipV="false" rot="0">
              <a:off x="0" y="0"/>
              <a:ext cx="1662251" cy="2167467"/>
            </a:xfrm>
            <a:custGeom>
              <a:avLst/>
              <a:gdLst/>
              <a:ahLst/>
              <a:cxnLst/>
              <a:rect r="r" b="b" t="t" l="l"/>
              <a:pathLst>
                <a:path h="2167467" w="1662251">
                  <a:moveTo>
                    <a:pt x="0" y="0"/>
                  </a:moveTo>
                  <a:lnTo>
                    <a:pt x="1662251" y="0"/>
                  </a:lnTo>
                  <a:lnTo>
                    <a:pt x="1662251" y="2167467"/>
                  </a:lnTo>
                  <a:lnTo>
                    <a:pt x="0" y="2167467"/>
                  </a:lnTo>
                  <a:close/>
                </a:path>
              </a:pathLst>
            </a:custGeom>
            <a:solidFill>
              <a:srgbClr val="FFF9EA"/>
            </a:solidFill>
          </p:spPr>
        </p:sp>
        <p:sp>
          <p:nvSpPr>
            <p:cNvPr name="TextBox 4" id="4"/>
            <p:cNvSpPr txBox="true"/>
            <p:nvPr/>
          </p:nvSpPr>
          <p:spPr>
            <a:xfrm>
              <a:off x="0" y="-38100"/>
              <a:ext cx="1662251" cy="2205567"/>
            </a:xfrm>
            <a:prstGeom prst="rect">
              <a:avLst/>
            </a:prstGeom>
          </p:spPr>
          <p:txBody>
            <a:bodyPr anchor="ctr" rtlCol="false" tIns="50800" lIns="50800" bIns="50800" rIns="50800"/>
            <a:lstStyle/>
            <a:p>
              <a:pPr algn="ctr">
                <a:lnSpc>
                  <a:spcPts val="2659"/>
                </a:lnSpc>
              </a:pPr>
            </a:p>
          </p:txBody>
        </p:sp>
      </p:grpSp>
      <p:sp>
        <p:nvSpPr>
          <p:cNvPr name="Freeform 5" id="5"/>
          <p:cNvSpPr/>
          <p:nvPr/>
        </p:nvSpPr>
        <p:spPr>
          <a:xfrm flipH="false" flipV="false" rot="0">
            <a:off x="12899988" y="1546373"/>
            <a:ext cx="2272042" cy="309566"/>
          </a:xfrm>
          <a:custGeom>
            <a:avLst/>
            <a:gdLst/>
            <a:ahLst/>
            <a:cxnLst/>
            <a:rect r="r" b="b" t="t" l="l"/>
            <a:pathLst>
              <a:path h="309566" w="2272042">
                <a:moveTo>
                  <a:pt x="0" y="0"/>
                </a:moveTo>
                <a:lnTo>
                  <a:pt x="2272042" y="0"/>
                </a:lnTo>
                <a:lnTo>
                  <a:pt x="2272042" y="309566"/>
                </a:lnTo>
                <a:lnTo>
                  <a:pt x="0" y="3095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6" id="6"/>
          <p:cNvSpPr/>
          <p:nvPr/>
        </p:nvSpPr>
        <p:spPr>
          <a:xfrm flipH="false" flipV="true" rot="0">
            <a:off x="12899988" y="8488491"/>
            <a:ext cx="2272042" cy="309566"/>
          </a:xfrm>
          <a:custGeom>
            <a:avLst/>
            <a:gdLst/>
            <a:ahLst/>
            <a:cxnLst/>
            <a:rect r="r" b="b" t="t" l="l"/>
            <a:pathLst>
              <a:path h="309566" w="2272042">
                <a:moveTo>
                  <a:pt x="0" y="309566"/>
                </a:moveTo>
                <a:lnTo>
                  <a:pt x="2272042" y="309566"/>
                </a:lnTo>
                <a:lnTo>
                  <a:pt x="2272042" y="0"/>
                </a:lnTo>
                <a:lnTo>
                  <a:pt x="0" y="0"/>
                </a:lnTo>
                <a:lnTo>
                  <a:pt x="0" y="309566"/>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7" id="7"/>
          <p:cNvSpPr txBox="true"/>
          <p:nvPr/>
        </p:nvSpPr>
        <p:spPr>
          <a:xfrm rot="0">
            <a:off x="11443873" y="2250757"/>
            <a:ext cx="5319494" cy="5718810"/>
          </a:xfrm>
          <a:prstGeom prst="rect">
            <a:avLst/>
          </a:prstGeom>
        </p:spPr>
        <p:txBody>
          <a:bodyPr anchor="t" rtlCol="false" tIns="0" lIns="0" bIns="0" rIns="0">
            <a:spAutoFit/>
          </a:bodyPr>
          <a:lstStyle/>
          <a:p>
            <a:pPr algn="ctr">
              <a:lnSpc>
                <a:spcPts val="5039"/>
              </a:lnSpc>
              <a:spcBef>
                <a:spcPct val="0"/>
              </a:spcBef>
            </a:pPr>
            <a:r>
              <a:rPr lang="en-US" sz="3599">
                <a:solidFill>
                  <a:srgbClr val="000000"/>
                </a:solidFill>
                <a:latin typeface="Now"/>
                <a:ea typeface="Now"/>
                <a:cs typeface="Now"/>
                <a:sym typeface="Now"/>
              </a:rPr>
              <a:t>This fresco is in the third style, the ornamental style. This style still incorporated architectural elements, but fantastical, decadent ones that were not realistic for real-life buildings.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F8BF66"/>
        </a:solidFill>
      </p:bgPr>
    </p:bg>
    <p:spTree>
      <p:nvGrpSpPr>
        <p:cNvPr id="1" name=""/>
        <p:cNvGrpSpPr/>
        <p:nvPr/>
      </p:nvGrpSpPr>
      <p:grpSpPr>
        <a:xfrm>
          <a:off x="0" y="0"/>
          <a:ext cx="0" cy="0"/>
          <a:chOff x="0" y="0"/>
          <a:chExt cx="0" cy="0"/>
        </a:xfrm>
      </p:grpSpPr>
      <p:sp>
        <p:nvSpPr>
          <p:cNvPr name="Freeform 2" id="2"/>
          <p:cNvSpPr/>
          <p:nvPr/>
        </p:nvSpPr>
        <p:spPr>
          <a:xfrm flipH="false" flipV="false" rot="0">
            <a:off x="307941" y="255249"/>
            <a:ext cx="9676822" cy="6330254"/>
          </a:xfrm>
          <a:custGeom>
            <a:avLst/>
            <a:gdLst/>
            <a:ahLst/>
            <a:cxnLst/>
            <a:rect r="r" b="b" t="t" l="l"/>
            <a:pathLst>
              <a:path h="6330254" w="9676822">
                <a:moveTo>
                  <a:pt x="0" y="0"/>
                </a:moveTo>
                <a:lnTo>
                  <a:pt x="9676822" y="0"/>
                </a:lnTo>
                <a:lnTo>
                  <a:pt x="9676822" y="6330254"/>
                </a:lnTo>
                <a:lnTo>
                  <a:pt x="0" y="6330254"/>
                </a:lnTo>
                <a:lnTo>
                  <a:pt x="0" y="0"/>
                </a:lnTo>
                <a:close/>
              </a:path>
            </a:pathLst>
          </a:custGeom>
          <a:blipFill>
            <a:blip r:embed="rId3"/>
            <a:stretch>
              <a:fillRect l="0" t="0" r="0" b="0"/>
            </a:stretch>
          </a:blipFill>
        </p:spPr>
      </p:sp>
      <p:sp>
        <p:nvSpPr>
          <p:cNvPr name="Freeform 3" id="3"/>
          <p:cNvSpPr/>
          <p:nvPr/>
        </p:nvSpPr>
        <p:spPr>
          <a:xfrm flipH="false" flipV="false" rot="0">
            <a:off x="11169194" y="1028700"/>
            <a:ext cx="5544702" cy="7406501"/>
          </a:xfrm>
          <a:custGeom>
            <a:avLst/>
            <a:gdLst/>
            <a:ahLst/>
            <a:cxnLst/>
            <a:rect r="r" b="b" t="t" l="l"/>
            <a:pathLst>
              <a:path h="7406501" w="5544702">
                <a:moveTo>
                  <a:pt x="0" y="0"/>
                </a:moveTo>
                <a:lnTo>
                  <a:pt x="5544702" y="0"/>
                </a:lnTo>
                <a:lnTo>
                  <a:pt x="5544702" y="7406501"/>
                </a:lnTo>
                <a:lnTo>
                  <a:pt x="0" y="7406501"/>
                </a:lnTo>
                <a:lnTo>
                  <a:pt x="0" y="0"/>
                </a:lnTo>
                <a:close/>
              </a:path>
            </a:pathLst>
          </a:custGeom>
          <a:blipFill>
            <a:blip r:embed="rId4"/>
            <a:stretch>
              <a:fillRect l="0" t="0" r="0" b="0"/>
            </a:stretch>
          </a:blipFill>
        </p:spPr>
      </p:sp>
      <p:sp>
        <p:nvSpPr>
          <p:cNvPr name="Freeform 4" id="4"/>
          <p:cNvSpPr/>
          <p:nvPr/>
        </p:nvSpPr>
        <p:spPr>
          <a:xfrm flipH="false" flipV="false" rot="-5400000">
            <a:off x="15604886" y="7615285"/>
            <a:ext cx="2497299" cy="2628735"/>
          </a:xfrm>
          <a:custGeom>
            <a:avLst/>
            <a:gdLst/>
            <a:ahLst/>
            <a:cxnLst/>
            <a:rect r="r" b="b" t="t" l="l"/>
            <a:pathLst>
              <a:path h="2628735" w="2497299">
                <a:moveTo>
                  <a:pt x="0" y="0"/>
                </a:moveTo>
                <a:lnTo>
                  <a:pt x="2497298" y="0"/>
                </a:lnTo>
                <a:lnTo>
                  <a:pt x="2497298" y="2628736"/>
                </a:lnTo>
                <a:lnTo>
                  <a:pt x="0" y="26287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0">
            <a:off x="0" y="7696038"/>
            <a:ext cx="1028700" cy="2587925"/>
          </a:xfrm>
          <a:custGeom>
            <a:avLst/>
            <a:gdLst/>
            <a:ahLst/>
            <a:cxnLst/>
            <a:rect r="r" b="b" t="t" l="l"/>
            <a:pathLst>
              <a:path h="2587925" w="1028700">
                <a:moveTo>
                  <a:pt x="0" y="0"/>
                </a:moveTo>
                <a:lnTo>
                  <a:pt x="1028700" y="0"/>
                </a:lnTo>
                <a:lnTo>
                  <a:pt x="1028700" y="2587924"/>
                </a:lnTo>
                <a:lnTo>
                  <a:pt x="0" y="2587924"/>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TextBox 6" id="6"/>
          <p:cNvSpPr txBox="true"/>
          <p:nvPr/>
        </p:nvSpPr>
        <p:spPr>
          <a:xfrm rot="0">
            <a:off x="2775768" y="9220200"/>
            <a:ext cx="5341922" cy="763961"/>
          </a:xfrm>
          <a:prstGeom prst="rect">
            <a:avLst/>
          </a:prstGeom>
        </p:spPr>
        <p:txBody>
          <a:bodyPr anchor="t" rtlCol="false" tIns="0" lIns="0" bIns="0" rIns="0">
            <a:spAutoFit/>
          </a:bodyPr>
          <a:lstStyle/>
          <a:p>
            <a:pPr algn="ctr">
              <a:lnSpc>
                <a:spcPts val="3077"/>
              </a:lnSpc>
              <a:spcBef>
                <a:spcPct val="0"/>
              </a:spcBef>
            </a:pPr>
            <a:r>
              <a:rPr lang="en-US" sz="2198">
                <a:solidFill>
                  <a:srgbClr val="000000"/>
                </a:solidFill>
                <a:latin typeface="Now"/>
                <a:ea typeface="Now"/>
                <a:cs typeface="Now"/>
                <a:sym typeface="Now"/>
              </a:rPr>
              <a:t>L</a:t>
            </a:r>
            <a:r>
              <a:rPr lang="en-US" sz="2198">
                <a:solidFill>
                  <a:srgbClr val="000000"/>
                </a:solidFill>
                <a:latin typeface="Now"/>
                <a:ea typeface="Now"/>
                <a:cs typeface="Now"/>
                <a:sym typeface="Now"/>
              </a:rPr>
              <a:t>a Casa degli Amanti or the House of the Lovers - Pompeii, Italy</a:t>
            </a:r>
          </a:p>
        </p:txBody>
      </p:sp>
      <p:sp>
        <p:nvSpPr>
          <p:cNvPr name="TextBox 7" id="7"/>
          <p:cNvSpPr txBox="true"/>
          <p:nvPr/>
        </p:nvSpPr>
        <p:spPr>
          <a:xfrm rot="0">
            <a:off x="1028700" y="6997341"/>
            <a:ext cx="9215501" cy="2164192"/>
          </a:xfrm>
          <a:prstGeom prst="rect">
            <a:avLst/>
          </a:prstGeom>
        </p:spPr>
        <p:txBody>
          <a:bodyPr anchor="t" rtlCol="false" tIns="0" lIns="0" bIns="0" rIns="0">
            <a:spAutoFit/>
          </a:bodyPr>
          <a:lstStyle/>
          <a:p>
            <a:pPr algn="ctr">
              <a:lnSpc>
                <a:spcPts val="4301"/>
              </a:lnSpc>
              <a:spcBef>
                <a:spcPct val="0"/>
              </a:spcBef>
            </a:pPr>
            <a:r>
              <a:rPr lang="en-US" sz="3072">
                <a:solidFill>
                  <a:srgbClr val="000000"/>
                </a:solidFill>
                <a:latin typeface="Now"/>
                <a:ea typeface="Now"/>
                <a:cs typeface="Now"/>
                <a:sym typeface="Now"/>
              </a:rPr>
              <a:t>This fresco is in the fourth style, called the intricate style. These frescoes are busy and use the entire wall but are not as ornamented as the ornamental style.</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ABB194"/>
        </a:solidFill>
      </p:bgPr>
    </p:bg>
    <p:spTree>
      <p:nvGrpSpPr>
        <p:cNvPr id="1" name=""/>
        <p:cNvGrpSpPr/>
        <p:nvPr/>
      </p:nvGrpSpPr>
      <p:grpSpPr>
        <a:xfrm>
          <a:off x="0" y="0"/>
          <a:ext cx="0" cy="0"/>
          <a:chOff x="0" y="0"/>
          <a:chExt cx="0" cy="0"/>
        </a:xfrm>
      </p:grpSpPr>
      <p:sp>
        <p:nvSpPr>
          <p:cNvPr name="TextBox 2" id="2"/>
          <p:cNvSpPr txBox="true"/>
          <p:nvPr/>
        </p:nvSpPr>
        <p:spPr>
          <a:xfrm rot="0">
            <a:off x="3729201" y="1434343"/>
            <a:ext cx="10829598" cy="7090841"/>
          </a:xfrm>
          <a:prstGeom prst="rect">
            <a:avLst/>
          </a:prstGeom>
        </p:spPr>
        <p:txBody>
          <a:bodyPr anchor="t" rtlCol="false" tIns="0" lIns="0" bIns="0" rIns="0">
            <a:spAutoFit/>
          </a:bodyPr>
          <a:lstStyle/>
          <a:p>
            <a:pPr algn="ctr">
              <a:lnSpc>
                <a:spcPts val="18812"/>
              </a:lnSpc>
              <a:spcBef>
                <a:spcPct val="0"/>
              </a:spcBef>
            </a:pPr>
            <a:r>
              <a:rPr lang="en-US" sz="13437">
                <a:solidFill>
                  <a:srgbClr val="493423"/>
                </a:solidFill>
                <a:latin typeface="Sunday"/>
                <a:ea typeface="Sunday"/>
                <a:cs typeface="Sunday"/>
                <a:sym typeface="Sunday"/>
              </a:rPr>
              <a:t>Thank you for listening!</a:t>
            </a:r>
          </a:p>
        </p:txBody>
      </p:sp>
      <p:sp>
        <p:nvSpPr>
          <p:cNvPr name="Freeform 3" id="3"/>
          <p:cNvSpPr/>
          <p:nvPr/>
        </p:nvSpPr>
        <p:spPr>
          <a:xfrm flipH="false" flipV="false" rot="-366822">
            <a:off x="16827154" y="2012153"/>
            <a:ext cx="2892247" cy="2734488"/>
          </a:xfrm>
          <a:custGeom>
            <a:avLst/>
            <a:gdLst/>
            <a:ahLst/>
            <a:cxnLst/>
            <a:rect r="r" b="b" t="t" l="l"/>
            <a:pathLst>
              <a:path h="2734488" w="2892247">
                <a:moveTo>
                  <a:pt x="0" y="0"/>
                </a:moveTo>
                <a:lnTo>
                  <a:pt x="2892247" y="0"/>
                </a:lnTo>
                <a:lnTo>
                  <a:pt x="2892247" y="2734488"/>
                </a:lnTo>
                <a:lnTo>
                  <a:pt x="0" y="273448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4" id="4"/>
          <p:cNvSpPr/>
          <p:nvPr/>
        </p:nvSpPr>
        <p:spPr>
          <a:xfrm flipH="false" flipV="false" rot="-366822">
            <a:off x="15708698" y="-59704"/>
            <a:ext cx="3402644" cy="3521494"/>
          </a:xfrm>
          <a:custGeom>
            <a:avLst/>
            <a:gdLst/>
            <a:ahLst/>
            <a:cxnLst/>
            <a:rect r="r" b="b" t="t" l="l"/>
            <a:pathLst>
              <a:path h="3521494" w="3402644">
                <a:moveTo>
                  <a:pt x="0" y="0"/>
                </a:moveTo>
                <a:lnTo>
                  <a:pt x="3402644" y="0"/>
                </a:lnTo>
                <a:lnTo>
                  <a:pt x="3402644" y="3521494"/>
                </a:lnTo>
                <a:lnTo>
                  <a:pt x="0" y="3521494"/>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5" id="5"/>
          <p:cNvSpPr/>
          <p:nvPr/>
        </p:nvSpPr>
        <p:spPr>
          <a:xfrm flipH="false" flipV="false" rot="-366822">
            <a:off x="15908823" y="194367"/>
            <a:ext cx="3002394" cy="3013352"/>
          </a:xfrm>
          <a:custGeom>
            <a:avLst/>
            <a:gdLst/>
            <a:ahLst/>
            <a:cxnLst/>
            <a:rect r="r" b="b" t="t" l="l"/>
            <a:pathLst>
              <a:path h="3013352" w="3002394">
                <a:moveTo>
                  <a:pt x="0" y="0"/>
                </a:moveTo>
                <a:lnTo>
                  <a:pt x="3002394" y="0"/>
                </a:lnTo>
                <a:lnTo>
                  <a:pt x="3002394" y="3013352"/>
                </a:lnTo>
                <a:lnTo>
                  <a:pt x="0" y="301335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sp>
        <p:nvSpPr>
          <p:cNvPr name="Freeform 6" id="6"/>
          <p:cNvSpPr/>
          <p:nvPr/>
        </p:nvSpPr>
        <p:spPr>
          <a:xfrm flipH="false" flipV="false" rot="-607566">
            <a:off x="-943829" y="5901391"/>
            <a:ext cx="3057599" cy="1945745"/>
          </a:xfrm>
          <a:custGeom>
            <a:avLst/>
            <a:gdLst/>
            <a:ahLst/>
            <a:cxnLst/>
            <a:rect r="r" b="b" t="t" l="l"/>
            <a:pathLst>
              <a:path h="1945745" w="3057599">
                <a:moveTo>
                  <a:pt x="0" y="0"/>
                </a:moveTo>
                <a:lnTo>
                  <a:pt x="3057599" y="0"/>
                </a:lnTo>
                <a:lnTo>
                  <a:pt x="3057599" y="1945745"/>
                </a:lnTo>
                <a:lnTo>
                  <a:pt x="0" y="1945745"/>
                </a:lnTo>
                <a:lnTo>
                  <a:pt x="0" y="0"/>
                </a:lnTo>
                <a:close/>
              </a:path>
            </a:pathLst>
          </a:custGeom>
          <a:blipFill>
            <a:blip r:embed="rId9">
              <a:extLst>
                <a:ext uri="{96DAC541-7B7A-43D3-8B79-37D633B846F1}">
                  <asvg:svgBlip xmlns:asvg="http://schemas.microsoft.com/office/drawing/2016/SVG/main" r:embed="rId10"/>
                </a:ext>
              </a:extLst>
            </a:blip>
            <a:stretch>
              <a:fillRect l="0" t="0" r="0" b="0"/>
            </a:stretch>
          </a:blipFill>
        </p:spPr>
      </p:sp>
      <p:sp>
        <p:nvSpPr>
          <p:cNvPr name="Freeform 7" id="7"/>
          <p:cNvSpPr/>
          <p:nvPr/>
        </p:nvSpPr>
        <p:spPr>
          <a:xfrm flipH="false" flipV="false" rot="0">
            <a:off x="-160793" y="7540586"/>
            <a:ext cx="1925127" cy="2039870"/>
          </a:xfrm>
          <a:custGeom>
            <a:avLst/>
            <a:gdLst/>
            <a:ahLst/>
            <a:cxnLst/>
            <a:rect r="r" b="b" t="t" l="l"/>
            <a:pathLst>
              <a:path h="2039870" w="1925127">
                <a:moveTo>
                  <a:pt x="0" y="0"/>
                </a:moveTo>
                <a:lnTo>
                  <a:pt x="1925127" y="0"/>
                </a:lnTo>
                <a:lnTo>
                  <a:pt x="1925127" y="2039869"/>
                </a:lnTo>
                <a:lnTo>
                  <a:pt x="0" y="2039869"/>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8" id="8"/>
          <p:cNvSpPr/>
          <p:nvPr/>
        </p:nvSpPr>
        <p:spPr>
          <a:xfrm flipH="false" flipV="false" rot="0">
            <a:off x="116083" y="7116929"/>
            <a:ext cx="2308128" cy="1967679"/>
          </a:xfrm>
          <a:custGeom>
            <a:avLst/>
            <a:gdLst/>
            <a:ahLst/>
            <a:cxnLst/>
            <a:rect r="r" b="b" t="t" l="l"/>
            <a:pathLst>
              <a:path h="1967679" w="2308128">
                <a:moveTo>
                  <a:pt x="0" y="0"/>
                </a:moveTo>
                <a:lnTo>
                  <a:pt x="2308127" y="0"/>
                </a:lnTo>
                <a:lnTo>
                  <a:pt x="2308127" y="1967679"/>
                </a:lnTo>
                <a:lnTo>
                  <a:pt x="0" y="1967679"/>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sp>
        <p:nvSpPr>
          <p:cNvPr name="TextBox 2" id="2"/>
          <p:cNvSpPr txBox="true"/>
          <p:nvPr/>
        </p:nvSpPr>
        <p:spPr>
          <a:xfrm rot="0">
            <a:off x="2770646" y="566921"/>
            <a:ext cx="12250076" cy="1085215"/>
          </a:xfrm>
          <a:prstGeom prst="rect">
            <a:avLst/>
          </a:prstGeom>
        </p:spPr>
        <p:txBody>
          <a:bodyPr anchor="t" rtlCol="false" tIns="0" lIns="0" bIns="0" rIns="0">
            <a:spAutoFit/>
          </a:bodyPr>
          <a:lstStyle/>
          <a:p>
            <a:pPr algn="ctr">
              <a:lnSpc>
                <a:spcPts val="8960"/>
              </a:lnSpc>
              <a:spcBef>
                <a:spcPct val="0"/>
              </a:spcBef>
            </a:pPr>
            <a:r>
              <a:rPr lang="en-US" sz="6400">
                <a:solidFill>
                  <a:srgbClr val="493423"/>
                </a:solidFill>
                <a:latin typeface="WC Mano Negra Bold"/>
                <a:ea typeface="WC Mano Negra Bold"/>
                <a:cs typeface="WC Mano Negra Bold"/>
                <a:sym typeface="WC Mano Negra Bold"/>
              </a:rPr>
              <a:t>Sources</a:t>
            </a:r>
          </a:p>
        </p:txBody>
      </p:sp>
      <p:sp>
        <p:nvSpPr>
          <p:cNvPr name="Freeform 3" id="3"/>
          <p:cNvSpPr/>
          <p:nvPr/>
        </p:nvSpPr>
        <p:spPr>
          <a:xfrm flipH="false" flipV="false" rot="-926456">
            <a:off x="-318109" y="293843"/>
            <a:ext cx="2693618" cy="3587143"/>
          </a:xfrm>
          <a:custGeom>
            <a:avLst/>
            <a:gdLst/>
            <a:ahLst/>
            <a:cxnLst/>
            <a:rect r="r" b="b" t="t" l="l"/>
            <a:pathLst>
              <a:path h="3587143" w="2693618">
                <a:moveTo>
                  <a:pt x="0" y="0"/>
                </a:moveTo>
                <a:lnTo>
                  <a:pt x="2693618" y="0"/>
                </a:lnTo>
                <a:lnTo>
                  <a:pt x="2693618" y="3587143"/>
                </a:lnTo>
                <a:lnTo>
                  <a:pt x="0" y="35871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239688">
            <a:off x="-97693" y="3213095"/>
            <a:ext cx="2540506" cy="2512792"/>
          </a:xfrm>
          <a:custGeom>
            <a:avLst/>
            <a:gdLst/>
            <a:ahLst/>
            <a:cxnLst/>
            <a:rect r="r" b="b" t="t" l="l"/>
            <a:pathLst>
              <a:path h="2512792" w="2540506">
                <a:moveTo>
                  <a:pt x="0" y="0"/>
                </a:moveTo>
                <a:lnTo>
                  <a:pt x="2540506" y="0"/>
                </a:lnTo>
                <a:lnTo>
                  <a:pt x="2540506" y="2512792"/>
                </a:lnTo>
                <a:lnTo>
                  <a:pt x="0" y="25127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239688">
            <a:off x="-129840" y="3286814"/>
            <a:ext cx="2534806" cy="2534806"/>
          </a:xfrm>
          <a:custGeom>
            <a:avLst/>
            <a:gdLst/>
            <a:ahLst/>
            <a:cxnLst/>
            <a:rect r="r" b="b" t="t" l="l"/>
            <a:pathLst>
              <a:path h="2534806" w="2534806">
                <a:moveTo>
                  <a:pt x="0" y="0"/>
                </a:moveTo>
                <a:lnTo>
                  <a:pt x="2534806" y="0"/>
                </a:lnTo>
                <a:lnTo>
                  <a:pt x="2534806" y="2534806"/>
                </a:lnTo>
                <a:lnTo>
                  <a:pt x="0" y="25348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04496" y="4963253"/>
            <a:ext cx="3142290" cy="3108011"/>
          </a:xfrm>
          <a:custGeom>
            <a:avLst/>
            <a:gdLst/>
            <a:ahLst/>
            <a:cxnLst/>
            <a:rect r="r" b="b" t="t" l="l"/>
            <a:pathLst>
              <a:path h="3108011" w="3142290">
                <a:moveTo>
                  <a:pt x="0" y="0"/>
                </a:moveTo>
                <a:lnTo>
                  <a:pt x="3142290" y="0"/>
                </a:lnTo>
                <a:lnTo>
                  <a:pt x="3142290" y="3108011"/>
                </a:lnTo>
                <a:lnTo>
                  <a:pt x="0" y="31080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04496" y="5062968"/>
            <a:ext cx="3135239" cy="3135239"/>
          </a:xfrm>
          <a:custGeom>
            <a:avLst/>
            <a:gdLst/>
            <a:ahLst/>
            <a:cxnLst/>
            <a:rect r="r" b="b" t="t" l="l"/>
            <a:pathLst>
              <a:path h="3135239" w="3135239">
                <a:moveTo>
                  <a:pt x="0" y="0"/>
                </a:moveTo>
                <a:lnTo>
                  <a:pt x="3135239" y="0"/>
                </a:lnTo>
                <a:lnTo>
                  <a:pt x="3135239" y="3135239"/>
                </a:lnTo>
                <a:lnTo>
                  <a:pt x="0" y="31352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6057058" y="5592632"/>
            <a:ext cx="1851241" cy="4556901"/>
          </a:xfrm>
          <a:custGeom>
            <a:avLst/>
            <a:gdLst/>
            <a:ahLst/>
            <a:cxnLst/>
            <a:rect r="r" b="b" t="t" l="l"/>
            <a:pathLst>
              <a:path h="4556901" w="1851241">
                <a:moveTo>
                  <a:pt x="0" y="0"/>
                </a:moveTo>
                <a:lnTo>
                  <a:pt x="1851241" y="0"/>
                </a:lnTo>
                <a:lnTo>
                  <a:pt x="1851241" y="4556901"/>
                </a:lnTo>
                <a:lnTo>
                  <a:pt x="0" y="455690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179196">
            <a:off x="17745963" y="7628606"/>
            <a:ext cx="975411" cy="1800256"/>
          </a:xfrm>
          <a:custGeom>
            <a:avLst/>
            <a:gdLst/>
            <a:ahLst/>
            <a:cxnLst/>
            <a:rect r="r" b="b" t="t" l="l"/>
            <a:pathLst>
              <a:path h="1800256" w="975411">
                <a:moveTo>
                  <a:pt x="0" y="0"/>
                </a:moveTo>
                <a:lnTo>
                  <a:pt x="975411" y="0"/>
                </a:lnTo>
                <a:lnTo>
                  <a:pt x="975411" y="1800256"/>
                </a:lnTo>
                <a:lnTo>
                  <a:pt x="0" y="180025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6320171">
            <a:off x="1821435" y="554116"/>
            <a:ext cx="1195092" cy="1119041"/>
          </a:xfrm>
          <a:custGeom>
            <a:avLst/>
            <a:gdLst/>
            <a:ahLst/>
            <a:cxnLst/>
            <a:rect r="r" b="b" t="t" l="l"/>
            <a:pathLst>
              <a:path h="1119041" w="1195092">
                <a:moveTo>
                  <a:pt x="0" y="0"/>
                </a:moveTo>
                <a:lnTo>
                  <a:pt x="1195092" y="0"/>
                </a:lnTo>
                <a:lnTo>
                  <a:pt x="1195092" y="1119041"/>
                </a:lnTo>
                <a:lnTo>
                  <a:pt x="0" y="11190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4732371">
            <a:off x="1793776" y="572710"/>
            <a:ext cx="1250410" cy="1065975"/>
          </a:xfrm>
          <a:custGeom>
            <a:avLst/>
            <a:gdLst/>
            <a:ahLst/>
            <a:cxnLst/>
            <a:rect r="r" b="b" t="t" l="l"/>
            <a:pathLst>
              <a:path h="1065975" w="1250410">
                <a:moveTo>
                  <a:pt x="0" y="0"/>
                </a:moveTo>
                <a:lnTo>
                  <a:pt x="1250410" y="0"/>
                </a:lnTo>
                <a:lnTo>
                  <a:pt x="1250410" y="1065975"/>
                </a:lnTo>
                <a:lnTo>
                  <a:pt x="0" y="106597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2" id="12"/>
          <p:cNvSpPr txBox="true"/>
          <p:nvPr/>
        </p:nvSpPr>
        <p:spPr>
          <a:xfrm rot="0">
            <a:off x="2898173" y="2011214"/>
            <a:ext cx="11995022" cy="8141335"/>
          </a:xfrm>
          <a:prstGeom prst="rect">
            <a:avLst/>
          </a:prstGeom>
        </p:spPr>
        <p:txBody>
          <a:bodyPr anchor="t" rtlCol="false" tIns="0" lIns="0" bIns="0" rIns="0">
            <a:spAutoFit/>
          </a:bodyPr>
          <a:lstStyle/>
          <a:p>
            <a:pPr algn="ctr">
              <a:lnSpc>
                <a:spcPts val="4339"/>
              </a:lnSpc>
            </a:pPr>
            <a:r>
              <a:rPr lang="en-US" sz="3099">
                <a:solidFill>
                  <a:srgbClr val="493423"/>
                </a:solidFill>
                <a:latin typeface="Arimo"/>
                <a:ea typeface="Arimo"/>
                <a:cs typeface="Arimo"/>
                <a:sym typeface="Arimo"/>
              </a:rPr>
              <a:t>Clarke, John R. </a:t>
            </a:r>
            <a:r>
              <a:rPr lang="en-US" sz="3099" i="true">
                <a:solidFill>
                  <a:srgbClr val="493423"/>
                </a:solidFill>
                <a:latin typeface="Arimo Italics"/>
                <a:ea typeface="Arimo Italics"/>
                <a:cs typeface="Arimo Italics"/>
                <a:sym typeface="Arimo Italics"/>
              </a:rPr>
              <a:t>The Houses of Roman Italy, 100 B.C.-A.D. 250: Ritual, Space, and Decoration</a:t>
            </a:r>
            <a:r>
              <a:rPr lang="en-US" sz="3099">
                <a:solidFill>
                  <a:srgbClr val="493423"/>
                </a:solidFill>
                <a:latin typeface="Arimo"/>
                <a:ea typeface="Arimo"/>
                <a:cs typeface="Arimo"/>
                <a:sym typeface="Arimo"/>
              </a:rPr>
              <a:t>. Los Angeles: University of California Press, 1991.</a:t>
            </a:r>
          </a:p>
          <a:p>
            <a:pPr algn="ctr">
              <a:lnSpc>
                <a:spcPts val="4339"/>
              </a:lnSpc>
            </a:pPr>
          </a:p>
          <a:p>
            <a:pPr algn="ctr">
              <a:lnSpc>
                <a:spcPts val="4339"/>
              </a:lnSpc>
            </a:pPr>
            <a:r>
              <a:rPr lang="en-US" sz="3099">
                <a:solidFill>
                  <a:srgbClr val="493423"/>
                </a:solidFill>
                <a:latin typeface="Arimo"/>
                <a:ea typeface="Arimo"/>
                <a:cs typeface="Arimo"/>
                <a:sym typeface="Arimo"/>
              </a:rPr>
              <a:t>Anderson, Maxwell L. “</a:t>
            </a:r>
            <a:r>
              <a:rPr lang="en-US" sz="3099">
                <a:solidFill>
                  <a:srgbClr val="493423"/>
                </a:solidFill>
                <a:latin typeface="Arimo"/>
                <a:ea typeface="Arimo"/>
                <a:cs typeface="Arimo"/>
                <a:sym typeface="Arimo"/>
                <a:hlinkClick r:id="rId18" tooltip="https://www.metmuseum.org/art/metpublications/pompeian_frescoes_in_the_metropolitan_museum_of_art_the_metropolitan_museum_of_art_bulletin_v_45_no_3_winter_1987_1988"/>
              </a:rPr>
              <a:t>Pompeian Frescoes in The Metropolitan Museum of Art</a:t>
            </a:r>
            <a:r>
              <a:rPr lang="en-US" sz="3099">
                <a:solidFill>
                  <a:srgbClr val="493423"/>
                </a:solidFill>
                <a:latin typeface="Arimo"/>
                <a:ea typeface="Arimo"/>
                <a:cs typeface="Arimo"/>
                <a:sym typeface="Arimo"/>
              </a:rPr>
              <a:t>” The Metropolitan Museum of Art Bulletin, Met Publications, 45, no. 3 (Winter – 1987–1988).</a:t>
            </a:r>
          </a:p>
          <a:p>
            <a:pPr algn="ctr">
              <a:lnSpc>
                <a:spcPts val="4339"/>
              </a:lnSpc>
            </a:pPr>
          </a:p>
          <a:p>
            <a:pPr algn="ctr">
              <a:lnSpc>
                <a:spcPts val="4339"/>
              </a:lnSpc>
            </a:pPr>
            <a:r>
              <a:rPr lang="en-US" sz="3099">
                <a:solidFill>
                  <a:srgbClr val="493423"/>
                </a:solidFill>
                <a:latin typeface="Arimo"/>
                <a:ea typeface="Arimo"/>
                <a:cs typeface="Arimo"/>
                <a:sym typeface="Arimo"/>
              </a:rPr>
              <a:t>"House of the Lovers" Pompeii Sites. Accessed May 26, 2022.</a:t>
            </a:r>
          </a:p>
          <a:p>
            <a:pPr algn="ctr">
              <a:lnSpc>
                <a:spcPts val="4339"/>
              </a:lnSpc>
            </a:pPr>
            <a:r>
              <a:rPr lang="en-US" sz="3099">
                <a:solidFill>
                  <a:srgbClr val="493423"/>
                </a:solidFill>
                <a:latin typeface="Arimo"/>
                <a:ea typeface="Arimo"/>
                <a:cs typeface="Arimo"/>
                <a:sym typeface="Arimo"/>
              </a:rPr>
              <a:t>http://pompeiisites.org/en/archaeological-site/house-of-the-lovers/</a:t>
            </a:r>
          </a:p>
          <a:p>
            <a:pPr algn="ctr">
              <a:lnSpc>
                <a:spcPts val="4339"/>
              </a:lnSpc>
            </a:pPr>
          </a:p>
          <a:p>
            <a:pPr algn="ctr">
              <a:lnSpc>
                <a:spcPts val="4339"/>
              </a:lnSpc>
            </a:pPr>
            <a:r>
              <a:rPr lang="en-US" sz="3099">
                <a:solidFill>
                  <a:srgbClr val="493423"/>
                </a:solidFill>
                <a:latin typeface="Arimo"/>
                <a:ea typeface="Arimo"/>
                <a:cs typeface="Arimo"/>
                <a:sym typeface="Arimo"/>
              </a:rPr>
              <a:t>Zucker, Steven and Beth Harris, "Painted Garden, Villa of Livia," in </a:t>
            </a:r>
            <a:r>
              <a:rPr lang="en-US" sz="3099" i="true">
                <a:solidFill>
                  <a:srgbClr val="493423"/>
                </a:solidFill>
                <a:latin typeface="Arimo Italics"/>
                <a:ea typeface="Arimo Italics"/>
                <a:cs typeface="Arimo Italics"/>
                <a:sym typeface="Arimo Italics"/>
              </a:rPr>
              <a:t>Smarthistory</a:t>
            </a:r>
            <a:r>
              <a:rPr lang="en-US" sz="3099">
                <a:solidFill>
                  <a:srgbClr val="493423"/>
                </a:solidFill>
                <a:latin typeface="Arimo"/>
                <a:ea typeface="Arimo"/>
                <a:cs typeface="Arimo"/>
                <a:sym typeface="Arimo"/>
              </a:rPr>
              <a:t>, December 6, 2015, accessed May 25, 2022, </a:t>
            </a:r>
            <a:r>
              <a:rPr lang="en-US" sz="3099">
                <a:solidFill>
                  <a:srgbClr val="493423"/>
                </a:solidFill>
                <a:latin typeface="Arimo"/>
                <a:ea typeface="Arimo"/>
                <a:cs typeface="Arimo"/>
                <a:sym typeface="Arimo"/>
                <a:hlinkClick r:id="rId19" tooltip="https://smarthistory.org/painted-garden-villa-of-livia/"/>
              </a:rPr>
              <a:t>https://smarthistory.org/painted-garden-villa-of-livia/</a:t>
            </a:r>
          </a:p>
          <a:p>
            <a:pPr algn="ctr">
              <a:lnSpc>
                <a:spcPts val="4339"/>
              </a:lnSpc>
              <a:spcBef>
                <a:spcPct val="0"/>
              </a:spcBef>
            </a:pPr>
          </a:p>
        </p:txBody>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sp>
        <p:nvSpPr>
          <p:cNvPr name="TextBox 2" id="2"/>
          <p:cNvSpPr txBox="true"/>
          <p:nvPr/>
        </p:nvSpPr>
        <p:spPr>
          <a:xfrm rot="0">
            <a:off x="2770646" y="566921"/>
            <a:ext cx="12250076" cy="1085215"/>
          </a:xfrm>
          <a:prstGeom prst="rect">
            <a:avLst/>
          </a:prstGeom>
        </p:spPr>
        <p:txBody>
          <a:bodyPr anchor="t" rtlCol="false" tIns="0" lIns="0" bIns="0" rIns="0">
            <a:spAutoFit/>
          </a:bodyPr>
          <a:lstStyle/>
          <a:p>
            <a:pPr algn="ctr">
              <a:lnSpc>
                <a:spcPts val="8960"/>
              </a:lnSpc>
              <a:spcBef>
                <a:spcPct val="0"/>
              </a:spcBef>
            </a:pPr>
            <a:r>
              <a:rPr lang="en-US" sz="6400">
                <a:solidFill>
                  <a:srgbClr val="493423"/>
                </a:solidFill>
                <a:latin typeface="WC Mano Negra Bold"/>
                <a:ea typeface="WC Mano Negra Bold"/>
                <a:cs typeface="WC Mano Negra Bold"/>
                <a:sym typeface="WC Mano Negra Bold"/>
              </a:rPr>
              <a:t>Image Sources</a:t>
            </a:r>
          </a:p>
        </p:txBody>
      </p:sp>
      <p:sp>
        <p:nvSpPr>
          <p:cNvPr name="Freeform 3" id="3"/>
          <p:cNvSpPr/>
          <p:nvPr/>
        </p:nvSpPr>
        <p:spPr>
          <a:xfrm flipH="false" flipV="false" rot="-926456">
            <a:off x="-318109" y="293843"/>
            <a:ext cx="2693618" cy="3587143"/>
          </a:xfrm>
          <a:custGeom>
            <a:avLst/>
            <a:gdLst/>
            <a:ahLst/>
            <a:cxnLst/>
            <a:rect r="r" b="b" t="t" l="l"/>
            <a:pathLst>
              <a:path h="3587143" w="2693618">
                <a:moveTo>
                  <a:pt x="0" y="0"/>
                </a:moveTo>
                <a:lnTo>
                  <a:pt x="2693618" y="0"/>
                </a:lnTo>
                <a:lnTo>
                  <a:pt x="2693618" y="3587143"/>
                </a:lnTo>
                <a:lnTo>
                  <a:pt x="0" y="35871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239688">
            <a:off x="-97693" y="3213095"/>
            <a:ext cx="2540506" cy="2512792"/>
          </a:xfrm>
          <a:custGeom>
            <a:avLst/>
            <a:gdLst/>
            <a:ahLst/>
            <a:cxnLst/>
            <a:rect r="r" b="b" t="t" l="l"/>
            <a:pathLst>
              <a:path h="2512792" w="2540506">
                <a:moveTo>
                  <a:pt x="0" y="0"/>
                </a:moveTo>
                <a:lnTo>
                  <a:pt x="2540506" y="0"/>
                </a:lnTo>
                <a:lnTo>
                  <a:pt x="2540506" y="2512792"/>
                </a:lnTo>
                <a:lnTo>
                  <a:pt x="0" y="25127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239688">
            <a:off x="-129840" y="3286814"/>
            <a:ext cx="2534806" cy="2534806"/>
          </a:xfrm>
          <a:custGeom>
            <a:avLst/>
            <a:gdLst/>
            <a:ahLst/>
            <a:cxnLst/>
            <a:rect r="r" b="b" t="t" l="l"/>
            <a:pathLst>
              <a:path h="2534806" w="2534806">
                <a:moveTo>
                  <a:pt x="0" y="0"/>
                </a:moveTo>
                <a:lnTo>
                  <a:pt x="2534806" y="0"/>
                </a:lnTo>
                <a:lnTo>
                  <a:pt x="2534806" y="2534806"/>
                </a:lnTo>
                <a:lnTo>
                  <a:pt x="0" y="25348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04496" y="4963253"/>
            <a:ext cx="3142290" cy="3108011"/>
          </a:xfrm>
          <a:custGeom>
            <a:avLst/>
            <a:gdLst/>
            <a:ahLst/>
            <a:cxnLst/>
            <a:rect r="r" b="b" t="t" l="l"/>
            <a:pathLst>
              <a:path h="3108011" w="3142290">
                <a:moveTo>
                  <a:pt x="0" y="0"/>
                </a:moveTo>
                <a:lnTo>
                  <a:pt x="3142290" y="0"/>
                </a:lnTo>
                <a:lnTo>
                  <a:pt x="3142290" y="3108011"/>
                </a:lnTo>
                <a:lnTo>
                  <a:pt x="0" y="31080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04496" y="5062968"/>
            <a:ext cx="3135239" cy="3135239"/>
          </a:xfrm>
          <a:custGeom>
            <a:avLst/>
            <a:gdLst/>
            <a:ahLst/>
            <a:cxnLst/>
            <a:rect r="r" b="b" t="t" l="l"/>
            <a:pathLst>
              <a:path h="3135239" w="3135239">
                <a:moveTo>
                  <a:pt x="0" y="0"/>
                </a:moveTo>
                <a:lnTo>
                  <a:pt x="3135239" y="0"/>
                </a:lnTo>
                <a:lnTo>
                  <a:pt x="3135239" y="3135239"/>
                </a:lnTo>
                <a:lnTo>
                  <a:pt x="0" y="31352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6057058" y="5592632"/>
            <a:ext cx="1851241" cy="4556901"/>
          </a:xfrm>
          <a:custGeom>
            <a:avLst/>
            <a:gdLst/>
            <a:ahLst/>
            <a:cxnLst/>
            <a:rect r="r" b="b" t="t" l="l"/>
            <a:pathLst>
              <a:path h="4556901" w="1851241">
                <a:moveTo>
                  <a:pt x="0" y="0"/>
                </a:moveTo>
                <a:lnTo>
                  <a:pt x="1851241" y="0"/>
                </a:lnTo>
                <a:lnTo>
                  <a:pt x="1851241" y="4556901"/>
                </a:lnTo>
                <a:lnTo>
                  <a:pt x="0" y="455690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179196">
            <a:off x="17745963" y="7628606"/>
            <a:ext cx="975411" cy="1800256"/>
          </a:xfrm>
          <a:custGeom>
            <a:avLst/>
            <a:gdLst/>
            <a:ahLst/>
            <a:cxnLst/>
            <a:rect r="r" b="b" t="t" l="l"/>
            <a:pathLst>
              <a:path h="1800256" w="975411">
                <a:moveTo>
                  <a:pt x="0" y="0"/>
                </a:moveTo>
                <a:lnTo>
                  <a:pt x="975411" y="0"/>
                </a:lnTo>
                <a:lnTo>
                  <a:pt x="975411" y="1800256"/>
                </a:lnTo>
                <a:lnTo>
                  <a:pt x="0" y="180025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6320171">
            <a:off x="1821435" y="554116"/>
            <a:ext cx="1195092" cy="1119041"/>
          </a:xfrm>
          <a:custGeom>
            <a:avLst/>
            <a:gdLst/>
            <a:ahLst/>
            <a:cxnLst/>
            <a:rect r="r" b="b" t="t" l="l"/>
            <a:pathLst>
              <a:path h="1119041" w="1195092">
                <a:moveTo>
                  <a:pt x="0" y="0"/>
                </a:moveTo>
                <a:lnTo>
                  <a:pt x="1195092" y="0"/>
                </a:lnTo>
                <a:lnTo>
                  <a:pt x="1195092" y="1119041"/>
                </a:lnTo>
                <a:lnTo>
                  <a:pt x="0" y="11190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4732371">
            <a:off x="1793776" y="402837"/>
            <a:ext cx="1250410" cy="1065975"/>
          </a:xfrm>
          <a:custGeom>
            <a:avLst/>
            <a:gdLst/>
            <a:ahLst/>
            <a:cxnLst/>
            <a:rect r="r" b="b" t="t" l="l"/>
            <a:pathLst>
              <a:path h="1065975" w="1250410">
                <a:moveTo>
                  <a:pt x="0" y="0"/>
                </a:moveTo>
                <a:lnTo>
                  <a:pt x="1250410" y="0"/>
                </a:lnTo>
                <a:lnTo>
                  <a:pt x="1250410" y="1065975"/>
                </a:lnTo>
                <a:lnTo>
                  <a:pt x="0" y="106597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2" id="12"/>
          <p:cNvSpPr txBox="true"/>
          <p:nvPr/>
        </p:nvSpPr>
        <p:spPr>
          <a:xfrm rot="0">
            <a:off x="2898173" y="2011214"/>
            <a:ext cx="11995022" cy="7991475"/>
          </a:xfrm>
          <a:prstGeom prst="rect">
            <a:avLst/>
          </a:prstGeom>
        </p:spPr>
        <p:txBody>
          <a:bodyPr anchor="t" rtlCol="false" tIns="0" lIns="0" bIns="0" rIns="0">
            <a:spAutoFit/>
          </a:bodyPr>
          <a:lstStyle/>
          <a:p>
            <a:pPr algn="ctr">
              <a:lnSpc>
                <a:spcPts val="3920"/>
              </a:lnSpc>
            </a:pPr>
            <a:r>
              <a:rPr lang="en-US" sz="2800">
                <a:solidFill>
                  <a:srgbClr val="493423"/>
                </a:solidFill>
                <a:latin typeface="Arimo"/>
                <a:ea typeface="Arimo"/>
                <a:cs typeface="Arimo"/>
                <a:sym typeface="Arimo"/>
              </a:rPr>
              <a:t>Fiore, Julia." The Frescoes in Pompeii’s Lavish Villas Reveal the Fabulous Lives of Ancient Romans" in </a:t>
            </a:r>
            <a:r>
              <a:rPr lang="en-US" sz="2800" i="true">
                <a:solidFill>
                  <a:srgbClr val="493423"/>
                </a:solidFill>
                <a:latin typeface="Arimo Italics"/>
                <a:ea typeface="Arimo Italics"/>
                <a:cs typeface="Arimo Italics"/>
                <a:sym typeface="Arimo Italics"/>
              </a:rPr>
              <a:t>Artsy</a:t>
            </a:r>
            <a:r>
              <a:rPr lang="en-US" sz="2800">
                <a:solidFill>
                  <a:srgbClr val="493423"/>
                </a:solidFill>
                <a:latin typeface="Arimo"/>
                <a:ea typeface="Arimo"/>
                <a:cs typeface="Arimo"/>
                <a:sym typeface="Arimo"/>
              </a:rPr>
              <a:t>, August 28, 2018. Photo via Wikimedia Commons. Accessed May 25, 2022.</a:t>
            </a:r>
          </a:p>
          <a:p>
            <a:pPr algn="ctr">
              <a:lnSpc>
                <a:spcPts val="3920"/>
              </a:lnSpc>
            </a:pPr>
          </a:p>
          <a:p>
            <a:pPr algn="ctr">
              <a:lnSpc>
                <a:spcPts val="3920"/>
              </a:lnSpc>
            </a:pPr>
            <a:r>
              <a:rPr lang="en-US" sz="2800">
                <a:solidFill>
                  <a:srgbClr val="493423"/>
                </a:solidFill>
                <a:latin typeface="Arimo"/>
                <a:ea typeface="Arimo"/>
                <a:cs typeface="Arimo"/>
                <a:sym typeface="Arimo"/>
              </a:rPr>
              <a:t>"Sample of iron(III) oxide" https://en.wikipedia.org/wiki/Iron(III)_oxide#/media/File:Iron(III)-oxide-sample.jpg</a:t>
            </a:r>
          </a:p>
          <a:p>
            <a:pPr algn="ctr">
              <a:lnSpc>
                <a:spcPts val="3920"/>
              </a:lnSpc>
            </a:pPr>
          </a:p>
          <a:p>
            <a:pPr algn="ctr">
              <a:lnSpc>
                <a:spcPts val="3920"/>
              </a:lnSpc>
            </a:pPr>
            <a:r>
              <a:rPr lang="en-US" sz="2800">
                <a:solidFill>
                  <a:srgbClr val="493423"/>
                </a:solidFill>
                <a:latin typeface="Arimo"/>
                <a:ea typeface="Arimo"/>
                <a:cs typeface="Arimo"/>
                <a:sym typeface="Arimo"/>
              </a:rPr>
              <a:t>Kartashov, Pavel M. "Ferrihydrite" https://www.mindat.org/photo-155394.html</a:t>
            </a:r>
          </a:p>
          <a:p>
            <a:pPr algn="ctr">
              <a:lnSpc>
                <a:spcPts val="3920"/>
              </a:lnSpc>
            </a:pPr>
          </a:p>
          <a:p>
            <a:pPr algn="ctr">
              <a:lnSpc>
                <a:spcPts val="3920"/>
              </a:lnSpc>
            </a:pPr>
            <a:r>
              <a:rPr lang="en-US" sz="2800">
                <a:solidFill>
                  <a:srgbClr val="493423"/>
                </a:solidFill>
                <a:latin typeface="Arimo"/>
                <a:ea typeface="Arimo"/>
                <a:cs typeface="Arimo"/>
                <a:sym typeface="Arimo"/>
              </a:rPr>
              <a:t>Pigments and painting techniques of Roman Artists - Scientific Figure on </a:t>
            </a:r>
            <a:r>
              <a:rPr lang="en-US" sz="2800" i="true">
                <a:solidFill>
                  <a:srgbClr val="493423"/>
                </a:solidFill>
                <a:latin typeface="Arimo Italics"/>
                <a:ea typeface="Arimo Italics"/>
                <a:cs typeface="Arimo Italics"/>
                <a:sym typeface="Arimo Italics"/>
              </a:rPr>
              <a:t>ResearchGate</a:t>
            </a:r>
            <a:r>
              <a:rPr lang="en-US" sz="2800">
                <a:solidFill>
                  <a:srgbClr val="493423"/>
                </a:solidFill>
                <a:latin typeface="Arimo"/>
                <a:ea typeface="Arimo"/>
                <a:cs typeface="Arimo"/>
                <a:sym typeface="Arimo"/>
              </a:rPr>
              <a:t>. https://www.researchgate.net/figure/Macro-photograph-of-lime-mortar-containing-crushed-marbleThe-blue-pigment-is-Egyptian_fig3_262896058 [accessed 25 May, 2022]</a:t>
            </a:r>
          </a:p>
          <a:p>
            <a:pPr algn="ctr">
              <a:lnSpc>
                <a:spcPts val="4479"/>
              </a:lnSpc>
              <a:spcBef>
                <a:spcPct val="0"/>
              </a:spcBef>
            </a:pP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sp>
        <p:nvSpPr>
          <p:cNvPr name="TextBox 2" id="2"/>
          <p:cNvSpPr txBox="true"/>
          <p:nvPr/>
        </p:nvSpPr>
        <p:spPr>
          <a:xfrm rot="0">
            <a:off x="2770646" y="566921"/>
            <a:ext cx="12250076" cy="1085215"/>
          </a:xfrm>
          <a:prstGeom prst="rect">
            <a:avLst/>
          </a:prstGeom>
        </p:spPr>
        <p:txBody>
          <a:bodyPr anchor="t" rtlCol="false" tIns="0" lIns="0" bIns="0" rIns="0">
            <a:spAutoFit/>
          </a:bodyPr>
          <a:lstStyle/>
          <a:p>
            <a:pPr algn="ctr">
              <a:lnSpc>
                <a:spcPts val="8960"/>
              </a:lnSpc>
              <a:spcBef>
                <a:spcPct val="0"/>
              </a:spcBef>
            </a:pPr>
            <a:r>
              <a:rPr lang="en-US" sz="6400">
                <a:solidFill>
                  <a:srgbClr val="493423"/>
                </a:solidFill>
                <a:latin typeface="WC Mano Negra Bold"/>
                <a:ea typeface="WC Mano Negra Bold"/>
                <a:cs typeface="WC Mano Negra Bold"/>
                <a:sym typeface="WC Mano Negra Bold"/>
              </a:rPr>
              <a:t>Image Sources</a:t>
            </a:r>
          </a:p>
        </p:txBody>
      </p:sp>
      <p:sp>
        <p:nvSpPr>
          <p:cNvPr name="Freeform 3" id="3"/>
          <p:cNvSpPr/>
          <p:nvPr/>
        </p:nvSpPr>
        <p:spPr>
          <a:xfrm flipH="false" flipV="false" rot="-926456">
            <a:off x="-318109" y="293843"/>
            <a:ext cx="2693618" cy="3587143"/>
          </a:xfrm>
          <a:custGeom>
            <a:avLst/>
            <a:gdLst/>
            <a:ahLst/>
            <a:cxnLst/>
            <a:rect r="r" b="b" t="t" l="l"/>
            <a:pathLst>
              <a:path h="3587143" w="2693618">
                <a:moveTo>
                  <a:pt x="0" y="0"/>
                </a:moveTo>
                <a:lnTo>
                  <a:pt x="2693618" y="0"/>
                </a:lnTo>
                <a:lnTo>
                  <a:pt x="2693618" y="3587143"/>
                </a:lnTo>
                <a:lnTo>
                  <a:pt x="0" y="3587143"/>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4" id="4"/>
          <p:cNvSpPr/>
          <p:nvPr/>
        </p:nvSpPr>
        <p:spPr>
          <a:xfrm flipH="false" flipV="false" rot="1239688">
            <a:off x="-97693" y="3213095"/>
            <a:ext cx="2540506" cy="2512792"/>
          </a:xfrm>
          <a:custGeom>
            <a:avLst/>
            <a:gdLst/>
            <a:ahLst/>
            <a:cxnLst/>
            <a:rect r="r" b="b" t="t" l="l"/>
            <a:pathLst>
              <a:path h="2512792" w="2540506">
                <a:moveTo>
                  <a:pt x="0" y="0"/>
                </a:moveTo>
                <a:lnTo>
                  <a:pt x="2540506" y="0"/>
                </a:lnTo>
                <a:lnTo>
                  <a:pt x="2540506" y="2512792"/>
                </a:lnTo>
                <a:lnTo>
                  <a:pt x="0" y="251279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1239688">
            <a:off x="-129840" y="3286814"/>
            <a:ext cx="2534806" cy="2534806"/>
          </a:xfrm>
          <a:custGeom>
            <a:avLst/>
            <a:gdLst/>
            <a:ahLst/>
            <a:cxnLst/>
            <a:rect r="r" b="b" t="t" l="l"/>
            <a:pathLst>
              <a:path h="2534806" w="2534806">
                <a:moveTo>
                  <a:pt x="0" y="0"/>
                </a:moveTo>
                <a:lnTo>
                  <a:pt x="2534806" y="0"/>
                </a:lnTo>
                <a:lnTo>
                  <a:pt x="2534806" y="2534806"/>
                </a:lnTo>
                <a:lnTo>
                  <a:pt x="0" y="2534806"/>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204496" y="4963253"/>
            <a:ext cx="3142290" cy="3108011"/>
          </a:xfrm>
          <a:custGeom>
            <a:avLst/>
            <a:gdLst/>
            <a:ahLst/>
            <a:cxnLst/>
            <a:rect r="r" b="b" t="t" l="l"/>
            <a:pathLst>
              <a:path h="3108011" w="3142290">
                <a:moveTo>
                  <a:pt x="0" y="0"/>
                </a:moveTo>
                <a:lnTo>
                  <a:pt x="3142290" y="0"/>
                </a:lnTo>
                <a:lnTo>
                  <a:pt x="3142290" y="3108011"/>
                </a:lnTo>
                <a:lnTo>
                  <a:pt x="0" y="310801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5204496" y="5062968"/>
            <a:ext cx="3135239" cy="3135239"/>
          </a:xfrm>
          <a:custGeom>
            <a:avLst/>
            <a:gdLst/>
            <a:ahLst/>
            <a:cxnLst/>
            <a:rect r="r" b="b" t="t" l="l"/>
            <a:pathLst>
              <a:path h="3135239" w="3135239">
                <a:moveTo>
                  <a:pt x="0" y="0"/>
                </a:moveTo>
                <a:lnTo>
                  <a:pt x="3135239" y="0"/>
                </a:lnTo>
                <a:lnTo>
                  <a:pt x="3135239" y="3135239"/>
                </a:lnTo>
                <a:lnTo>
                  <a:pt x="0" y="3135239"/>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8" id="8"/>
          <p:cNvSpPr/>
          <p:nvPr/>
        </p:nvSpPr>
        <p:spPr>
          <a:xfrm flipH="false" flipV="false" rot="0">
            <a:off x="16057058" y="5592632"/>
            <a:ext cx="1851241" cy="4556901"/>
          </a:xfrm>
          <a:custGeom>
            <a:avLst/>
            <a:gdLst/>
            <a:ahLst/>
            <a:cxnLst/>
            <a:rect r="r" b="b" t="t" l="l"/>
            <a:pathLst>
              <a:path h="4556901" w="1851241">
                <a:moveTo>
                  <a:pt x="0" y="0"/>
                </a:moveTo>
                <a:lnTo>
                  <a:pt x="1851241" y="0"/>
                </a:lnTo>
                <a:lnTo>
                  <a:pt x="1851241" y="4556901"/>
                </a:lnTo>
                <a:lnTo>
                  <a:pt x="0" y="455690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8179196">
            <a:off x="17745963" y="7628606"/>
            <a:ext cx="975411" cy="1800256"/>
          </a:xfrm>
          <a:custGeom>
            <a:avLst/>
            <a:gdLst/>
            <a:ahLst/>
            <a:cxnLst/>
            <a:rect r="r" b="b" t="t" l="l"/>
            <a:pathLst>
              <a:path h="1800256" w="975411">
                <a:moveTo>
                  <a:pt x="0" y="0"/>
                </a:moveTo>
                <a:lnTo>
                  <a:pt x="975411" y="0"/>
                </a:lnTo>
                <a:lnTo>
                  <a:pt x="975411" y="1800256"/>
                </a:lnTo>
                <a:lnTo>
                  <a:pt x="0" y="180025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6320171">
            <a:off x="1821435" y="554116"/>
            <a:ext cx="1195092" cy="1119041"/>
          </a:xfrm>
          <a:custGeom>
            <a:avLst/>
            <a:gdLst/>
            <a:ahLst/>
            <a:cxnLst/>
            <a:rect r="r" b="b" t="t" l="l"/>
            <a:pathLst>
              <a:path h="1119041" w="1195092">
                <a:moveTo>
                  <a:pt x="0" y="0"/>
                </a:moveTo>
                <a:lnTo>
                  <a:pt x="1195092" y="0"/>
                </a:lnTo>
                <a:lnTo>
                  <a:pt x="1195092" y="1119041"/>
                </a:lnTo>
                <a:lnTo>
                  <a:pt x="0" y="1119041"/>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Freeform 11" id="11"/>
          <p:cNvSpPr/>
          <p:nvPr/>
        </p:nvSpPr>
        <p:spPr>
          <a:xfrm flipH="false" flipV="false" rot="4732371">
            <a:off x="1793776" y="402837"/>
            <a:ext cx="1250410" cy="1065975"/>
          </a:xfrm>
          <a:custGeom>
            <a:avLst/>
            <a:gdLst/>
            <a:ahLst/>
            <a:cxnLst/>
            <a:rect r="r" b="b" t="t" l="l"/>
            <a:pathLst>
              <a:path h="1065975" w="1250410">
                <a:moveTo>
                  <a:pt x="0" y="0"/>
                </a:moveTo>
                <a:lnTo>
                  <a:pt x="1250410" y="0"/>
                </a:lnTo>
                <a:lnTo>
                  <a:pt x="1250410" y="1065975"/>
                </a:lnTo>
                <a:lnTo>
                  <a:pt x="0" y="1065975"/>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TextBox 12" id="12"/>
          <p:cNvSpPr txBox="true"/>
          <p:nvPr/>
        </p:nvSpPr>
        <p:spPr>
          <a:xfrm rot="0">
            <a:off x="3062605" y="1866265"/>
            <a:ext cx="11995022" cy="7392035"/>
          </a:xfrm>
          <a:prstGeom prst="rect">
            <a:avLst/>
          </a:prstGeom>
        </p:spPr>
        <p:txBody>
          <a:bodyPr anchor="t" rtlCol="false" tIns="0" lIns="0" bIns="0" rIns="0">
            <a:spAutoFit/>
          </a:bodyPr>
          <a:lstStyle/>
          <a:p>
            <a:pPr algn="ctr">
              <a:lnSpc>
                <a:spcPts val="3640"/>
              </a:lnSpc>
            </a:pPr>
            <a:r>
              <a:rPr lang="en-US" sz="2600">
                <a:solidFill>
                  <a:srgbClr val="493423"/>
                </a:solidFill>
                <a:latin typeface="Arimo"/>
                <a:ea typeface="Arimo"/>
                <a:cs typeface="Arimo"/>
                <a:sym typeface="Arimo"/>
              </a:rPr>
              <a:t>Cantile, Marco. "A restorer works on one of the frescoes in the restored..." Photograph. Getty Images, December 2019. https://www.thetimes.co.uk/article/pompeiis-painted-homes-open-frescoes-after-40-year-touch-up-cgrbd0hzq.</a:t>
            </a:r>
          </a:p>
          <a:p>
            <a:pPr algn="ctr">
              <a:lnSpc>
                <a:spcPts val="3640"/>
              </a:lnSpc>
            </a:pPr>
          </a:p>
          <a:p>
            <a:pPr algn="ctr">
              <a:lnSpc>
                <a:spcPts val="3640"/>
              </a:lnSpc>
            </a:pPr>
            <a:r>
              <a:rPr lang="en-US" sz="2600" spc="-52">
                <a:solidFill>
                  <a:srgbClr val="493423"/>
                </a:solidFill>
                <a:latin typeface="Arimo"/>
                <a:ea typeface="Arimo"/>
                <a:cs typeface="Arimo"/>
                <a:sym typeface="Arimo"/>
              </a:rPr>
              <a:t>Scott, Jenni. "Villa of Livia: Rome’s very first First Lady." </a:t>
            </a:r>
            <a:r>
              <a:rPr lang="en-US" sz="2600" i="true" spc="-52">
                <a:solidFill>
                  <a:srgbClr val="493423"/>
                </a:solidFill>
                <a:latin typeface="Arimo Italics"/>
                <a:ea typeface="Arimo Italics"/>
                <a:cs typeface="Arimo Italics"/>
                <a:sym typeface="Arimo Italics"/>
              </a:rPr>
              <a:t>Wanted in Rome</a:t>
            </a:r>
            <a:r>
              <a:rPr lang="en-US" sz="2600" spc="-52">
                <a:solidFill>
                  <a:srgbClr val="493423"/>
                </a:solidFill>
                <a:latin typeface="Arimo"/>
                <a:ea typeface="Arimo"/>
                <a:cs typeface="Arimo"/>
                <a:sym typeface="Arimo"/>
              </a:rPr>
              <a:t>, May 2019. Accessed May 25, 2022. https://www.wantedinrome.com/news/villa-of-livia-romes-very-first-first-lady.html. </a:t>
            </a:r>
          </a:p>
          <a:p>
            <a:pPr algn="ctr">
              <a:lnSpc>
                <a:spcPts val="3640"/>
              </a:lnSpc>
            </a:pPr>
          </a:p>
          <a:p>
            <a:pPr algn="ctr">
              <a:lnSpc>
                <a:spcPts val="3640"/>
              </a:lnSpc>
            </a:pPr>
            <a:r>
              <a:rPr lang="en-US" sz="2600">
                <a:solidFill>
                  <a:srgbClr val="493423"/>
                </a:solidFill>
                <a:latin typeface="Arimo"/>
                <a:ea typeface="Arimo"/>
                <a:cs typeface="Arimo"/>
                <a:sym typeface="Arimo"/>
              </a:rPr>
              <a:t>Cantile, Marco. "A detail of one of the frescoes in the restored Orchard..." Photograph. Getty Images, December 2019. https://www.cronachedellacampania.it/2019/12/pompei-retaurati-gli-affreschi-delle-stanze-da-letto-della-casa-del-frutteto/?refresh_ce.</a:t>
            </a:r>
          </a:p>
          <a:p>
            <a:pPr algn="ctr">
              <a:lnSpc>
                <a:spcPts val="4200"/>
              </a:lnSpc>
            </a:pPr>
          </a:p>
          <a:p>
            <a:pPr algn="ctr">
              <a:lnSpc>
                <a:spcPts val="3640"/>
              </a:lnSpc>
            </a:pPr>
            <a:r>
              <a:rPr lang="en-US" sz="2600">
                <a:solidFill>
                  <a:srgbClr val="493423"/>
                </a:solidFill>
                <a:latin typeface="Arimo"/>
                <a:ea typeface="Arimo"/>
                <a:cs typeface="Arimo"/>
                <a:sym typeface="Arimo"/>
              </a:rPr>
              <a:t>Pompei: riapre dopo 40 anni la Casa degli Amanti.</a:t>
            </a:r>
          </a:p>
          <a:p>
            <a:pPr algn="ctr">
              <a:lnSpc>
                <a:spcPts val="3640"/>
              </a:lnSpc>
              <a:spcBef>
                <a:spcPct val="0"/>
              </a:spcBef>
            </a:pPr>
            <a:r>
              <a:rPr lang="en-US" sz="2600">
                <a:solidFill>
                  <a:srgbClr val="493423"/>
                </a:solidFill>
                <a:latin typeface="Arimo"/>
                <a:ea typeface="Arimo"/>
                <a:cs typeface="Arimo"/>
                <a:sym typeface="Arimo"/>
              </a:rPr>
              <a:t>https://grandenapoli.it/pompei-riapre-dopo-40-anni-la-casa-degli-amanti/</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grpSp>
        <p:nvGrpSpPr>
          <p:cNvPr name="Group 2" id="2"/>
          <p:cNvGrpSpPr/>
          <p:nvPr/>
        </p:nvGrpSpPr>
        <p:grpSpPr>
          <a:xfrm rot="0">
            <a:off x="645509" y="1779245"/>
            <a:ext cx="7658276" cy="6728510"/>
            <a:chOff x="0" y="0"/>
            <a:chExt cx="10211035" cy="8971346"/>
          </a:xfrm>
        </p:grpSpPr>
        <p:sp>
          <p:nvSpPr>
            <p:cNvPr name="TextBox 3" id="3"/>
            <p:cNvSpPr txBox="true"/>
            <p:nvPr/>
          </p:nvSpPr>
          <p:spPr>
            <a:xfrm rot="0">
              <a:off x="0" y="-133350"/>
              <a:ext cx="10211035" cy="2939203"/>
            </a:xfrm>
            <a:prstGeom prst="rect">
              <a:avLst/>
            </a:prstGeom>
          </p:spPr>
          <p:txBody>
            <a:bodyPr anchor="t" rtlCol="false" tIns="0" lIns="0" bIns="0" rIns="0">
              <a:spAutoFit/>
            </a:bodyPr>
            <a:lstStyle/>
            <a:p>
              <a:pPr algn="l">
                <a:lnSpc>
                  <a:spcPts val="8960"/>
                </a:lnSpc>
                <a:spcBef>
                  <a:spcPct val="0"/>
                </a:spcBef>
              </a:pPr>
              <a:r>
                <a:rPr lang="en-US" sz="6400">
                  <a:solidFill>
                    <a:srgbClr val="493423"/>
                  </a:solidFill>
                  <a:latin typeface="Sunday"/>
                  <a:ea typeface="Sunday"/>
                  <a:cs typeface="Sunday"/>
                  <a:sym typeface="Sunday"/>
                </a:rPr>
                <a:t>What are frescoes</a:t>
              </a:r>
              <a:r>
                <a:rPr lang="en-US" sz="6400">
                  <a:solidFill>
                    <a:srgbClr val="493423"/>
                  </a:solidFill>
                  <a:latin typeface="Sunday"/>
                  <a:ea typeface="Sunday"/>
                  <a:cs typeface="Sunday"/>
                  <a:sym typeface="Sunday"/>
                </a:rPr>
                <a:t>?</a:t>
              </a:r>
            </a:p>
          </p:txBody>
        </p:sp>
        <p:sp>
          <p:nvSpPr>
            <p:cNvPr name="TextBox 4" id="4"/>
            <p:cNvSpPr txBox="true"/>
            <p:nvPr/>
          </p:nvSpPr>
          <p:spPr>
            <a:xfrm rot="0">
              <a:off x="0" y="3515850"/>
              <a:ext cx="8077315" cy="5455497"/>
            </a:xfrm>
            <a:prstGeom prst="rect">
              <a:avLst/>
            </a:prstGeom>
          </p:spPr>
          <p:txBody>
            <a:bodyPr anchor="t" rtlCol="false" tIns="0" lIns="0" bIns="0" rIns="0">
              <a:spAutoFit/>
            </a:bodyPr>
            <a:lstStyle/>
            <a:p>
              <a:pPr algn="l">
                <a:lnSpc>
                  <a:spcPts val="3639"/>
                </a:lnSpc>
              </a:pPr>
              <a:r>
                <a:rPr lang="en-US" sz="2599">
                  <a:solidFill>
                    <a:srgbClr val="493423"/>
                  </a:solidFill>
                  <a:latin typeface="Now"/>
                  <a:ea typeface="Now"/>
                  <a:cs typeface="Now"/>
                  <a:sym typeface="Now"/>
                </a:rPr>
                <a:t>Fresco is a style of painting where artists paint their designs on top of wet plaster. </a:t>
              </a:r>
            </a:p>
            <a:p>
              <a:pPr algn="l">
                <a:lnSpc>
                  <a:spcPts val="3639"/>
                </a:lnSpc>
              </a:pPr>
            </a:p>
            <a:p>
              <a:pPr algn="l">
                <a:lnSpc>
                  <a:spcPts val="3640"/>
                </a:lnSpc>
              </a:pPr>
              <a:r>
                <a:rPr lang="en-US" sz="2600">
                  <a:solidFill>
                    <a:srgbClr val="493423"/>
                  </a:solidFill>
                  <a:latin typeface="Now"/>
                  <a:ea typeface="Now"/>
                  <a:cs typeface="Now"/>
                  <a:sym typeface="Now"/>
                </a:rPr>
                <a:t>Since the plaster is still wet, the paint is absorbed into the plaster and usually does not get worn down. The decorated walls can also be wiped down and cleaned.</a:t>
              </a:r>
            </a:p>
          </p:txBody>
        </p:sp>
      </p:grpSp>
      <p:sp>
        <p:nvSpPr>
          <p:cNvPr name="Freeform 5" id="5"/>
          <p:cNvSpPr/>
          <p:nvPr/>
        </p:nvSpPr>
        <p:spPr>
          <a:xfrm flipH="false" flipV="false" rot="0">
            <a:off x="8045183" y="1955339"/>
            <a:ext cx="9434754" cy="6376322"/>
          </a:xfrm>
          <a:custGeom>
            <a:avLst/>
            <a:gdLst/>
            <a:ahLst/>
            <a:cxnLst/>
            <a:rect r="r" b="b" t="t" l="l"/>
            <a:pathLst>
              <a:path h="6376322" w="9434754">
                <a:moveTo>
                  <a:pt x="0" y="0"/>
                </a:moveTo>
                <a:lnTo>
                  <a:pt x="9434755" y="0"/>
                </a:lnTo>
                <a:lnTo>
                  <a:pt x="9434755" y="6376322"/>
                </a:lnTo>
                <a:lnTo>
                  <a:pt x="0" y="6376322"/>
                </a:lnTo>
                <a:lnTo>
                  <a:pt x="0" y="0"/>
                </a:lnTo>
                <a:close/>
              </a:path>
            </a:pathLst>
          </a:custGeom>
          <a:blipFill>
            <a:blip r:embed="rId3"/>
            <a:stretch>
              <a:fillRect l="0" t="0" r="0" b="0"/>
            </a:stretch>
          </a:blipFill>
        </p:spPr>
      </p:sp>
      <p:sp>
        <p:nvSpPr>
          <p:cNvPr name="Freeform 6" id="6"/>
          <p:cNvSpPr/>
          <p:nvPr/>
        </p:nvSpPr>
        <p:spPr>
          <a:xfrm flipH="false" flipV="false" rot="1715619">
            <a:off x="7920595" y="1294051"/>
            <a:ext cx="766382" cy="2057400"/>
          </a:xfrm>
          <a:custGeom>
            <a:avLst/>
            <a:gdLst/>
            <a:ahLst/>
            <a:cxnLst/>
            <a:rect r="r" b="b" t="t" l="l"/>
            <a:pathLst>
              <a:path h="2057400" w="766382">
                <a:moveTo>
                  <a:pt x="0" y="0"/>
                </a:moveTo>
                <a:lnTo>
                  <a:pt x="766381" y="0"/>
                </a:lnTo>
                <a:lnTo>
                  <a:pt x="76638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7" id="7"/>
          <p:cNvSpPr/>
          <p:nvPr/>
        </p:nvSpPr>
        <p:spPr>
          <a:xfrm flipH="false" flipV="false" rot="-1921760">
            <a:off x="16756105" y="1088683"/>
            <a:ext cx="766382" cy="2057400"/>
          </a:xfrm>
          <a:custGeom>
            <a:avLst/>
            <a:gdLst/>
            <a:ahLst/>
            <a:cxnLst/>
            <a:rect r="r" b="b" t="t" l="l"/>
            <a:pathLst>
              <a:path h="2057400" w="766382">
                <a:moveTo>
                  <a:pt x="0" y="0"/>
                </a:moveTo>
                <a:lnTo>
                  <a:pt x="766381" y="0"/>
                </a:lnTo>
                <a:lnTo>
                  <a:pt x="766381" y="2057400"/>
                </a:lnTo>
                <a:lnTo>
                  <a:pt x="0" y="205740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8" id="8"/>
          <p:cNvSpPr txBox="true"/>
          <p:nvPr/>
        </p:nvSpPr>
        <p:spPr>
          <a:xfrm rot="0">
            <a:off x="10622057" y="8574860"/>
            <a:ext cx="4281006" cy="510235"/>
          </a:xfrm>
          <a:prstGeom prst="rect">
            <a:avLst/>
          </a:prstGeom>
        </p:spPr>
        <p:txBody>
          <a:bodyPr anchor="t" rtlCol="false" tIns="0" lIns="0" bIns="0" rIns="0">
            <a:spAutoFit/>
          </a:bodyPr>
          <a:lstStyle/>
          <a:p>
            <a:pPr algn="ctr">
              <a:lnSpc>
                <a:spcPts val="4181"/>
              </a:lnSpc>
              <a:spcBef>
                <a:spcPct val="0"/>
              </a:spcBef>
            </a:pPr>
            <a:r>
              <a:rPr lang="en-US" b="true" sz="2986">
                <a:solidFill>
                  <a:srgbClr val="493423"/>
                </a:solidFill>
                <a:latin typeface="WC Mano Negra Bold"/>
                <a:ea typeface="WC Mano Negra Bold"/>
                <a:cs typeface="WC Mano Negra Bold"/>
                <a:sym typeface="WC Mano Negra Bold"/>
              </a:rPr>
              <a:t>House of the Vettii, Pompeii. </a:t>
            </a:r>
          </a:p>
        </p:txBody>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ABB194"/>
        </a:solidFill>
      </p:bgPr>
    </p:bg>
    <p:spTree>
      <p:nvGrpSpPr>
        <p:cNvPr id="1" name=""/>
        <p:cNvGrpSpPr/>
        <p:nvPr/>
      </p:nvGrpSpPr>
      <p:grpSpPr>
        <a:xfrm>
          <a:off x="0" y="0"/>
          <a:ext cx="0" cy="0"/>
          <a:chOff x="0" y="0"/>
          <a:chExt cx="0" cy="0"/>
        </a:xfrm>
      </p:grpSpPr>
      <p:sp>
        <p:nvSpPr>
          <p:cNvPr name="Freeform 2" id="2"/>
          <p:cNvSpPr/>
          <p:nvPr/>
        </p:nvSpPr>
        <p:spPr>
          <a:xfrm flipH="false" flipV="false" rot="0">
            <a:off x="0" y="5856658"/>
            <a:ext cx="2410749" cy="2494953"/>
          </a:xfrm>
          <a:custGeom>
            <a:avLst/>
            <a:gdLst/>
            <a:ahLst/>
            <a:cxnLst/>
            <a:rect r="r" b="b" t="t" l="l"/>
            <a:pathLst>
              <a:path h="2494953" w="2410749">
                <a:moveTo>
                  <a:pt x="0" y="0"/>
                </a:moveTo>
                <a:lnTo>
                  <a:pt x="2410749" y="0"/>
                </a:lnTo>
                <a:lnTo>
                  <a:pt x="2410749" y="2494954"/>
                </a:lnTo>
                <a:lnTo>
                  <a:pt x="0" y="249495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3" id="3"/>
          <p:cNvSpPr/>
          <p:nvPr/>
        </p:nvSpPr>
        <p:spPr>
          <a:xfrm flipH="false" flipV="false" rot="0">
            <a:off x="0" y="5856658"/>
            <a:ext cx="2410749" cy="2419547"/>
          </a:xfrm>
          <a:custGeom>
            <a:avLst/>
            <a:gdLst/>
            <a:ahLst/>
            <a:cxnLst/>
            <a:rect r="r" b="b" t="t" l="l"/>
            <a:pathLst>
              <a:path h="2419547" w="2410749">
                <a:moveTo>
                  <a:pt x="0" y="0"/>
                </a:moveTo>
                <a:lnTo>
                  <a:pt x="2410749" y="0"/>
                </a:lnTo>
                <a:lnTo>
                  <a:pt x="2410749" y="2419547"/>
                </a:lnTo>
                <a:lnTo>
                  <a:pt x="0" y="2419547"/>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nvGrpSpPr>
          <p:cNvPr name="Group 4" id="4"/>
          <p:cNvGrpSpPr/>
          <p:nvPr/>
        </p:nvGrpSpPr>
        <p:grpSpPr>
          <a:xfrm rot="0">
            <a:off x="2573106" y="3047872"/>
            <a:ext cx="13514671" cy="4667388"/>
            <a:chOff x="0" y="0"/>
            <a:chExt cx="3559420" cy="1229271"/>
          </a:xfrm>
        </p:grpSpPr>
        <p:sp>
          <p:nvSpPr>
            <p:cNvPr name="Freeform 5" id="5"/>
            <p:cNvSpPr/>
            <p:nvPr/>
          </p:nvSpPr>
          <p:spPr>
            <a:xfrm flipH="false" flipV="false" rot="0">
              <a:off x="0" y="0"/>
              <a:ext cx="3559420" cy="1229271"/>
            </a:xfrm>
            <a:custGeom>
              <a:avLst/>
              <a:gdLst/>
              <a:ahLst/>
              <a:cxnLst/>
              <a:rect r="r" b="b" t="t" l="l"/>
              <a:pathLst>
                <a:path h="1229271" w="3559420">
                  <a:moveTo>
                    <a:pt x="0" y="0"/>
                  </a:moveTo>
                  <a:lnTo>
                    <a:pt x="3559420" y="0"/>
                  </a:lnTo>
                  <a:lnTo>
                    <a:pt x="3559420" y="1229271"/>
                  </a:lnTo>
                  <a:lnTo>
                    <a:pt x="0" y="1229271"/>
                  </a:lnTo>
                  <a:close/>
                </a:path>
              </a:pathLst>
            </a:custGeom>
            <a:solidFill>
              <a:srgbClr val="FFF9EA"/>
            </a:solidFill>
          </p:spPr>
        </p:sp>
        <p:sp>
          <p:nvSpPr>
            <p:cNvPr name="TextBox 6" id="6"/>
            <p:cNvSpPr txBox="true"/>
            <p:nvPr/>
          </p:nvSpPr>
          <p:spPr>
            <a:xfrm>
              <a:off x="0" y="-38100"/>
              <a:ext cx="3559420" cy="1267371"/>
            </a:xfrm>
            <a:prstGeom prst="rect">
              <a:avLst/>
            </a:prstGeom>
          </p:spPr>
          <p:txBody>
            <a:bodyPr anchor="ctr" rtlCol="false" tIns="50800" lIns="50800" bIns="50800" rIns="50800"/>
            <a:lstStyle/>
            <a:p>
              <a:pPr algn="ctr">
                <a:lnSpc>
                  <a:spcPts val="2659"/>
                </a:lnSpc>
              </a:pPr>
            </a:p>
          </p:txBody>
        </p:sp>
      </p:grpSp>
      <p:sp>
        <p:nvSpPr>
          <p:cNvPr name="Freeform 7" id="7"/>
          <p:cNvSpPr/>
          <p:nvPr/>
        </p:nvSpPr>
        <p:spPr>
          <a:xfrm flipH="false" flipV="false" rot="0">
            <a:off x="176479" y="6514106"/>
            <a:ext cx="5289604" cy="3524199"/>
          </a:xfrm>
          <a:custGeom>
            <a:avLst/>
            <a:gdLst/>
            <a:ahLst/>
            <a:cxnLst/>
            <a:rect r="r" b="b" t="t" l="l"/>
            <a:pathLst>
              <a:path h="3524199" w="5289604">
                <a:moveTo>
                  <a:pt x="0" y="0"/>
                </a:moveTo>
                <a:lnTo>
                  <a:pt x="5289604" y="0"/>
                </a:lnTo>
                <a:lnTo>
                  <a:pt x="5289604" y="3524199"/>
                </a:lnTo>
                <a:lnTo>
                  <a:pt x="0" y="3524199"/>
                </a:lnTo>
                <a:lnTo>
                  <a:pt x="0" y="0"/>
                </a:lnTo>
                <a:close/>
              </a:path>
            </a:pathLst>
          </a:custGeom>
          <a:blipFill>
            <a:blip r:embed="rId7"/>
            <a:stretch>
              <a:fillRect l="0" t="0" r="0" b="0"/>
            </a:stretch>
          </a:blipFill>
        </p:spPr>
      </p:sp>
      <p:sp>
        <p:nvSpPr>
          <p:cNvPr name="TextBox 8" id="8"/>
          <p:cNvSpPr txBox="true"/>
          <p:nvPr/>
        </p:nvSpPr>
        <p:spPr>
          <a:xfrm rot="0">
            <a:off x="3146489" y="3255520"/>
            <a:ext cx="11995022" cy="4257675"/>
          </a:xfrm>
          <a:prstGeom prst="rect">
            <a:avLst/>
          </a:prstGeom>
        </p:spPr>
        <p:txBody>
          <a:bodyPr anchor="t" rtlCol="false" tIns="0" lIns="0" bIns="0" rIns="0">
            <a:spAutoFit/>
          </a:bodyPr>
          <a:lstStyle/>
          <a:p>
            <a:pPr algn="ctr">
              <a:lnSpc>
                <a:spcPts val="4200"/>
              </a:lnSpc>
            </a:pPr>
            <a:r>
              <a:rPr lang="en-US" sz="3000">
                <a:solidFill>
                  <a:srgbClr val="493423"/>
                </a:solidFill>
                <a:latin typeface="Now"/>
                <a:ea typeface="Now"/>
                <a:cs typeface="Now"/>
                <a:sym typeface="Now"/>
              </a:rPr>
              <a:t>The ancient roman city of Pompeii is home to some of the most well preserved frescoes in world.</a:t>
            </a:r>
          </a:p>
          <a:p>
            <a:pPr algn="ctr">
              <a:lnSpc>
                <a:spcPts val="4200"/>
              </a:lnSpc>
            </a:pPr>
          </a:p>
          <a:p>
            <a:pPr algn="ctr">
              <a:lnSpc>
                <a:spcPts val="4200"/>
              </a:lnSpc>
            </a:pPr>
            <a:r>
              <a:rPr lang="en-US" sz="3000">
                <a:solidFill>
                  <a:srgbClr val="493423"/>
                </a:solidFill>
                <a:latin typeface="Now"/>
                <a:ea typeface="Now"/>
                <a:cs typeface="Now"/>
                <a:sym typeface="Now"/>
              </a:rPr>
              <a:t>When Mount Vesuvius erupted in 79 CE, Pompeii, Herculaneum and other towns in the region were covered in ash.</a:t>
            </a:r>
          </a:p>
          <a:p>
            <a:pPr algn="ctr">
              <a:lnSpc>
                <a:spcPts val="4200"/>
              </a:lnSpc>
            </a:pPr>
          </a:p>
          <a:p>
            <a:pPr algn="ctr">
              <a:lnSpc>
                <a:spcPts val="4200"/>
              </a:lnSpc>
              <a:spcBef>
                <a:spcPct val="0"/>
              </a:spcBef>
            </a:pPr>
            <a:r>
              <a:rPr lang="en-US" sz="3000">
                <a:solidFill>
                  <a:srgbClr val="493423"/>
                </a:solidFill>
                <a:latin typeface="Now"/>
                <a:ea typeface="Now"/>
                <a:cs typeface="Now"/>
                <a:sym typeface="Now"/>
              </a:rPr>
              <a:t>As a result, their wall paintings were left untouched for almost 2000 years and are still in good shape today.</a:t>
            </a:r>
          </a:p>
        </p:txBody>
      </p:sp>
      <p:sp>
        <p:nvSpPr>
          <p:cNvPr name="Freeform 9" id="9"/>
          <p:cNvSpPr/>
          <p:nvPr/>
        </p:nvSpPr>
        <p:spPr>
          <a:xfrm flipH="false" flipV="false" rot="1295468">
            <a:off x="14957330" y="5908338"/>
            <a:ext cx="3451289" cy="4114800"/>
          </a:xfrm>
          <a:custGeom>
            <a:avLst/>
            <a:gdLst/>
            <a:ahLst/>
            <a:cxnLst/>
            <a:rect r="r" b="b" t="t" l="l"/>
            <a:pathLst>
              <a:path h="4114800" w="3451289">
                <a:moveTo>
                  <a:pt x="0" y="0"/>
                </a:moveTo>
                <a:lnTo>
                  <a:pt x="3451289" y="0"/>
                </a:lnTo>
                <a:lnTo>
                  <a:pt x="3451289"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10" id="10"/>
          <p:cNvSpPr txBox="true"/>
          <p:nvPr/>
        </p:nvSpPr>
        <p:spPr>
          <a:xfrm rot="-74887">
            <a:off x="1381352" y="1058505"/>
            <a:ext cx="15865929" cy="1276350"/>
          </a:xfrm>
          <a:prstGeom prst="rect">
            <a:avLst/>
          </a:prstGeom>
        </p:spPr>
        <p:txBody>
          <a:bodyPr anchor="t" rtlCol="false" tIns="0" lIns="0" bIns="0" rIns="0">
            <a:spAutoFit/>
          </a:bodyPr>
          <a:lstStyle/>
          <a:p>
            <a:pPr algn="ctr">
              <a:lnSpc>
                <a:spcPts val="10499"/>
              </a:lnSpc>
              <a:spcBef>
                <a:spcPct val="0"/>
              </a:spcBef>
            </a:pPr>
            <a:r>
              <a:rPr lang="en-US" sz="7499">
                <a:solidFill>
                  <a:srgbClr val="493423"/>
                </a:solidFill>
                <a:latin typeface="Sunday"/>
                <a:ea typeface="Sunday"/>
                <a:cs typeface="Sunday"/>
                <a:sym typeface="Sunday"/>
              </a:rPr>
              <a:t>Perfectly Preserved Pompeii</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sp>
        <p:nvSpPr>
          <p:cNvPr name="Freeform 2" id="2"/>
          <p:cNvSpPr/>
          <p:nvPr/>
        </p:nvSpPr>
        <p:spPr>
          <a:xfrm flipH="false" flipV="false" rot="0">
            <a:off x="3690982" y="4582844"/>
            <a:ext cx="11032636" cy="5571481"/>
          </a:xfrm>
          <a:custGeom>
            <a:avLst/>
            <a:gdLst/>
            <a:ahLst/>
            <a:cxnLst/>
            <a:rect r="r" b="b" t="t" l="l"/>
            <a:pathLst>
              <a:path h="5571481" w="11032636">
                <a:moveTo>
                  <a:pt x="0" y="0"/>
                </a:moveTo>
                <a:lnTo>
                  <a:pt x="11032636" y="0"/>
                </a:lnTo>
                <a:lnTo>
                  <a:pt x="11032636" y="5571480"/>
                </a:lnTo>
                <a:lnTo>
                  <a:pt x="0" y="5571480"/>
                </a:lnTo>
                <a:lnTo>
                  <a:pt x="0" y="0"/>
                </a:lnTo>
                <a:close/>
              </a:path>
            </a:pathLst>
          </a:custGeom>
          <a:blipFill>
            <a:blip r:embed="rId3"/>
            <a:stretch>
              <a:fillRect l="0" t="0" r="0" b="0"/>
            </a:stretch>
          </a:blipFill>
        </p:spPr>
      </p:sp>
      <p:sp>
        <p:nvSpPr>
          <p:cNvPr name="TextBox 3" id="3"/>
          <p:cNvSpPr txBox="true"/>
          <p:nvPr/>
        </p:nvSpPr>
        <p:spPr>
          <a:xfrm rot="0">
            <a:off x="3146489" y="299053"/>
            <a:ext cx="11995022" cy="1519556"/>
          </a:xfrm>
          <a:prstGeom prst="rect">
            <a:avLst/>
          </a:prstGeom>
        </p:spPr>
        <p:txBody>
          <a:bodyPr anchor="t" rtlCol="false" tIns="0" lIns="0" bIns="0" rIns="0">
            <a:spAutoFit/>
          </a:bodyPr>
          <a:lstStyle/>
          <a:p>
            <a:pPr algn="ctr">
              <a:lnSpc>
                <a:spcPts val="12319"/>
              </a:lnSpc>
              <a:spcBef>
                <a:spcPct val="0"/>
              </a:spcBef>
            </a:pPr>
            <a:r>
              <a:rPr lang="en-US" sz="8799">
                <a:solidFill>
                  <a:srgbClr val="493423"/>
                </a:solidFill>
                <a:latin typeface="Sunday"/>
                <a:ea typeface="Sunday"/>
                <a:cs typeface="Sunday"/>
                <a:sym typeface="Sunday"/>
              </a:rPr>
              <a:t>Creating Colours</a:t>
            </a:r>
          </a:p>
        </p:txBody>
      </p:sp>
      <p:sp>
        <p:nvSpPr>
          <p:cNvPr name="TextBox 4" id="4"/>
          <p:cNvSpPr txBox="true"/>
          <p:nvPr/>
        </p:nvSpPr>
        <p:spPr>
          <a:xfrm rot="0">
            <a:off x="1028700" y="2172334"/>
            <a:ext cx="16357200" cy="2971166"/>
          </a:xfrm>
          <a:prstGeom prst="rect">
            <a:avLst/>
          </a:prstGeom>
        </p:spPr>
        <p:txBody>
          <a:bodyPr anchor="t" rtlCol="false" tIns="0" lIns="0" bIns="0" rIns="0">
            <a:spAutoFit/>
          </a:bodyPr>
          <a:lstStyle/>
          <a:p>
            <a:pPr algn="ctr">
              <a:lnSpc>
                <a:spcPts val="4759"/>
              </a:lnSpc>
            </a:pPr>
            <a:r>
              <a:rPr lang="en-US" sz="3399">
                <a:solidFill>
                  <a:srgbClr val="000000"/>
                </a:solidFill>
                <a:latin typeface="Now"/>
                <a:ea typeface="Now"/>
                <a:cs typeface="Now"/>
                <a:sym typeface="Now"/>
              </a:rPr>
              <a:t>Before they had easy access to lots of different art supplies, people would create their own paints using mineral powders or other chemical concoctions.</a:t>
            </a:r>
          </a:p>
          <a:p>
            <a:pPr algn="ctr">
              <a:lnSpc>
                <a:spcPts val="4759"/>
              </a:lnSpc>
            </a:pPr>
          </a:p>
          <a:p>
            <a:pPr algn="ctr">
              <a:lnSpc>
                <a:spcPts val="4759"/>
              </a:lnSpc>
            </a:pPr>
            <a:r>
              <a:rPr lang="en-US" sz="3399">
                <a:solidFill>
                  <a:srgbClr val="000000"/>
                </a:solidFill>
                <a:latin typeface="Now"/>
                <a:ea typeface="Now"/>
                <a:cs typeface="Now"/>
                <a:sym typeface="Now"/>
              </a:rPr>
              <a:t>Lets take a look at how the Romans made the basic colours needed to create a masterpiece.</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grpSp>
        <p:nvGrpSpPr>
          <p:cNvPr name="Group 2" id="2"/>
          <p:cNvGrpSpPr/>
          <p:nvPr/>
        </p:nvGrpSpPr>
        <p:grpSpPr>
          <a:xfrm rot="0">
            <a:off x="736193" y="945028"/>
            <a:ext cx="3587272" cy="1937625"/>
            <a:chOff x="0" y="0"/>
            <a:chExt cx="4783030" cy="2583500"/>
          </a:xfrm>
        </p:grpSpPr>
        <p:sp>
          <p:nvSpPr>
            <p:cNvPr name="Freeform 3" id="3"/>
            <p:cNvSpPr/>
            <p:nvPr/>
          </p:nvSpPr>
          <p:spPr>
            <a:xfrm flipH="false" flipV="false" rot="340974">
              <a:off x="63199" y="226852"/>
              <a:ext cx="4656631" cy="1507584"/>
            </a:xfrm>
            <a:custGeom>
              <a:avLst/>
              <a:gdLst/>
              <a:ahLst/>
              <a:cxnLst/>
              <a:rect r="r" b="b" t="t" l="l"/>
              <a:pathLst>
                <a:path h="1507584" w="4656631">
                  <a:moveTo>
                    <a:pt x="0" y="0"/>
                  </a:moveTo>
                  <a:lnTo>
                    <a:pt x="4656632" y="0"/>
                  </a:lnTo>
                  <a:lnTo>
                    <a:pt x="4656632" y="1507584"/>
                  </a:lnTo>
                  <a:lnTo>
                    <a:pt x="0" y="1507584"/>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4" id="4"/>
            <p:cNvSpPr txBox="true"/>
            <p:nvPr/>
          </p:nvSpPr>
          <p:spPr>
            <a:xfrm rot="0">
              <a:off x="596050" y="367972"/>
              <a:ext cx="3590929" cy="2215528"/>
            </a:xfrm>
            <a:prstGeom prst="rect">
              <a:avLst/>
            </a:prstGeom>
          </p:spPr>
          <p:txBody>
            <a:bodyPr anchor="t" rtlCol="false" tIns="0" lIns="0" bIns="0" rIns="0">
              <a:spAutoFit/>
            </a:bodyPr>
            <a:lstStyle/>
            <a:p>
              <a:pPr algn="ctr" marL="0" indent="0" lvl="0">
                <a:lnSpc>
                  <a:spcPts val="14069"/>
                </a:lnSpc>
                <a:spcBef>
                  <a:spcPct val="0"/>
                </a:spcBef>
              </a:pPr>
            </a:p>
          </p:txBody>
        </p:sp>
      </p:grpSp>
      <p:sp>
        <p:nvSpPr>
          <p:cNvPr name="Freeform 5" id="5"/>
          <p:cNvSpPr/>
          <p:nvPr/>
        </p:nvSpPr>
        <p:spPr>
          <a:xfrm flipH="false" flipV="false" rot="0">
            <a:off x="1028700" y="2785489"/>
            <a:ext cx="6713745" cy="6594149"/>
          </a:xfrm>
          <a:custGeom>
            <a:avLst/>
            <a:gdLst/>
            <a:ahLst/>
            <a:cxnLst/>
            <a:rect r="r" b="b" t="t" l="l"/>
            <a:pathLst>
              <a:path h="6594149" w="6713745">
                <a:moveTo>
                  <a:pt x="0" y="0"/>
                </a:moveTo>
                <a:lnTo>
                  <a:pt x="6713745" y="0"/>
                </a:lnTo>
                <a:lnTo>
                  <a:pt x="6713745" y="6594148"/>
                </a:lnTo>
                <a:lnTo>
                  <a:pt x="0" y="6594148"/>
                </a:lnTo>
                <a:lnTo>
                  <a:pt x="0" y="0"/>
                </a:lnTo>
                <a:close/>
              </a:path>
            </a:pathLst>
          </a:custGeom>
          <a:blipFill>
            <a:blip r:embed="rId5"/>
            <a:stretch>
              <a:fillRect l="-15524" t="0" r="-15433" b="0"/>
            </a:stretch>
          </a:blipFill>
        </p:spPr>
      </p:sp>
      <p:sp>
        <p:nvSpPr>
          <p:cNvPr name="Freeform 6" id="6"/>
          <p:cNvSpPr/>
          <p:nvPr/>
        </p:nvSpPr>
        <p:spPr>
          <a:xfrm flipH="false" flipV="false" rot="0">
            <a:off x="581112" y="6838753"/>
            <a:ext cx="2410749" cy="2419547"/>
          </a:xfrm>
          <a:custGeom>
            <a:avLst/>
            <a:gdLst/>
            <a:ahLst/>
            <a:cxnLst/>
            <a:rect r="r" b="b" t="t" l="l"/>
            <a:pathLst>
              <a:path h="2419547" w="2410749">
                <a:moveTo>
                  <a:pt x="0" y="0"/>
                </a:moveTo>
                <a:lnTo>
                  <a:pt x="2410749" y="0"/>
                </a:lnTo>
                <a:lnTo>
                  <a:pt x="2410749" y="2419547"/>
                </a:lnTo>
                <a:lnTo>
                  <a:pt x="0" y="241954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5179374">
            <a:off x="5561839" y="2220083"/>
            <a:ext cx="1415198" cy="1325140"/>
          </a:xfrm>
          <a:custGeom>
            <a:avLst/>
            <a:gdLst/>
            <a:ahLst/>
            <a:cxnLst/>
            <a:rect r="r" b="b" t="t" l="l"/>
            <a:pathLst>
              <a:path h="1325140" w="1415198">
                <a:moveTo>
                  <a:pt x="0" y="0"/>
                </a:moveTo>
                <a:lnTo>
                  <a:pt x="1415198" y="0"/>
                </a:lnTo>
                <a:lnTo>
                  <a:pt x="1415198" y="1325140"/>
                </a:lnTo>
                <a:lnTo>
                  <a:pt x="0" y="1325140"/>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447625">
            <a:off x="5769799" y="1898929"/>
            <a:ext cx="999278" cy="1844304"/>
          </a:xfrm>
          <a:custGeom>
            <a:avLst/>
            <a:gdLst/>
            <a:ahLst/>
            <a:cxnLst/>
            <a:rect r="r" b="b" t="t" l="l"/>
            <a:pathLst>
              <a:path h="1844304" w="999278">
                <a:moveTo>
                  <a:pt x="0" y="0"/>
                </a:moveTo>
                <a:lnTo>
                  <a:pt x="999278" y="0"/>
                </a:lnTo>
                <a:lnTo>
                  <a:pt x="999278" y="1844304"/>
                </a:lnTo>
                <a:lnTo>
                  <a:pt x="0" y="1844304"/>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9" id="9"/>
          <p:cNvSpPr/>
          <p:nvPr/>
        </p:nvSpPr>
        <p:spPr>
          <a:xfrm flipH="false" flipV="false" rot="9143790">
            <a:off x="6513654" y="2559642"/>
            <a:ext cx="2224688" cy="1577506"/>
          </a:xfrm>
          <a:custGeom>
            <a:avLst/>
            <a:gdLst/>
            <a:ahLst/>
            <a:cxnLst/>
            <a:rect r="r" b="b" t="t" l="l"/>
            <a:pathLst>
              <a:path h="1577506" w="2224688">
                <a:moveTo>
                  <a:pt x="0" y="0"/>
                </a:moveTo>
                <a:lnTo>
                  <a:pt x="2224688" y="0"/>
                </a:lnTo>
                <a:lnTo>
                  <a:pt x="2224688" y="1577506"/>
                </a:lnTo>
                <a:lnTo>
                  <a:pt x="0" y="1577506"/>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10" id="10"/>
          <p:cNvSpPr/>
          <p:nvPr/>
        </p:nvSpPr>
        <p:spPr>
          <a:xfrm flipH="false" flipV="false" rot="0">
            <a:off x="13025504" y="3937080"/>
            <a:ext cx="5262496" cy="6349920"/>
          </a:xfrm>
          <a:custGeom>
            <a:avLst/>
            <a:gdLst/>
            <a:ahLst/>
            <a:cxnLst/>
            <a:rect r="r" b="b" t="t" l="l"/>
            <a:pathLst>
              <a:path h="6349920" w="5262496">
                <a:moveTo>
                  <a:pt x="0" y="0"/>
                </a:moveTo>
                <a:lnTo>
                  <a:pt x="5262496" y="0"/>
                </a:lnTo>
                <a:lnTo>
                  <a:pt x="5262496" y="6349920"/>
                </a:lnTo>
                <a:lnTo>
                  <a:pt x="0" y="634992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1" id="11"/>
          <p:cNvSpPr txBox="true"/>
          <p:nvPr/>
        </p:nvSpPr>
        <p:spPr>
          <a:xfrm rot="0">
            <a:off x="1634831" y="1064150"/>
            <a:ext cx="1789996" cy="849690"/>
          </a:xfrm>
          <a:prstGeom prst="rect">
            <a:avLst/>
          </a:prstGeom>
        </p:spPr>
        <p:txBody>
          <a:bodyPr anchor="t" rtlCol="false" tIns="0" lIns="0" bIns="0" rIns="0">
            <a:spAutoFit/>
          </a:bodyPr>
          <a:lstStyle/>
          <a:p>
            <a:pPr algn="ctr">
              <a:lnSpc>
                <a:spcPts val="6946"/>
              </a:lnSpc>
            </a:pPr>
            <a:r>
              <a:rPr lang="en-US" sz="4961">
                <a:solidFill>
                  <a:srgbClr val="FFFFFF"/>
                </a:solidFill>
                <a:latin typeface="Sunday"/>
                <a:ea typeface="Sunday"/>
                <a:cs typeface="Sunday"/>
                <a:sym typeface="Sunday"/>
              </a:rPr>
              <a:t>RED</a:t>
            </a:r>
          </a:p>
        </p:txBody>
      </p:sp>
      <p:sp>
        <p:nvSpPr>
          <p:cNvPr name="TextBox 12" id="12"/>
          <p:cNvSpPr txBox="true"/>
          <p:nvPr/>
        </p:nvSpPr>
        <p:spPr>
          <a:xfrm rot="0">
            <a:off x="8309525" y="979210"/>
            <a:ext cx="7741294" cy="2674202"/>
          </a:xfrm>
          <a:prstGeom prst="rect">
            <a:avLst/>
          </a:prstGeom>
        </p:spPr>
        <p:txBody>
          <a:bodyPr anchor="t" rtlCol="false" tIns="0" lIns="0" bIns="0" rIns="0">
            <a:spAutoFit/>
          </a:bodyPr>
          <a:lstStyle/>
          <a:p>
            <a:pPr algn="ctr">
              <a:lnSpc>
                <a:spcPts val="5378"/>
              </a:lnSpc>
            </a:pPr>
            <a:r>
              <a:rPr lang="en-US" sz="3841">
                <a:solidFill>
                  <a:srgbClr val="000000"/>
                </a:solidFill>
                <a:latin typeface="Now"/>
                <a:ea typeface="Now"/>
                <a:cs typeface="Now"/>
                <a:sym typeface="Now"/>
              </a:rPr>
              <a:t>This is anhydrous ferric Oxide or ferric (III) oxide, its vibrant red colour makes it perfect for creating red paint.</a:t>
            </a:r>
          </a:p>
        </p:txBody>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F8BF66"/>
        </a:solidFill>
      </p:bgPr>
    </p:bg>
    <p:spTree>
      <p:nvGrpSpPr>
        <p:cNvPr id="1" name=""/>
        <p:cNvGrpSpPr/>
        <p:nvPr/>
      </p:nvGrpSpPr>
      <p:grpSpPr>
        <a:xfrm>
          <a:off x="0" y="0"/>
          <a:ext cx="0" cy="0"/>
          <a:chOff x="0" y="0"/>
          <a:chExt cx="0" cy="0"/>
        </a:xfrm>
      </p:grpSpPr>
      <p:sp>
        <p:nvSpPr>
          <p:cNvPr name="Freeform 2" id="2"/>
          <p:cNvSpPr/>
          <p:nvPr/>
        </p:nvSpPr>
        <p:spPr>
          <a:xfrm flipH="false" flipV="false" rot="0">
            <a:off x="766160" y="-619938"/>
            <a:ext cx="16755680" cy="8177121"/>
          </a:xfrm>
          <a:custGeom>
            <a:avLst/>
            <a:gdLst/>
            <a:ahLst/>
            <a:cxnLst/>
            <a:rect r="r" b="b" t="t" l="l"/>
            <a:pathLst>
              <a:path h="8177121" w="16755680">
                <a:moveTo>
                  <a:pt x="0" y="0"/>
                </a:moveTo>
                <a:lnTo>
                  <a:pt x="16755680" y="0"/>
                </a:lnTo>
                <a:lnTo>
                  <a:pt x="16755680" y="8177121"/>
                </a:lnTo>
                <a:lnTo>
                  <a:pt x="0" y="8177121"/>
                </a:lnTo>
                <a:lnTo>
                  <a:pt x="0" y="0"/>
                </a:lnTo>
                <a:close/>
              </a:path>
            </a:pathLst>
          </a:custGeom>
          <a:blipFill>
            <a:blip r:embed="rId3"/>
            <a:stretch>
              <a:fillRect l="0" t="0" r="0" b="0"/>
            </a:stretch>
          </a:blipFill>
        </p:spPr>
      </p:sp>
      <p:sp>
        <p:nvSpPr>
          <p:cNvPr name="Freeform 3" id="3"/>
          <p:cNvSpPr/>
          <p:nvPr/>
        </p:nvSpPr>
        <p:spPr>
          <a:xfrm flipH="false" flipV="false" rot="0">
            <a:off x="12464047" y="920149"/>
            <a:ext cx="3090644" cy="3056928"/>
          </a:xfrm>
          <a:custGeom>
            <a:avLst/>
            <a:gdLst/>
            <a:ahLst/>
            <a:cxnLst/>
            <a:rect r="r" b="b" t="t" l="l"/>
            <a:pathLst>
              <a:path h="3056928" w="3090644">
                <a:moveTo>
                  <a:pt x="0" y="0"/>
                </a:moveTo>
                <a:lnTo>
                  <a:pt x="3090644" y="0"/>
                </a:lnTo>
                <a:lnTo>
                  <a:pt x="3090644" y="3056928"/>
                </a:lnTo>
                <a:lnTo>
                  <a:pt x="0" y="305692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4" id="4"/>
          <p:cNvSpPr/>
          <p:nvPr/>
        </p:nvSpPr>
        <p:spPr>
          <a:xfrm flipH="false" flipV="false" rot="0">
            <a:off x="12619259" y="920149"/>
            <a:ext cx="2935432" cy="2935432"/>
          </a:xfrm>
          <a:custGeom>
            <a:avLst/>
            <a:gdLst/>
            <a:ahLst/>
            <a:cxnLst/>
            <a:rect r="r" b="b" t="t" l="l"/>
            <a:pathLst>
              <a:path h="2935432" w="2935432">
                <a:moveTo>
                  <a:pt x="0" y="0"/>
                </a:moveTo>
                <a:lnTo>
                  <a:pt x="2935432" y="0"/>
                </a:lnTo>
                <a:lnTo>
                  <a:pt x="2935432" y="2935432"/>
                </a:lnTo>
                <a:lnTo>
                  <a:pt x="0" y="293543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5" id="5"/>
          <p:cNvSpPr/>
          <p:nvPr/>
        </p:nvSpPr>
        <p:spPr>
          <a:xfrm flipH="false" flipV="false" rot="-1170492">
            <a:off x="5167395" y="3081156"/>
            <a:ext cx="1560357" cy="2879853"/>
          </a:xfrm>
          <a:custGeom>
            <a:avLst/>
            <a:gdLst/>
            <a:ahLst/>
            <a:cxnLst/>
            <a:rect r="r" b="b" t="t" l="l"/>
            <a:pathLst>
              <a:path h="2879853" w="1560357">
                <a:moveTo>
                  <a:pt x="0" y="0"/>
                </a:moveTo>
                <a:lnTo>
                  <a:pt x="1560357" y="0"/>
                </a:lnTo>
                <a:lnTo>
                  <a:pt x="1560357" y="2879854"/>
                </a:lnTo>
                <a:lnTo>
                  <a:pt x="0" y="287985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6" id="6"/>
          <p:cNvSpPr/>
          <p:nvPr/>
        </p:nvSpPr>
        <p:spPr>
          <a:xfrm flipH="false" flipV="false" rot="0">
            <a:off x="7033025" y="4984647"/>
            <a:ext cx="4464848" cy="1417589"/>
          </a:xfrm>
          <a:custGeom>
            <a:avLst/>
            <a:gdLst/>
            <a:ahLst/>
            <a:cxnLst/>
            <a:rect r="r" b="b" t="t" l="l"/>
            <a:pathLst>
              <a:path h="1417589" w="4464848">
                <a:moveTo>
                  <a:pt x="0" y="0"/>
                </a:moveTo>
                <a:lnTo>
                  <a:pt x="4464848" y="0"/>
                </a:lnTo>
                <a:lnTo>
                  <a:pt x="4464848" y="1417590"/>
                </a:lnTo>
                <a:lnTo>
                  <a:pt x="0" y="141759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7" id="7"/>
          <p:cNvSpPr/>
          <p:nvPr/>
        </p:nvSpPr>
        <p:spPr>
          <a:xfrm flipH="false" flipV="false" rot="0">
            <a:off x="0" y="7759640"/>
            <a:ext cx="7315200" cy="2514600"/>
          </a:xfrm>
          <a:custGeom>
            <a:avLst/>
            <a:gdLst/>
            <a:ahLst/>
            <a:cxnLst/>
            <a:rect r="r" b="b" t="t" l="l"/>
            <a:pathLst>
              <a:path h="2514600" w="7315200">
                <a:moveTo>
                  <a:pt x="0" y="0"/>
                </a:moveTo>
                <a:lnTo>
                  <a:pt x="7315200" y="0"/>
                </a:lnTo>
                <a:lnTo>
                  <a:pt x="7315200" y="2514600"/>
                </a:lnTo>
                <a:lnTo>
                  <a:pt x="0" y="2514600"/>
                </a:lnTo>
                <a:lnTo>
                  <a:pt x="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TextBox 8" id="8"/>
          <p:cNvSpPr txBox="true"/>
          <p:nvPr/>
        </p:nvSpPr>
        <p:spPr>
          <a:xfrm rot="-220449">
            <a:off x="6712611" y="5013255"/>
            <a:ext cx="5083639" cy="1169550"/>
          </a:xfrm>
          <a:prstGeom prst="rect">
            <a:avLst/>
          </a:prstGeom>
        </p:spPr>
        <p:txBody>
          <a:bodyPr anchor="t" rtlCol="false" tIns="0" lIns="0" bIns="0" rIns="0">
            <a:spAutoFit/>
          </a:bodyPr>
          <a:lstStyle/>
          <a:p>
            <a:pPr algn="ctr">
              <a:lnSpc>
                <a:spcPts val="9561"/>
              </a:lnSpc>
              <a:spcBef>
                <a:spcPct val="0"/>
              </a:spcBef>
            </a:pPr>
            <a:r>
              <a:rPr lang="en-US" sz="6829">
                <a:solidFill>
                  <a:srgbClr val="493423"/>
                </a:solidFill>
                <a:latin typeface="Sunday"/>
                <a:ea typeface="Sunday"/>
                <a:cs typeface="Sunday"/>
                <a:sym typeface="Sunday"/>
              </a:rPr>
              <a:t>Yellow</a:t>
            </a:r>
          </a:p>
        </p:txBody>
      </p:sp>
      <p:sp>
        <p:nvSpPr>
          <p:cNvPr name="TextBox 9" id="9"/>
          <p:cNvSpPr txBox="true"/>
          <p:nvPr/>
        </p:nvSpPr>
        <p:spPr>
          <a:xfrm rot="0">
            <a:off x="2832309" y="6878519"/>
            <a:ext cx="12623383" cy="1981164"/>
          </a:xfrm>
          <a:prstGeom prst="rect">
            <a:avLst/>
          </a:prstGeom>
        </p:spPr>
        <p:txBody>
          <a:bodyPr anchor="t" rtlCol="false" tIns="0" lIns="0" bIns="0" rIns="0">
            <a:spAutoFit/>
          </a:bodyPr>
          <a:lstStyle/>
          <a:p>
            <a:pPr algn="ctr">
              <a:lnSpc>
                <a:spcPts val="5251"/>
              </a:lnSpc>
              <a:spcBef>
                <a:spcPct val="0"/>
              </a:spcBef>
            </a:pPr>
            <a:r>
              <a:rPr lang="en-US" sz="3751">
                <a:solidFill>
                  <a:srgbClr val="493423"/>
                </a:solidFill>
                <a:latin typeface="Sunday"/>
                <a:ea typeface="Sunday"/>
                <a:cs typeface="Sunday"/>
                <a:sym typeface="Sunday"/>
              </a:rPr>
              <a:t>This is Hydrated Ferric Oxide or Ferrihydrite, what the Romans would use to create yellow paint!</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ABB194"/>
        </a:solidFill>
      </p:bgPr>
    </p:bg>
    <p:spTree>
      <p:nvGrpSpPr>
        <p:cNvPr id="1" name=""/>
        <p:cNvGrpSpPr/>
        <p:nvPr/>
      </p:nvGrpSpPr>
      <p:grpSpPr>
        <a:xfrm>
          <a:off x="0" y="0"/>
          <a:ext cx="0" cy="0"/>
          <a:chOff x="0" y="0"/>
          <a:chExt cx="0" cy="0"/>
        </a:xfrm>
      </p:grpSpPr>
      <p:sp>
        <p:nvSpPr>
          <p:cNvPr name="Freeform 2" id="2"/>
          <p:cNvSpPr/>
          <p:nvPr/>
        </p:nvSpPr>
        <p:spPr>
          <a:xfrm flipH="false" flipV="false" rot="340974">
            <a:off x="7870849" y="6223150"/>
            <a:ext cx="2546301" cy="824365"/>
          </a:xfrm>
          <a:custGeom>
            <a:avLst/>
            <a:gdLst/>
            <a:ahLst/>
            <a:cxnLst/>
            <a:rect r="r" b="b" t="t" l="l"/>
            <a:pathLst>
              <a:path h="824365" w="2546301">
                <a:moveTo>
                  <a:pt x="0" y="0"/>
                </a:moveTo>
                <a:lnTo>
                  <a:pt x="2546302" y="0"/>
                </a:lnTo>
                <a:lnTo>
                  <a:pt x="2546302" y="824365"/>
                </a:lnTo>
                <a:lnTo>
                  <a:pt x="0" y="82436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3" id="3"/>
          <p:cNvSpPr txBox="true"/>
          <p:nvPr/>
        </p:nvSpPr>
        <p:spPr>
          <a:xfrm rot="0">
            <a:off x="8162219" y="6246712"/>
            <a:ext cx="1963563" cy="662941"/>
          </a:xfrm>
          <a:prstGeom prst="rect">
            <a:avLst/>
          </a:prstGeom>
        </p:spPr>
        <p:txBody>
          <a:bodyPr anchor="t" rtlCol="false" tIns="0" lIns="0" bIns="0" rIns="0">
            <a:spAutoFit/>
          </a:bodyPr>
          <a:lstStyle/>
          <a:p>
            <a:pPr algn="ctr" marL="0" indent="0" lvl="0">
              <a:lnSpc>
                <a:spcPts val="5459"/>
              </a:lnSpc>
              <a:spcBef>
                <a:spcPct val="0"/>
              </a:spcBef>
            </a:pPr>
            <a:r>
              <a:rPr lang="en-US" sz="3899">
                <a:solidFill>
                  <a:srgbClr val="493423"/>
                </a:solidFill>
                <a:latin typeface="Sunday"/>
                <a:ea typeface="Sunday"/>
                <a:cs typeface="Sunday"/>
                <a:sym typeface="Sunday"/>
              </a:rPr>
              <a:t>Green</a:t>
            </a:r>
          </a:p>
        </p:txBody>
      </p:sp>
      <p:sp>
        <p:nvSpPr>
          <p:cNvPr name="TextBox 4" id="4"/>
          <p:cNvSpPr txBox="true"/>
          <p:nvPr/>
        </p:nvSpPr>
        <p:spPr>
          <a:xfrm rot="0">
            <a:off x="3645685" y="7215624"/>
            <a:ext cx="10996630" cy="2306955"/>
          </a:xfrm>
          <a:prstGeom prst="rect">
            <a:avLst/>
          </a:prstGeom>
        </p:spPr>
        <p:txBody>
          <a:bodyPr anchor="t" rtlCol="false" tIns="0" lIns="0" bIns="0" rIns="0">
            <a:spAutoFit/>
          </a:bodyPr>
          <a:lstStyle/>
          <a:p>
            <a:pPr algn="ctr" marL="0" indent="0" lvl="0">
              <a:lnSpc>
                <a:spcPts val="4619"/>
              </a:lnSpc>
              <a:spcBef>
                <a:spcPct val="0"/>
              </a:spcBef>
            </a:pPr>
            <a:r>
              <a:rPr lang="en-US" sz="3299">
                <a:solidFill>
                  <a:srgbClr val="493423"/>
                </a:solidFill>
                <a:latin typeface="Now"/>
                <a:ea typeface="Now"/>
                <a:cs typeface="Now"/>
                <a:sym typeface="Now"/>
              </a:rPr>
              <a:t>Green paint was created using several different minerals, but the ancient Romans also created a special green pigment called verdigris by soaking copper plates in wine.</a:t>
            </a:r>
          </a:p>
        </p:txBody>
      </p:sp>
      <p:sp>
        <p:nvSpPr>
          <p:cNvPr name="Freeform 5" id="5"/>
          <p:cNvSpPr/>
          <p:nvPr/>
        </p:nvSpPr>
        <p:spPr>
          <a:xfrm flipH="false" flipV="false" rot="0">
            <a:off x="3645685" y="1965580"/>
            <a:ext cx="5212691" cy="3909518"/>
          </a:xfrm>
          <a:custGeom>
            <a:avLst/>
            <a:gdLst/>
            <a:ahLst/>
            <a:cxnLst/>
            <a:rect r="r" b="b" t="t" l="l"/>
            <a:pathLst>
              <a:path h="3909518" w="5212691">
                <a:moveTo>
                  <a:pt x="0" y="0"/>
                </a:moveTo>
                <a:lnTo>
                  <a:pt x="5212691" y="0"/>
                </a:lnTo>
                <a:lnTo>
                  <a:pt x="5212691" y="3909518"/>
                </a:lnTo>
                <a:lnTo>
                  <a:pt x="0" y="3909518"/>
                </a:lnTo>
                <a:lnTo>
                  <a:pt x="0" y="0"/>
                </a:lnTo>
                <a:close/>
              </a:path>
            </a:pathLst>
          </a:custGeom>
          <a:blipFill>
            <a:blip r:embed="rId5"/>
            <a:stretch>
              <a:fillRect l="0" t="0" r="0" b="0"/>
            </a:stretch>
          </a:blipFill>
        </p:spPr>
      </p:sp>
      <p:sp>
        <p:nvSpPr>
          <p:cNvPr name="Freeform 6" id="6"/>
          <p:cNvSpPr/>
          <p:nvPr/>
        </p:nvSpPr>
        <p:spPr>
          <a:xfrm flipH="false" flipV="false" rot="5179374">
            <a:off x="2575087" y="1382945"/>
            <a:ext cx="1415198" cy="1325140"/>
          </a:xfrm>
          <a:custGeom>
            <a:avLst/>
            <a:gdLst/>
            <a:ahLst/>
            <a:cxnLst/>
            <a:rect r="r" b="b" t="t" l="l"/>
            <a:pathLst>
              <a:path h="1325140" w="1415198">
                <a:moveTo>
                  <a:pt x="0" y="0"/>
                </a:moveTo>
                <a:lnTo>
                  <a:pt x="1415198" y="0"/>
                </a:lnTo>
                <a:lnTo>
                  <a:pt x="1415198" y="1325140"/>
                </a:lnTo>
                <a:lnTo>
                  <a:pt x="0" y="1325140"/>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7" id="7"/>
          <p:cNvSpPr/>
          <p:nvPr/>
        </p:nvSpPr>
        <p:spPr>
          <a:xfrm flipH="false" flipV="false" rot="-447625">
            <a:off x="2783047" y="1085768"/>
            <a:ext cx="999278" cy="1844304"/>
          </a:xfrm>
          <a:custGeom>
            <a:avLst/>
            <a:gdLst/>
            <a:ahLst/>
            <a:cxnLst/>
            <a:rect r="r" b="b" t="t" l="l"/>
            <a:pathLst>
              <a:path h="1844304" w="999278">
                <a:moveTo>
                  <a:pt x="0" y="0"/>
                </a:moveTo>
                <a:lnTo>
                  <a:pt x="999278" y="0"/>
                </a:lnTo>
                <a:lnTo>
                  <a:pt x="999278" y="1844304"/>
                </a:lnTo>
                <a:lnTo>
                  <a:pt x="0" y="1844304"/>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8" id="8"/>
          <p:cNvSpPr/>
          <p:nvPr/>
        </p:nvSpPr>
        <p:spPr>
          <a:xfrm flipH="false" flipV="false" rot="0">
            <a:off x="9144000" y="1296880"/>
            <a:ext cx="6258373" cy="4136976"/>
          </a:xfrm>
          <a:custGeom>
            <a:avLst/>
            <a:gdLst/>
            <a:ahLst/>
            <a:cxnLst/>
            <a:rect r="r" b="b" t="t" l="l"/>
            <a:pathLst>
              <a:path h="4136976" w="6258373">
                <a:moveTo>
                  <a:pt x="0" y="0"/>
                </a:moveTo>
                <a:lnTo>
                  <a:pt x="6258373" y="0"/>
                </a:lnTo>
                <a:lnTo>
                  <a:pt x="6258373" y="4136976"/>
                </a:lnTo>
                <a:lnTo>
                  <a:pt x="0" y="4136976"/>
                </a:lnTo>
                <a:lnTo>
                  <a:pt x="0" y="0"/>
                </a:lnTo>
                <a:close/>
              </a:path>
            </a:pathLst>
          </a:custGeom>
          <a:blipFill>
            <a:blip r:embed="rId10"/>
            <a:stretch>
              <a:fillRect l="0" t="-13459" r="0" b="0"/>
            </a:stretch>
          </a:blipFill>
        </p:spPr>
      </p:sp>
      <p:sp>
        <p:nvSpPr>
          <p:cNvPr name="Freeform 9" id="9"/>
          <p:cNvSpPr/>
          <p:nvPr/>
        </p:nvSpPr>
        <p:spPr>
          <a:xfrm flipH="false" flipV="false" rot="0">
            <a:off x="13608501" y="4224083"/>
            <a:ext cx="2410749" cy="2419547"/>
          </a:xfrm>
          <a:custGeom>
            <a:avLst/>
            <a:gdLst/>
            <a:ahLst/>
            <a:cxnLst/>
            <a:rect r="r" b="b" t="t" l="l"/>
            <a:pathLst>
              <a:path h="2419547" w="2410749">
                <a:moveTo>
                  <a:pt x="0" y="0"/>
                </a:moveTo>
                <a:lnTo>
                  <a:pt x="2410749" y="0"/>
                </a:lnTo>
                <a:lnTo>
                  <a:pt x="2410749" y="2419547"/>
                </a:lnTo>
                <a:lnTo>
                  <a:pt x="0" y="2419547"/>
                </a:lnTo>
                <a:lnTo>
                  <a:pt x="0" y="0"/>
                </a:lnTo>
                <a:close/>
              </a:path>
            </a:pathLst>
          </a:custGeom>
          <a:blipFill>
            <a:blip r:embed="rId11">
              <a:extLst>
                <a:ext uri="{96DAC541-7B7A-43D3-8B79-37D633B846F1}">
                  <asvg:svgBlip xmlns:asvg="http://schemas.microsoft.com/office/drawing/2016/SVG/main" r:embed="rId12"/>
                </a:ext>
              </a:extLst>
            </a:blip>
            <a:stretch>
              <a:fillRect l="0" t="0" r="0" b="0"/>
            </a:stretch>
          </a:blipFill>
        </p:spPr>
      </p:sp>
      <p:sp>
        <p:nvSpPr>
          <p:cNvPr name="Freeform 10" id="10"/>
          <p:cNvSpPr/>
          <p:nvPr/>
        </p:nvSpPr>
        <p:spPr>
          <a:xfrm flipH="false" flipV="false" rot="0">
            <a:off x="459734" y="5722480"/>
            <a:ext cx="1481328" cy="4114800"/>
          </a:xfrm>
          <a:custGeom>
            <a:avLst/>
            <a:gdLst/>
            <a:ahLst/>
            <a:cxnLst/>
            <a:rect r="r" b="b" t="t" l="l"/>
            <a:pathLst>
              <a:path h="4114800" w="1481328">
                <a:moveTo>
                  <a:pt x="0" y="0"/>
                </a:moveTo>
                <a:lnTo>
                  <a:pt x="1481328" y="0"/>
                </a:lnTo>
                <a:lnTo>
                  <a:pt x="1481328"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l="0" t="0" r="0" b="0"/>
            </a:stretch>
          </a:blipFill>
        </p:spPr>
      </p:sp>
      <p:sp>
        <p:nvSpPr>
          <p:cNvPr name="Freeform 11" id="11"/>
          <p:cNvSpPr/>
          <p:nvPr/>
        </p:nvSpPr>
        <p:spPr>
          <a:xfrm flipH="false" flipV="false" rot="0">
            <a:off x="15793904" y="7779880"/>
            <a:ext cx="2189733" cy="6406132"/>
          </a:xfrm>
          <a:custGeom>
            <a:avLst/>
            <a:gdLst/>
            <a:ahLst/>
            <a:cxnLst/>
            <a:rect r="r" b="b" t="t" l="l"/>
            <a:pathLst>
              <a:path h="6406132" w="2189733">
                <a:moveTo>
                  <a:pt x="0" y="0"/>
                </a:moveTo>
                <a:lnTo>
                  <a:pt x="2189733" y="0"/>
                </a:lnTo>
                <a:lnTo>
                  <a:pt x="2189733" y="6406132"/>
                </a:lnTo>
                <a:lnTo>
                  <a:pt x="0" y="6406132"/>
                </a:lnTo>
                <a:lnTo>
                  <a:pt x="0" y="0"/>
                </a:lnTo>
                <a:close/>
              </a:path>
            </a:pathLst>
          </a:custGeom>
          <a:blipFill>
            <a:blip r:embed="rId15">
              <a:extLst>
                <a:ext uri="{96DAC541-7B7A-43D3-8B79-37D633B846F1}">
                  <asvg:svgBlip xmlns:asvg="http://schemas.microsoft.com/office/drawing/2016/SVG/main" r:embed="rId16"/>
                </a:ext>
              </a:extLst>
            </a:blip>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FF9EA"/>
        </a:solidFill>
      </p:bgPr>
    </p:bg>
    <p:spTree>
      <p:nvGrpSpPr>
        <p:cNvPr id="1" name=""/>
        <p:cNvGrpSpPr/>
        <p:nvPr/>
      </p:nvGrpSpPr>
      <p:grpSpPr>
        <a:xfrm>
          <a:off x="0" y="0"/>
          <a:ext cx="0" cy="0"/>
          <a:chOff x="0" y="0"/>
          <a:chExt cx="0" cy="0"/>
        </a:xfrm>
      </p:grpSpPr>
      <p:sp>
        <p:nvSpPr>
          <p:cNvPr name="Freeform 2" id="2"/>
          <p:cNvSpPr/>
          <p:nvPr/>
        </p:nvSpPr>
        <p:spPr>
          <a:xfrm flipH="false" flipV="false" rot="0">
            <a:off x="10740733" y="1687425"/>
            <a:ext cx="2410749" cy="2419547"/>
          </a:xfrm>
          <a:custGeom>
            <a:avLst/>
            <a:gdLst/>
            <a:ahLst/>
            <a:cxnLst/>
            <a:rect r="r" b="b" t="t" l="l"/>
            <a:pathLst>
              <a:path h="2419547" w="2410749">
                <a:moveTo>
                  <a:pt x="0" y="0"/>
                </a:moveTo>
                <a:lnTo>
                  <a:pt x="2410749" y="0"/>
                </a:lnTo>
                <a:lnTo>
                  <a:pt x="2410749" y="2419547"/>
                </a:lnTo>
                <a:lnTo>
                  <a:pt x="0" y="2419547"/>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nvGrpSpPr>
          <p:cNvPr name="Group 3" id="3"/>
          <p:cNvGrpSpPr>
            <a:grpSpLocks noChangeAspect="true"/>
          </p:cNvGrpSpPr>
          <p:nvPr/>
        </p:nvGrpSpPr>
        <p:grpSpPr>
          <a:xfrm rot="0">
            <a:off x="11790077" y="1687425"/>
            <a:ext cx="4399630" cy="6301389"/>
            <a:chOff x="0" y="0"/>
            <a:chExt cx="4433570" cy="6350000"/>
          </a:xfrm>
        </p:grpSpPr>
        <p:sp>
          <p:nvSpPr>
            <p:cNvPr name="Freeform 4" id="4"/>
            <p:cNvSpPr/>
            <p:nvPr/>
          </p:nvSpPr>
          <p:spPr>
            <a:xfrm flipH="false" flipV="false" rot="0">
              <a:off x="0" y="0"/>
              <a:ext cx="4433570" cy="6350000"/>
            </a:xfrm>
            <a:custGeom>
              <a:avLst/>
              <a:gdLst/>
              <a:ahLst/>
              <a:cxnLst/>
              <a:rect r="r" b="b" t="t" l="l"/>
              <a:pathLst>
                <a:path h="6350000" w="443357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5"/>
              <a:stretch>
                <a:fillRect l="-21612" t="0" r="-21612" b="0"/>
              </a:stretch>
            </a:blipFill>
          </p:spPr>
        </p:sp>
      </p:grpSp>
      <p:sp>
        <p:nvSpPr>
          <p:cNvPr name="Freeform 5" id="5"/>
          <p:cNvSpPr/>
          <p:nvPr/>
        </p:nvSpPr>
        <p:spPr>
          <a:xfrm flipH="false" flipV="false" rot="0">
            <a:off x="15077808" y="1968203"/>
            <a:ext cx="1804770" cy="1785082"/>
          </a:xfrm>
          <a:custGeom>
            <a:avLst/>
            <a:gdLst/>
            <a:ahLst/>
            <a:cxnLst/>
            <a:rect r="r" b="b" t="t" l="l"/>
            <a:pathLst>
              <a:path h="1785082" w="1804770">
                <a:moveTo>
                  <a:pt x="0" y="0"/>
                </a:moveTo>
                <a:lnTo>
                  <a:pt x="1804770" y="0"/>
                </a:lnTo>
                <a:lnTo>
                  <a:pt x="1804770" y="1785082"/>
                </a:lnTo>
                <a:lnTo>
                  <a:pt x="0" y="17850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087333" y="2054049"/>
            <a:ext cx="1800721" cy="1800721"/>
          </a:xfrm>
          <a:custGeom>
            <a:avLst/>
            <a:gdLst/>
            <a:ahLst/>
            <a:cxnLst/>
            <a:rect r="r" b="b" t="t" l="l"/>
            <a:pathLst>
              <a:path h="1800721" w="1800721">
                <a:moveTo>
                  <a:pt x="0" y="0"/>
                </a:moveTo>
                <a:lnTo>
                  <a:pt x="1800720" y="0"/>
                </a:lnTo>
                <a:lnTo>
                  <a:pt x="1800720" y="1800721"/>
                </a:lnTo>
                <a:lnTo>
                  <a:pt x="0" y="18007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3151482" y="7212340"/>
            <a:ext cx="3468086" cy="1387234"/>
          </a:xfrm>
          <a:custGeom>
            <a:avLst/>
            <a:gdLst/>
            <a:ahLst/>
            <a:cxnLst/>
            <a:rect r="r" b="b" t="t" l="l"/>
            <a:pathLst>
              <a:path h="1387234" w="3468086">
                <a:moveTo>
                  <a:pt x="0" y="0"/>
                </a:moveTo>
                <a:lnTo>
                  <a:pt x="3468086" y="0"/>
                </a:lnTo>
                <a:lnTo>
                  <a:pt x="3468086" y="1387235"/>
                </a:lnTo>
                <a:lnTo>
                  <a:pt x="0" y="13872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10800000">
            <a:off x="13320770" y="7568286"/>
            <a:ext cx="3129510" cy="841056"/>
          </a:xfrm>
          <a:custGeom>
            <a:avLst/>
            <a:gdLst/>
            <a:ahLst/>
            <a:cxnLst/>
            <a:rect r="r" b="b" t="t" l="l"/>
            <a:pathLst>
              <a:path h="841056" w="3129510">
                <a:moveTo>
                  <a:pt x="3129510" y="0"/>
                </a:moveTo>
                <a:lnTo>
                  <a:pt x="0" y="0"/>
                </a:lnTo>
                <a:lnTo>
                  <a:pt x="0" y="841056"/>
                </a:lnTo>
                <a:lnTo>
                  <a:pt x="3129510" y="841056"/>
                </a:lnTo>
                <a:lnTo>
                  <a:pt x="312951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340974">
            <a:off x="4368688" y="1942550"/>
            <a:ext cx="2546301" cy="824365"/>
          </a:xfrm>
          <a:custGeom>
            <a:avLst/>
            <a:gdLst/>
            <a:ahLst/>
            <a:cxnLst/>
            <a:rect r="r" b="b" t="t" l="l"/>
            <a:pathLst>
              <a:path h="824365" w="2546301">
                <a:moveTo>
                  <a:pt x="0" y="0"/>
                </a:moveTo>
                <a:lnTo>
                  <a:pt x="2546301" y="0"/>
                </a:lnTo>
                <a:lnTo>
                  <a:pt x="2546301" y="824365"/>
                </a:lnTo>
                <a:lnTo>
                  <a:pt x="0" y="824365"/>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0" id="10"/>
          <p:cNvSpPr txBox="true"/>
          <p:nvPr/>
        </p:nvSpPr>
        <p:spPr>
          <a:xfrm rot="0">
            <a:off x="4660057" y="1958799"/>
            <a:ext cx="1963563" cy="622936"/>
          </a:xfrm>
          <a:prstGeom prst="rect">
            <a:avLst/>
          </a:prstGeom>
        </p:spPr>
        <p:txBody>
          <a:bodyPr anchor="t" rtlCol="false" tIns="0" lIns="0" bIns="0" rIns="0">
            <a:spAutoFit/>
          </a:bodyPr>
          <a:lstStyle/>
          <a:p>
            <a:pPr algn="ctr" marL="0" indent="0" lvl="0">
              <a:lnSpc>
                <a:spcPts val="5039"/>
              </a:lnSpc>
              <a:spcBef>
                <a:spcPct val="0"/>
              </a:spcBef>
            </a:pPr>
            <a:r>
              <a:rPr lang="en-US" sz="3599">
                <a:solidFill>
                  <a:srgbClr val="000000"/>
                </a:solidFill>
                <a:latin typeface="Sunday"/>
                <a:ea typeface="Sunday"/>
                <a:cs typeface="Sunday"/>
                <a:sym typeface="Sunday"/>
              </a:rPr>
              <a:t>BLUE</a:t>
            </a:r>
          </a:p>
        </p:txBody>
      </p:sp>
      <p:sp>
        <p:nvSpPr>
          <p:cNvPr name="TextBox 11" id="11"/>
          <p:cNvSpPr txBox="true"/>
          <p:nvPr/>
        </p:nvSpPr>
        <p:spPr>
          <a:xfrm rot="0">
            <a:off x="1181534" y="2944550"/>
            <a:ext cx="8920610" cy="2040890"/>
          </a:xfrm>
          <a:prstGeom prst="rect">
            <a:avLst/>
          </a:prstGeom>
        </p:spPr>
        <p:txBody>
          <a:bodyPr anchor="t" rtlCol="false" tIns="0" lIns="0" bIns="0" rIns="0">
            <a:spAutoFit/>
          </a:bodyPr>
          <a:lstStyle/>
          <a:p>
            <a:pPr algn="ctr" marL="0" indent="0" lvl="0">
              <a:lnSpc>
                <a:spcPts val="4059"/>
              </a:lnSpc>
              <a:spcBef>
                <a:spcPct val="0"/>
              </a:spcBef>
            </a:pPr>
            <a:r>
              <a:rPr lang="en-US" sz="2899">
                <a:solidFill>
                  <a:srgbClr val="493423"/>
                </a:solidFill>
                <a:latin typeface="Now"/>
                <a:ea typeface="Now"/>
                <a:cs typeface="Now"/>
                <a:sym typeface="Now"/>
              </a:rPr>
              <a:t>Blue pigment was created using copper calcium silicate. Today, this colour is often called 'Egyptian Blue' and can still be purchased in a powder to paint with.</a:t>
            </a:r>
          </a:p>
        </p:txBody>
      </p:sp>
      <p:sp>
        <p:nvSpPr>
          <p:cNvPr name="Freeform 12" id="12"/>
          <p:cNvSpPr/>
          <p:nvPr/>
        </p:nvSpPr>
        <p:spPr>
          <a:xfrm flipH="false" flipV="false" rot="0">
            <a:off x="2189106" y="5584237"/>
            <a:ext cx="1649988" cy="3674063"/>
          </a:xfrm>
          <a:custGeom>
            <a:avLst/>
            <a:gdLst/>
            <a:ahLst/>
            <a:cxnLst/>
            <a:rect r="r" b="b" t="t" l="l"/>
            <a:pathLst>
              <a:path h="3674063" w="1649988">
                <a:moveTo>
                  <a:pt x="0" y="0"/>
                </a:moveTo>
                <a:lnTo>
                  <a:pt x="1649989" y="0"/>
                </a:lnTo>
                <a:lnTo>
                  <a:pt x="1649989" y="3674063"/>
                </a:lnTo>
                <a:lnTo>
                  <a:pt x="0" y="3674063"/>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
        <p:nvSpPr>
          <p:cNvPr name="Freeform 13" id="13"/>
          <p:cNvSpPr/>
          <p:nvPr/>
        </p:nvSpPr>
        <p:spPr>
          <a:xfrm flipH="false" flipV="false" rot="0">
            <a:off x="5395008" y="5933783"/>
            <a:ext cx="1188515" cy="3324517"/>
          </a:xfrm>
          <a:custGeom>
            <a:avLst/>
            <a:gdLst/>
            <a:ahLst/>
            <a:cxnLst/>
            <a:rect r="r" b="b" t="t" l="l"/>
            <a:pathLst>
              <a:path h="3324517" w="1188515">
                <a:moveTo>
                  <a:pt x="0" y="0"/>
                </a:moveTo>
                <a:lnTo>
                  <a:pt x="1188515" y="0"/>
                </a:lnTo>
                <a:lnTo>
                  <a:pt x="1188515" y="3324517"/>
                </a:lnTo>
                <a:lnTo>
                  <a:pt x="0" y="3324517"/>
                </a:lnTo>
                <a:lnTo>
                  <a:pt x="0" y="0"/>
                </a:lnTo>
                <a:close/>
              </a:path>
            </a:pathLst>
          </a:custGeom>
          <a:blipFill>
            <a:blip r:embed="rId18">
              <a:extLst>
                <a:ext uri="{96DAC541-7B7A-43D3-8B79-37D633B846F1}">
                  <asvg:svgBlip xmlns:asvg="http://schemas.microsoft.com/office/drawing/2016/SVG/main" r:embed="rId19"/>
                </a:ext>
              </a:extLst>
            </a:blip>
            <a:stretch>
              <a:fillRect l="0" t="0" r="0" b="0"/>
            </a:stretch>
          </a:blipFill>
        </p:spPr>
      </p:sp>
      <p:sp>
        <p:nvSpPr>
          <p:cNvPr name="Freeform 14" id="14"/>
          <p:cNvSpPr/>
          <p:nvPr/>
        </p:nvSpPr>
        <p:spPr>
          <a:xfrm flipH="true" flipV="false" rot="0">
            <a:off x="7345307" y="5226106"/>
            <a:ext cx="1616104" cy="2342180"/>
          </a:xfrm>
          <a:custGeom>
            <a:avLst/>
            <a:gdLst/>
            <a:ahLst/>
            <a:cxnLst/>
            <a:rect r="r" b="b" t="t" l="l"/>
            <a:pathLst>
              <a:path h="2342180" w="1616104">
                <a:moveTo>
                  <a:pt x="1616104" y="0"/>
                </a:moveTo>
                <a:lnTo>
                  <a:pt x="0" y="0"/>
                </a:lnTo>
                <a:lnTo>
                  <a:pt x="0" y="2342180"/>
                </a:lnTo>
                <a:lnTo>
                  <a:pt x="1616104" y="2342180"/>
                </a:lnTo>
                <a:lnTo>
                  <a:pt x="1616104"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5" id="15"/>
          <p:cNvSpPr/>
          <p:nvPr/>
        </p:nvSpPr>
        <p:spPr>
          <a:xfrm flipH="true" flipV="false" rot="0">
            <a:off x="8680412" y="5933783"/>
            <a:ext cx="2060322" cy="2985973"/>
          </a:xfrm>
          <a:custGeom>
            <a:avLst/>
            <a:gdLst/>
            <a:ahLst/>
            <a:cxnLst/>
            <a:rect r="r" b="b" t="t" l="l"/>
            <a:pathLst>
              <a:path h="2985973" w="2060322">
                <a:moveTo>
                  <a:pt x="2060321" y="0"/>
                </a:moveTo>
                <a:lnTo>
                  <a:pt x="0" y="0"/>
                </a:lnTo>
                <a:lnTo>
                  <a:pt x="0" y="2985973"/>
                </a:lnTo>
                <a:lnTo>
                  <a:pt x="2060321" y="2985973"/>
                </a:lnTo>
                <a:lnTo>
                  <a:pt x="2060321" y="0"/>
                </a:lnTo>
                <a:close/>
              </a:path>
            </a:pathLst>
          </a:custGeom>
          <a:blipFill>
            <a:blip r:embed="rId20">
              <a:extLst>
                <a:ext uri="{96DAC541-7B7A-43D3-8B79-37D633B846F1}">
                  <asvg:svgBlip xmlns:asvg="http://schemas.microsoft.com/office/drawing/2016/SVG/main" r:embed="rId21"/>
                </a:ext>
              </a:extLst>
            </a:blip>
            <a:stretch>
              <a:fillRect l="0" t="0" r="0" b="0"/>
            </a:stretch>
          </a:blipFill>
        </p:spPr>
      </p:sp>
      <p:sp>
        <p:nvSpPr>
          <p:cNvPr name="Freeform 16" id="16"/>
          <p:cNvSpPr/>
          <p:nvPr/>
        </p:nvSpPr>
        <p:spPr>
          <a:xfrm flipH="false" flipV="false" rot="0">
            <a:off x="10102143" y="8183003"/>
            <a:ext cx="1335105" cy="1201595"/>
          </a:xfrm>
          <a:custGeom>
            <a:avLst/>
            <a:gdLst/>
            <a:ahLst/>
            <a:cxnLst/>
            <a:rect r="r" b="b" t="t" l="l"/>
            <a:pathLst>
              <a:path h="1201595" w="1335105">
                <a:moveTo>
                  <a:pt x="0" y="0"/>
                </a:moveTo>
                <a:lnTo>
                  <a:pt x="1335105" y="0"/>
                </a:lnTo>
                <a:lnTo>
                  <a:pt x="1335105" y="1201594"/>
                </a:lnTo>
                <a:lnTo>
                  <a:pt x="0" y="1201594"/>
                </a:lnTo>
                <a:lnTo>
                  <a:pt x="0" y="0"/>
                </a:lnTo>
                <a:close/>
              </a:path>
            </a:pathLst>
          </a:custGeom>
          <a:blipFill>
            <a:blip r:embed="rId22"/>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ABB194"/>
        </a:solidFill>
      </p:bgPr>
    </p:bg>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11790077" y="1687425"/>
            <a:ext cx="4399630" cy="6301389"/>
            <a:chOff x="0" y="0"/>
            <a:chExt cx="4433570" cy="6350000"/>
          </a:xfrm>
        </p:grpSpPr>
        <p:sp>
          <p:nvSpPr>
            <p:cNvPr name="Freeform 3" id="3"/>
            <p:cNvSpPr/>
            <p:nvPr/>
          </p:nvSpPr>
          <p:spPr>
            <a:xfrm flipH="false" flipV="false" rot="0">
              <a:off x="0" y="0"/>
              <a:ext cx="4433570" cy="6350000"/>
            </a:xfrm>
            <a:custGeom>
              <a:avLst/>
              <a:gdLst/>
              <a:ahLst/>
              <a:cxnLst/>
              <a:rect r="r" b="b" t="t" l="l"/>
              <a:pathLst>
                <a:path h="6350000" w="4433570">
                  <a:moveTo>
                    <a:pt x="2217420" y="0"/>
                  </a:moveTo>
                  <a:lnTo>
                    <a:pt x="2217420" y="0"/>
                  </a:lnTo>
                  <a:cubicBezTo>
                    <a:pt x="3441700" y="0"/>
                    <a:pt x="4433570" y="993140"/>
                    <a:pt x="4433570" y="2217420"/>
                  </a:cubicBezTo>
                  <a:lnTo>
                    <a:pt x="4433570" y="6350000"/>
                  </a:lnTo>
                  <a:lnTo>
                    <a:pt x="4433570" y="6350000"/>
                  </a:lnTo>
                  <a:lnTo>
                    <a:pt x="0" y="6350000"/>
                  </a:lnTo>
                  <a:lnTo>
                    <a:pt x="0" y="6350000"/>
                  </a:lnTo>
                  <a:lnTo>
                    <a:pt x="0" y="2217420"/>
                  </a:lnTo>
                  <a:cubicBezTo>
                    <a:pt x="0" y="993140"/>
                    <a:pt x="993140" y="0"/>
                    <a:pt x="2217420" y="0"/>
                  </a:cubicBezTo>
                  <a:close/>
                </a:path>
              </a:pathLst>
            </a:custGeom>
            <a:blipFill>
              <a:blip r:embed="rId3"/>
              <a:stretch>
                <a:fillRect l="-75361" t="0" r="-75361" b="0"/>
              </a:stretch>
            </a:blipFill>
          </p:spPr>
        </p:sp>
      </p:grpSp>
      <p:sp>
        <p:nvSpPr>
          <p:cNvPr name="Freeform 4" id="4"/>
          <p:cNvSpPr/>
          <p:nvPr/>
        </p:nvSpPr>
        <p:spPr>
          <a:xfrm flipH="false" flipV="false" rot="0">
            <a:off x="10481315" y="1218595"/>
            <a:ext cx="2410749" cy="2419547"/>
          </a:xfrm>
          <a:custGeom>
            <a:avLst/>
            <a:gdLst/>
            <a:ahLst/>
            <a:cxnLst/>
            <a:rect r="r" b="b" t="t" l="l"/>
            <a:pathLst>
              <a:path h="2419547" w="2410749">
                <a:moveTo>
                  <a:pt x="0" y="0"/>
                </a:moveTo>
                <a:lnTo>
                  <a:pt x="2410749" y="0"/>
                </a:lnTo>
                <a:lnTo>
                  <a:pt x="2410749" y="2419547"/>
                </a:lnTo>
                <a:lnTo>
                  <a:pt x="0" y="241954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5" id="5"/>
          <p:cNvSpPr/>
          <p:nvPr/>
        </p:nvSpPr>
        <p:spPr>
          <a:xfrm flipH="false" flipV="false" rot="0">
            <a:off x="15077808" y="1968203"/>
            <a:ext cx="1804770" cy="1785082"/>
          </a:xfrm>
          <a:custGeom>
            <a:avLst/>
            <a:gdLst/>
            <a:ahLst/>
            <a:cxnLst/>
            <a:rect r="r" b="b" t="t" l="l"/>
            <a:pathLst>
              <a:path h="1785082" w="1804770">
                <a:moveTo>
                  <a:pt x="0" y="0"/>
                </a:moveTo>
                <a:lnTo>
                  <a:pt x="1804770" y="0"/>
                </a:lnTo>
                <a:lnTo>
                  <a:pt x="1804770" y="1785082"/>
                </a:lnTo>
                <a:lnTo>
                  <a:pt x="0" y="1785082"/>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6" id="6"/>
          <p:cNvSpPr/>
          <p:nvPr/>
        </p:nvSpPr>
        <p:spPr>
          <a:xfrm flipH="false" flipV="false" rot="0">
            <a:off x="15087333" y="2054049"/>
            <a:ext cx="1800721" cy="1800721"/>
          </a:xfrm>
          <a:custGeom>
            <a:avLst/>
            <a:gdLst/>
            <a:ahLst/>
            <a:cxnLst/>
            <a:rect r="r" b="b" t="t" l="l"/>
            <a:pathLst>
              <a:path h="1800721" w="1800721">
                <a:moveTo>
                  <a:pt x="0" y="0"/>
                </a:moveTo>
                <a:lnTo>
                  <a:pt x="1800720" y="0"/>
                </a:lnTo>
                <a:lnTo>
                  <a:pt x="1800720" y="1800721"/>
                </a:lnTo>
                <a:lnTo>
                  <a:pt x="0" y="1800721"/>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Freeform 7" id="7"/>
          <p:cNvSpPr/>
          <p:nvPr/>
        </p:nvSpPr>
        <p:spPr>
          <a:xfrm flipH="false" flipV="false" rot="0">
            <a:off x="13151482" y="7212340"/>
            <a:ext cx="3468086" cy="1387234"/>
          </a:xfrm>
          <a:custGeom>
            <a:avLst/>
            <a:gdLst/>
            <a:ahLst/>
            <a:cxnLst/>
            <a:rect r="r" b="b" t="t" l="l"/>
            <a:pathLst>
              <a:path h="1387234" w="3468086">
                <a:moveTo>
                  <a:pt x="0" y="0"/>
                </a:moveTo>
                <a:lnTo>
                  <a:pt x="3468086" y="0"/>
                </a:lnTo>
                <a:lnTo>
                  <a:pt x="3468086" y="1387235"/>
                </a:lnTo>
                <a:lnTo>
                  <a:pt x="0" y="1387235"/>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Freeform 8" id="8"/>
          <p:cNvSpPr/>
          <p:nvPr/>
        </p:nvSpPr>
        <p:spPr>
          <a:xfrm flipH="true" flipV="false" rot="-10800000">
            <a:off x="13320770" y="7568286"/>
            <a:ext cx="3129510" cy="841056"/>
          </a:xfrm>
          <a:custGeom>
            <a:avLst/>
            <a:gdLst/>
            <a:ahLst/>
            <a:cxnLst/>
            <a:rect r="r" b="b" t="t" l="l"/>
            <a:pathLst>
              <a:path h="841056" w="3129510">
                <a:moveTo>
                  <a:pt x="3129510" y="0"/>
                </a:moveTo>
                <a:lnTo>
                  <a:pt x="0" y="0"/>
                </a:lnTo>
                <a:lnTo>
                  <a:pt x="0" y="841056"/>
                </a:lnTo>
                <a:lnTo>
                  <a:pt x="3129510" y="841056"/>
                </a:lnTo>
                <a:lnTo>
                  <a:pt x="3129510" y="0"/>
                </a:lnTo>
                <a:close/>
              </a:path>
            </a:pathLst>
          </a:custGeom>
          <a:blipFill>
            <a:blip r:embed="rId12">
              <a:extLst>
                <a:ext uri="{96DAC541-7B7A-43D3-8B79-37D633B846F1}">
                  <asvg:svgBlip xmlns:asvg="http://schemas.microsoft.com/office/drawing/2016/SVG/main" r:embed="rId13"/>
                </a:ext>
              </a:extLst>
            </a:blip>
            <a:stretch>
              <a:fillRect l="0" t="0" r="0" b="0"/>
            </a:stretch>
          </a:blipFill>
        </p:spPr>
      </p:sp>
      <p:sp>
        <p:nvSpPr>
          <p:cNvPr name="Freeform 9" id="9"/>
          <p:cNvSpPr/>
          <p:nvPr/>
        </p:nvSpPr>
        <p:spPr>
          <a:xfrm flipH="false" flipV="false" rot="340974">
            <a:off x="3816114" y="1731761"/>
            <a:ext cx="4172880" cy="1350970"/>
          </a:xfrm>
          <a:custGeom>
            <a:avLst/>
            <a:gdLst/>
            <a:ahLst/>
            <a:cxnLst/>
            <a:rect r="r" b="b" t="t" l="l"/>
            <a:pathLst>
              <a:path h="1350970" w="4172880">
                <a:moveTo>
                  <a:pt x="0" y="0"/>
                </a:moveTo>
                <a:lnTo>
                  <a:pt x="4172881" y="0"/>
                </a:lnTo>
                <a:lnTo>
                  <a:pt x="4172881" y="1350970"/>
                </a:lnTo>
                <a:lnTo>
                  <a:pt x="0" y="1350970"/>
                </a:lnTo>
                <a:lnTo>
                  <a:pt x="0" y="0"/>
                </a:lnTo>
                <a:close/>
              </a:path>
            </a:pathLst>
          </a:custGeom>
          <a:blipFill>
            <a:blip r:embed="rId14">
              <a:extLst>
                <a:ext uri="{96DAC541-7B7A-43D3-8B79-37D633B846F1}">
                  <asvg:svgBlip xmlns:asvg="http://schemas.microsoft.com/office/drawing/2016/SVG/main" r:embed="rId15"/>
                </a:ext>
              </a:extLst>
            </a:blip>
            <a:stretch>
              <a:fillRect l="0" t="0" r="0" b="0"/>
            </a:stretch>
          </a:blipFill>
        </p:spPr>
      </p:sp>
      <p:sp>
        <p:nvSpPr>
          <p:cNvPr name="TextBox 10" id="10"/>
          <p:cNvSpPr txBox="true"/>
          <p:nvPr/>
        </p:nvSpPr>
        <p:spPr>
          <a:xfrm rot="0">
            <a:off x="4460488" y="1728376"/>
            <a:ext cx="2853139" cy="1024364"/>
          </a:xfrm>
          <a:prstGeom prst="rect">
            <a:avLst/>
          </a:prstGeom>
        </p:spPr>
        <p:txBody>
          <a:bodyPr anchor="t" rtlCol="false" tIns="0" lIns="0" bIns="0" rIns="0">
            <a:spAutoFit/>
          </a:bodyPr>
          <a:lstStyle/>
          <a:p>
            <a:pPr algn="ctr" marL="0" indent="0" lvl="0">
              <a:lnSpc>
                <a:spcPts val="8340"/>
              </a:lnSpc>
              <a:spcBef>
                <a:spcPct val="0"/>
              </a:spcBef>
            </a:pPr>
            <a:r>
              <a:rPr lang="en-US" sz="5957">
                <a:solidFill>
                  <a:srgbClr val="493423"/>
                </a:solidFill>
                <a:latin typeface="Sunday"/>
                <a:ea typeface="Sunday"/>
                <a:cs typeface="Sunday"/>
                <a:sym typeface="Sunday"/>
              </a:rPr>
              <a:t>Black</a:t>
            </a:r>
          </a:p>
        </p:txBody>
      </p:sp>
      <p:sp>
        <p:nvSpPr>
          <p:cNvPr name="TextBox 11" id="11"/>
          <p:cNvSpPr txBox="true"/>
          <p:nvPr/>
        </p:nvSpPr>
        <p:spPr>
          <a:xfrm rot="0">
            <a:off x="2051679" y="3561942"/>
            <a:ext cx="7701750" cy="2034541"/>
          </a:xfrm>
          <a:prstGeom prst="rect">
            <a:avLst/>
          </a:prstGeom>
        </p:spPr>
        <p:txBody>
          <a:bodyPr anchor="t" rtlCol="false" tIns="0" lIns="0" bIns="0" rIns="0">
            <a:spAutoFit/>
          </a:bodyPr>
          <a:lstStyle/>
          <a:p>
            <a:pPr algn="ctr" marL="0" indent="0" lvl="0">
              <a:lnSpc>
                <a:spcPts val="5459"/>
              </a:lnSpc>
              <a:spcBef>
                <a:spcPct val="0"/>
              </a:spcBef>
            </a:pPr>
            <a:r>
              <a:rPr lang="en-US" sz="3899">
                <a:solidFill>
                  <a:srgbClr val="493423"/>
                </a:solidFill>
                <a:latin typeface="Sunday"/>
                <a:ea typeface="Sunday"/>
                <a:cs typeface="Sunday"/>
                <a:sym typeface="Sunday"/>
              </a:rPr>
              <a:t>Fine powder made of carbon and soot was used to create black paint.</a:t>
            </a:r>
          </a:p>
        </p:txBody>
      </p:sp>
      <p:sp>
        <p:nvSpPr>
          <p:cNvPr name="Freeform 12" id="12"/>
          <p:cNvSpPr/>
          <p:nvPr/>
        </p:nvSpPr>
        <p:spPr>
          <a:xfrm flipH="false" flipV="false" rot="0">
            <a:off x="0" y="6172200"/>
            <a:ext cx="4460488" cy="4114800"/>
          </a:xfrm>
          <a:custGeom>
            <a:avLst/>
            <a:gdLst/>
            <a:ahLst/>
            <a:cxnLst/>
            <a:rect r="r" b="b" t="t" l="l"/>
            <a:pathLst>
              <a:path h="4114800" w="4460488">
                <a:moveTo>
                  <a:pt x="0" y="0"/>
                </a:moveTo>
                <a:lnTo>
                  <a:pt x="4460488" y="0"/>
                </a:lnTo>
                <a:lnTo>
                  <a:pt x="4460488" y="4114800"/>
                </a:lnTo>
                <a:lnTo>
                  <a:pt x="0" y="4114800"/>
                </a:lnTo>
                <a:lnTo>
                  <a:pt x="0" y="0"/>
                </a:lnTo>
                <a:close/>
              </a:path>
            </a:pathLst>
          </a:custGeom>
          <a:blipFill>
            <a:blip r:embed="rId16">
              <a:extLst>
                <a:ext uri="{96DAC541-7B7A-43D3-8B79-37D633B846F1}">
                  <asvg:svgBlip xmlns:asvg="http://schemas.microsoft.com/office/drawing/2016/SVG/main" r:embed="rId17"/>
                </a:ext>
              </a:extLst>
            </a:blip>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DAF0coD1RqU</dc:identifier>
  <dcterms:modified xsi:type="dcterms:W3CDTF">2011-08-01T06:04:30Z</dcterms:modified>
  <cp:revision>1</cp:revision>
  <dc:title>Gr 8-9 The Science of Fresco Painting</dc:title>
</cp:coreProperties>
</file>