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Barlow Bold" panose="020B0604020202020204" charset="0"/>
      <p:regular r:id="rId19"/>
    </p:embeddedFont>
    <p:embeddedFont>
      <p:font typeface="Lato" panose="020F0502020204030204" pitchFamily="34" charset="0"/>
      <p:regular r:id="rId20"/>
    </p:embeddedFont>
    <p:embeddedFont>
      <p:font typeface="Merriweather" panose="020F0502020204030204" pitchFamily="2" charset="0"/>
      <p:regular r:id="rId21"/>
    </p:embeddedFont>
    <p:embeddedFont>
      <p:font typeface="Merriweather Bold" panose="020B0604020202020204" charset="0"/>
      <p:regular r:id="rId22"/>
    </p:embeddedFont>
    <p:embeddedFont>
      <p:font typeface="Merriweather Italics" panose="020B0604020202020204" charset="0"/>
      <p:regular r:id="rId23"/>
    </p:embeddedFont>
    <p:embeddedFont>
      <p:font typeface="Roboto Bold" panose="020B0604020202020204" charset="0"/>
      <p:regular r:id="rId24"/>
    </p:embeddedFont>
    <p:embeddedFont>
      <p:font typeface="Roboto Italic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is a coin? Discuss: </a:t>
            </a:r>
          </a:p>
          <a:p>
            <a:r>
              <a:rPr lang="en-US"/>
              <a:t>-definition on slide</a:t>
            </a:r>
          </a:p>
          <a:p>
            <a:r>
              <a:rPr lang="en-US"/>
              <a:t>-coins can appear in all shapes and forms</a:t>
            </a:r>
          </a:p>
          <a:p>
            <a:r>
              <a:rPr lang="en-US"/>
              <a:t>-some of the earliest forms of currency were not in the shape of coins as we know them today (see shapes on slide)</a:t>
            </a:r>
          </a:p>
          <a:p>
            <a:r>
              <a:rPr lang="en-US"/>
              <a:t>-coins could be issued by emperors/kings, officials, or even private citizens called moneyers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images on coins can tell us about important people, gods and symbols. These three coins are from Greek city states and the images tell us something unique about each one. </a:t>
            </a:r>
          </a:p>
          <a:p>
            <a:r>
              <a:rPr lang="en-US"/>
              <a:t>The coin from Larissa on the left has a horse on it. Larissa was famous for it's incredible horses!</a:t>
            </a:r>
          </a:p>
          <a:p>
            <a:r>
              <a:rPr lang="en-US"/>
              <a:t>The coin with the Bee on it is from Ephesus, a city that worshiped the Greek goddess Artemis. We know that the Bee was very closely connected to Artemis because of coins like this, but only in Ephesus - and we don't know why. It's a bit of a mystery to historians even today! </a:t>
            </a:r>
          </a:p>
          <a:p>
            <a:r>
              <a:rPr lang="en-US"/>
              <a:t>The coin on the right is from Athens and shows an owl on it. The Owl is the animal of Athena, and Athena was the patron goddess of Athens!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Coins could also commemorate events, events that we might not have known about if we didn't study coins. </a:t>
            </a:r>
          </a:p>
          <a:p>
            <a:r>
              <a:rPr lang="en-US"/>
              <a:t>This coin commemorates when the Roman emperor Nero closed the doors to the temple of Janus</a:t>
            </a:r>
          </a:p>
          <a:p>
            <a:r>
              <a:rPr lang="en-US"/>
              <a:t>The Inscription translates to: With the Peace of the People of Rome Everywhere, He Closed (the Temple) of Janus; By Decree of the Senate.</a:t>
            </a:r>
          </a:p>
          <a:p>
            <a:r>
              <a:rPr lang="en-US"/>
              <a:t>-Since closing doors to temple was very rare, this event is commemorated on coinage as part of Nero's messaging campaign. Basically, it was a way for him to spread the news about this grand event since coins were in the hands of many people across the whole empire!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*possible answers*</a:t>
            </a:r>
          </a:p>
          <a:p>
            <a:r>
              <a:rPr lang="en-US"/>
              <a:t>1) Lots of people see them, new ones can be made frequently, lots of them are made, we see/use them everyday, even poorer people might have seen them, before phones/internet it was a way to spread a message far very quickly </a:t>
            </a:r>
          </a:p>
          <a:p>
            <a:r>
              <a:rPr lang="en-US"/>
              <a:t>2) common symbols, good quality image, use myths and stories people are familiar with, positive messaging and framing</a:t>
            </a:r>
          </a:p>
          <a:p>
            <a:r>
              <a:rPr lang="en-US"/>
              <a:t>3) good news, political change, victory at war, the state is stable and has money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 about images on canadian coins or other coins the kids are familiar with. You can also talk about bills!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Numismatics is the study of coins, medals, and banknotes, especially from an archaeological or historical perspective.</a:t>
            </a:r>
          </a:p>
          <a:p>
            <a:r>
              <a:rPr lang="en-US"/>
              <a:t>Coins can be useful in many ways:</a:t>
            </a:r>
          </a:p>
          <a:p>
            <a:r>
              <a:rPr lang="en-US"/>
              <a:t>They can help with dating archaeological digs by layers</a:t>
            </a:r>
          </a:p>
          <a:p>
            <a:r>
              <a:rPr lang="en-US"/>
              <a:t>The images on the coins can help us understand art history</a:t>
            </a:r>
          </a:p>
          <a:p>
            <a:r>
              <a:rPr lang="en-US"/>
              <a:t>The designs can help us understand the political messaging &amp; symbols used at the time.</a:t>
            </a:r>
          </a:p>
          <a:p>
            <a:r>
              <a:rPr lang="en-US"/>
              <a:t>They can also help us understand mythology since myths are sometimes shown on coins.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Coins could be made out of many different materials. Numismatists (people who study coins) use these abbreviations to refer to common materials. (Hint: some of these come from the names of elements on the periodic table!) AV or AU is gold (aurum in Latin), AR is silver (argentum in latin), EL is short for electrum - an alloy of gold and silver, and AE is bronze (aes in latin) - bronze is an alloy of copper and tin!</a:t>
            </a:r>
          </a:p>
          <a:p>
            <a:endParaRPr lang="en-US"/>
          </a:p>
          <a:p>
            <a:r>
              <a:rPr lang="en-US"/>
              <a:t>AES pronounced - 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examples of coins minted by different people or institutions. The owl coin from Athens was minted by the city-state of Athens. The middle coin is a coin of Mithradates VI, an ancient Greek King, and it was minted by the Kingdom of Pontus, his kingdom. The coin on the left was minted by a private citizen in ancient Rome named Manius Acilius. He was a general and a politician (a statesman) in ancient Rome.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Coins could be made one of two ways. One was with two dies and a hammer. </a:t>
            </a:r>
          </a:p>
          <a:p>
            <a:r>
              <a:rPr lang="en-US"/>
              <a:t>The bottom die,  called the obverse die, was set in an anvil. then, a blank piece of metal called a blank or a flan was placed on top. The top die called the reverse die was placed on top and then it was hammered onto the blank. The pictures carved into the dies would create a picture on the coin!</a:t>
            </a:r>
          </a:p>
          <a:p>
            <a:r>
              <a:rPr lang="en-US"/>
              <a:t>There were also cast coins using two moulds together, a technique used in some early Roman coinage and sometimes used to make forgeries. Hot metal was poured into a mould that had the design on the inside and once the metal cooled, it was opened up to reveal the coin!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all the different parts on a coin. </a:t>
            </a:r>
          </a:p>
          <a:p>
            <a:r>
              <a:rPr lang="en-US"/>
              <a:t>What we would call the 'head' of the coin is called the obverse. it often has a portrait on it. What we would call the 'tail' is called the reverse. While both sides can be very detailed, the image on the reverse often changes the most. </a:t>
            </a:r>
          </a:p>
          <a:p>
            <a:r>
              <a:rPr lang="en-US"/>
              <a:t>The legend is any writing on the coin. This coin has the name of the emperor on it "DIOCLETIAN"</a:t>
            </a:r>
          </a:p>
          <a:p>
            <a:r>
              <a:rPr lang="en-US"/>
              <a:t>The exergue is the main field below the figure. The letters here (ANT) stand for the city of Antioch, where this was made. </a:t>
            </a:r>
          </a:p>
          <a:p>
            <a:r>
              <a:rPr lang="en-US"/>
              <a:t>The Attributes are clues or symbols that let us know who the figure(s) is/are. This figure is holding a cornucopia and a patera, a dish for offerings. This lets us know the figure is a genius, a divine being sort of like a guardian angel. </a:t>
            </a:r>
          </a:p>
          <a:p>
            <a:r>
              <a:rPr lang="en-US"/>
              <a:t>The field is the open space around the main figure. </a:t>
            </a:r>
          </a:p>
          <a:p>
            <a:r>
              <a:rPr lang="en-US"/>
              <a:t>Mint marks also show us where the coin was minted.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coins also have what's called an ethnic. The ethnic is commonly seen on the coins of Greek city-states. It means "belonging to" [city]</a:t>
            </a:r>
          </a:p>
          <a:p>
            <a:r>
              <a:rPr lang="en-US"/>
              <a:t>The coin on the left reads Larissaion - belonging to Larissa.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Inscriptions on coins help us to figure out what the image on the coin is. They're often abbreviated. A common example on Roman coins is AVG or Augustus. This coin is a canadian coin. The back says D G REGINA </a:t>
            </a:r>
          </a:p>
          <a:p>
            <a:r>
              <a:rPr lang="en-US"/>
              <a:t>short for Dei Gratia Regina. It means By the Grace of God, Queen. Do you know who this woman 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Coins tells us important information, despite being so small. For example, different coins are made at different times. Our coins today have dates on them, but numismatists can tell how old ancient coins are based on the pictures and the designs on them. When archaeologists are doing digs at old sites, the coins can tell them exactly how old each layer is as they dig deeper and deeper. The amount of coins they find can also tell them how many people lived in the area, and how much trade was happening there. </a:t>
            </a:r>
          </a:p>
          <a:p>
            <a:r>
              <a:rPr lang="en-US"/>
              <a:t>If the economy isn't doing well, there may be less precious metals in the coins too. For example, the Roman coin called the Antoninianus was made of 42% silver in 238 CE. only 30 years later, it was made of 2.5% silver. Does anyone want to guess why? It's because in those 30 years, there was an economic crisis in Rome and they couldn't afford all the silver they needed for the coins!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53.svg"/><Relationship Id="rId4" Type="http://schemas.openxmlformats.org/officeDocument/2006/relationships/image" Target="../media/image17.sv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63.svg"/><Relationship Id="rId4" Type="http://schemas.openxmlformats.org/officeDocument/2006/relationships/image" Target="../media/image59.sv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png"/><Relationship Id="rId7"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11.svg"/><Relationship Id="rId9" Type="http://schemas.openxmlformats.org/officeDocument/2006/relationships/image" Target="../media/image68.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7.svg"/><Relationship Id="rId5" Type="http://schemas.openxmlformats.org/officeDocument/2006/relationships/image" Target="../media/image27.png"/><Relationship Id="rId10" Type="http://schemas.openxmlformats.org/officeDocument/2006/relationships/image" Target="../media/image6.png"/><Relationship Id="rId4" Type="http://schemas.openxmlformats.org/officeDocument/2006/relationships/image" Target="../media/image26.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B792"/>
        </a:solidFill>
        <a:effectLst/>
      </p:bgPr>
    </p:bg>
    <p:spTree>
      <p:nvGrpSpPr>
        <p:cNvPr id="1" name=""/>
        <p:cNvGrpSpPr/>
        <p:nvPr/>
      </p:nvGrpSpPr>
      <p:grpSpPr>
        <a:xfrm>
          <a:off x="0" y="0"/>
          <a:ext cx="0" cy="0"/>
          <a:chOff x="0" y="0"/>
          <a:chExt cx="0" cy="0"/>
        </a:xfrm>
      </p:grpSpPr>
      <p:sp>
        <p:nvSpPr>
          <p:cNvPr id="2" name="Freeform 2"/>
          <p:cNvSpPr/>
          <p:nvPr/>
        </p:nvSpPr>
        <p:spPr>
          <a:xfrm>
            <a:off x="2719264" y="5596605"/>
            <a:ext cx="12485541" cy="1998238"/>
          </a:xfrm>
          <a:custGeom>
            <a:avLst/>
            <a:gdLst/>
            <a:ahLst/>
            <a:cxnLst/>
            <a:rect l="l" t="t" r="r" b="b"/>
            <a:pathLst>
              <a:path w="12485541" h="1998238">
                <a:moveTo>
                  <a:pt x="0" y="0"/>
                </a:moveTo>
                <a:lnTo>
                  <a:pt x="12485540" y="0"/>
                </a:lnTo>
                <a:lnTo>
                  <a:pt x="12485540" y="1998238"/>
                </a:lnTo>
                <a:lnTo>
                  <a:pt x="0" y="1998238"/>
                </a:lnTo>
                <a:lnTo>
                  <a:pt x="0" y="0"/>
                </a:lnTo>
                <a:close/>
              </a:path>
            </a:pathLst>
          </a:custGeom>
          <a:blipFill>
            <a:blip r:embed="rId2"/>
            <a:stretch>
              <a:fillRect/>
            </a:stretch>
          </a:blipFill>
        </p:spPr>
        <p:txBody>
          <a:bodyPr/>
          <a:lstStyle/>
          <a:p>
            <a:endParaRPr lang="en-US"/>
          </a:p>
        </p:txBody>
      </p:sp>
      <p:sp>
        <p:nvSpPr>
          <p:cNvPr id="3" name="Freeform 3"/>
          <p:cNvSpPr/>
          <p:nvPr/>
        </p:nvSpPr>
        <p:spPr>
          <a:xfrm>
            <a:off x="-4166172" y="2528469"/>
            <a:ext cx="13310172" cy="12824905"/>
          </a:xfrm>
          <a:custGeom>
            <a:avLst/>
            <a:gdLst/>
            <a:ahLst/>
            <a:cxnLst/>
            <a:rect l="l" t="t" r="r" b="b"/>
            <a:pathLst>
              <a:path w="13310172" h="12824905">
                <a:moveTo>
                  <a:pt x="0" y="0"/>
                </a:moveTo>
                <a:lnTo>
                  <a:pt x="13310172" y="0"/>
                </a:lnTo>
                <a:lnTo>
                  <a:pt x="13310172" y="12824905"/>
                </a:lnTo>
                <a:lnTo>
                  <a:pt x="0" y="12824905"/>
                </a:lnTo>
                <a:lnTo>
                  <a:pt x="0" y="0"/>
                </a:lnTo>
                <a:close/>
              </a:path>
            </a:pathLst>
          </a:custGeom>
          <a:blipFill>
            <a:blip r:embed="rId3">
              <a:alphaModFix amt="14000"/>
            </a:blip>
            <a:stretch>
              <a:fillRect/>
            </a:stretch>
          </a:blipFill>
        </p:spPr>
        <p:txBody>
          <a:bodyPr/>
          <a:lstStyle/>
          <a:p>
            <a:endParaRPr lang="en-US"/>
          </a:p>
        </p:txBody>
      </p:sp>
      <p:sp>
        <p:nvSpPr>
          <p:cNvPr id="4" name="Freeform 4"/>
          <p:cNvSpPr/>
          <p:nvPr/>
        </p:nvSpPr>
        <p:spPr>
          <a:xfrm>
            <a:off x="135953" y="8673097"/>
            <a:ext cx="5762262" cy="1923155"/>
          </a:xfrm>
          <a:custGeom>
            <a:avLst/>
            <a:gdLst/>
            <a:ahLst/>
            <a:cxnLst/>
            <a:rect l="l" t="t" r="r" b="b"/>
            <a:pathLst>
              <a:path w="5762262" h="1923155">
                <a:moveTo>
                  <a:pt x="0" y="0"/>
                </a:moveTo>
                <a:lnTo>
                  <a:pt x="5762262" y="0"/>
                </a:lnTo>
                <a:lnTo>
                  <a:pt x="5762262" y="1923155"/>
                </a:lnTo>
                <a:lnTo>
                  <a:pt x="0" y="1923155"/>
                </a:lnTo>
                <a:lnTo>
                  <a:pt x="0" y="0"/>
                </a:lnTo>
                <a:close/>
              </a:path>
            </a:pathLst>
          </a:custGeom>
          <a:blipFill>
            <a:blip r:embed="rId4"/>
            <a:stretch>
              <a:fillRect/>
            </a:stretch>
          </a:blipFill>
        </p:spPr>
        <p:txBody>
          <a:bodyPr/>
          <a:lstStyle/>
          <a:p>
            <a:endParaRPr lang="en-US"/>
          </a:p>
        </p:txBody>
      </p:sp>
      <p:sp>
        <p:nvSpPr>
          <p:cNvPr id="5" name="Freeform 5"/>
          <p:cNvSpPr/>
          <p:nvPr/>
        </p:nvSpPr>
        <p:spPr>
          <a:xfrm>
            <a:off x="10845927" y="-755875"/>
            <a:ext cx="12185241" cy="11042875"/>
          </a:xfrm>
          <a:custGeom>
            <a:avLst/>
            <a:gdLst/>
            <a:ahLst/>
            <a:cxnLst/>
            <a:rect l="l" t="t" r="r" b="b"/>
            <a:pathLst>
              <a:path w="12185241" h="11042875">
                <a:moveTo>
                  <a:pt x="0" y="0"/>
                </a:moveTo>
                <a:lnTo>
                  <a:pt x="12185242" y="0"/>
                </a:lnTo>
                <a:lnTo>
                  <a:pt x="12185242" y="11042875"/>
                </a:lnTo>
                <a:lnTo>
                  <a:pt x="0" y="11042875"/>
                </a:lnTo>
                <a:lnTo>
                  <a:pt x="0" y="0"/>
                </a:lnTo>
                <a:close/>
              </a:path>
            </a:pathLst>
          </a:custGeom>
          <a:blipFill>
            <a:blip r:embed="rId5">
              <a:alphaModFix amt="18000"/>
            </a:blip>
            <a:stretch>
              <a:fillRect/>
            </a:stretch>
          </a:blipFill>
        </p:spPr>
        <p:txBody>
          <a:bodyPr/>
          <a:lstStyle/>
          <a:p>
            <a:endParaRPr lang="en-US"/>
          </a:p>
        </p:txBody>
      </p:sp>
      <p:sp>
        <p:nvSpPr>
          <p:cNvPr id="6" name="TextBox 6"/>
          <p:cNvSpPr txBox="1"/>
          <p:nvPr/>
        </p:nvSpPr>
        <p:spPr>
          <a:xfrm>
            <a:off x="3009414" y="3092077"/>
            <a:ext cx="11905240" cy="2218690"/>
          </a:xfrm>
          <a:prstGeom prst="rect">
            <a:avLst/>
          </a:prstGeom>
        </p:spPr>
        <p:txBody>
          <a:bodyPr lIns="0" tIns="0" rIns="0" bIns="0" rtlCol="0" anchor="t">
            <a:spAutoFit/>
          </a:bodyPr>
          <a:lstStyle/>
          <a:p>
            <a:pPr algn="ctr">
              <a:lnSpc>
                <a:spcPts val="8599"/>
              </a:lnSpc>
            </a:pPr>
            <a:r>
              <a:rPr lang="en-US" sz="8599" b="1">
                <a:solidFill>
                  <a:srgbClr val="2A3B19"/>
                </a:solidFill>
                <a:latin typeface="Merriweather Bold"/>
                <a:ea typeface="Merriweather Bold"/>
                <a:cs typeface="Merriweather Bold"/>
                <a:sym typeface="Merriweather Bold"/>
              </a:rPr>
              <a:t>Introduction to Ancient Numismatics</a:t>
            </a:r>
          </a:p>
        </p:txBody>
      </p:sp>
      <p:sp>
        <p:nvSpPr>
          <p:cNvPr id="7" name="Freeform 7"/>
          <p:cNvSpPr/>
          <p:nvPr/>
        </p:nvSpPr>
        <p:spPr>
          <a:xfrm>
            <a:off x="15589096" y="7594843"/>
            <a:ext cx="2698904" cy="2692157"/>
          </a:xfrm>
          <a:custGeom>
            <a:avLst/>
            <a:gdLst/>
            <a:ahLst/>
            <a:cxnLst/>
            <a:rect l="l" t="t" r="r" b="b"/>
            <a:pathLst>
              <a:path w="2698904" h="2692157">
                <a:moveTo>
                  <a:pt x="0" y="0"/>
                </a:moveTo>
                <a:lnTo>
                  <a:pt x="2698904" y="0"/>
                </a:lnTo>
                <a:lnTo>
                  <a:pt x="2698904" y="2692157"/>
                </a:lnTo>
                <a:lnTo>
                  <a:pt x="0" y="2692157"/>
                </a:lnTo>
                <a:lnTo>
                  <a:pt x="0" y="0"/>
                </a:lnTo>
                <a:close/>
              </a:path>
            </a:pathLst>
          </a:custGeom>
          <a:blipFill>
            <a:blip r:embed="rId6"/>
            <a:stretch>
              <a:fillRect/>
            </a:stretch>
          </a:blipFill>
        </p:spPr>
        <p:txBody>
          <a:bodyPr/>
          <a:lstStyle/>
          <a:p>
            <a:endParaRPr lang="en-US"/>
          </a:p>
        </p:txBody>
      </p:sp>
      <p:sp>
        <p:nvSpPr>
          <p:cNvPr id="8" name="Freeform 8"/>
          <p:cNvSpPr/>
          <p:nvPr/>
        </p:nvSpPr>
        <p:spPr>
          <a:xfrm>
            <a:off x="0" y="0"/>
            <a:ext cx="3083196" cy="2920627"/>
          </a:xfrm>
          <a:custGeom>
            <a:avLst/>
            <a:gdLst/>
            <a:ahLst/>
            <a:cxnLst/>
            <a:rect l="l" t="t" r="r" b="b"/>
            <a:pathLst>
              <a:path w="3083196" h="2920627">
                <a:moveTo>
                  <a:pt x="0" y="0"/>
                </a:moveTo>
                <a:lnTo>
                  <a:pt x="3083196" y="0"/>
                </a:lnTo>
                <a:lnTo>
                  <a:pt x="3083196" y="2920627"/>
                </a:lnTo>
                <a:lnTo>
                  <a:pt x="0" y="2920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5204804" y="0"/>
            <a:ext cx="3083196" cy="2920627"/>
          </a:xfrm>
          <a:custGeom>
            <a:avLst/>
            <a:gdLst/>
            <a:ahLst/>
            <a:cxnLst/>
            <a:rect l="l" t="t" r="r" b="b"/>
            <a:pathLst>
              <a:path w="3083196" h="2920627">
                <a:moveTo>
                  <a:pt x="3083196" y="0"/>
                </a:moveTo>
                <a:lnTo>
                  <a:pt x="0" y="0"/>
                </a:lnTo>
                <a:lnTo>
                  <a:pt x="0" y="2920627"/>
                </a:lnTo>
                <a:lnTo>
                  <a:pt x="3083196" y="2920627"/>
                </a:lnTo>
                <a:lnTo>
                  <a:pt x="308319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9095036" y="4914900"/>
            <a:ext cx="97929" cy="438150"/>
          </a:xfrm>
          <a:prstGeom prst="rect">
            <a:avLst/>
          </a:prstGeom>
        </p:spPr>
        <p:txBody>
          <a:bodyPr lIns="0" tIns="0" rIns="0" bIns="0" rtlCol="0" anchor="t">
            <a:spAutoFit/>
          </a:bodyPr>
          <a:lstStyle/>
          <a:p>
            <a:pPr algn="ctr">
              <a:lnSpc>
                <a:spcPts val="3360"/>
              </a:lnSpc>
              <a:spcBef>
                <a:spcPct val="0"/>
              </a:spcBef>
            </a:pPr>
            <a:r>
              <a:rPr lang="en-US" sz="2800" i="1" spc="84">
                <a:solidFill>
                  <a:srgbClr val="2A3B19"/>
                </a:solidFill>
                <a:latin typeface="Roboto Italics"/>
                <a:ea typeface="Roboto Italics"/>
                <a:cs typeface="Roboto Italics"/>
                <a:sym typeface="Roboto Italics"/>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flipH="1">
            <a:off x="11183708" y="-1004895"/>
            <a:ext cx="7104292" cy="4653312"/>
          </a:xfrm>
          <a:custGeom>
            <a:avLst/>
            <a:gdLst/>
            <a:ahLst/>
            <a:cxnLst/>
            <a:rect l="l" t="t" r="r" b="b"/>
            <a:pathLst>
              <a:path w="7104292" h="4653312">
                <a:moveTo>
                  <a:pt x="7104292" y="0"/>
                </a:moveTo>
                <a:lnTo>
                  <a:pt x="0" y="0"/>
                </a:lnTo>
                <a:lnTo>
                  <a:pt x="0" y="4653312"/>
                </a:lnTo>
                <a:lnTo>
                  <a:pt x="7104292" y="4653312"/>
                </a:lnTo>
                <a:lnTo>
                  <a:pt x="7104292"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4026975" y="786312"/>
            <a:ext cx="10234050" cy="3049003"/>
            <a:chOff x="0" y="0"/>
            <a:chExt cx="13645399" cy="4065338"/>
          </a:xfrm>
        </p:grpSpPr>
        <p:sp>
          <p:nvSpPr>
            <p:cNvPr id="4" name="TextBox 4"/>
            <p:cNvSpPr txBox="1"/>
            <p:nvPr/>
          </p:nvSpPr>
          <p:spPr>
            <a:xfrm>
              <a:off x="0" y="161925"/>
              <a:ext cx="13645399" cy="1577128"/>
            </a:xfrm>
            <a:prstGeom prst="rect">
              <a:avLst/>
            </a:prstGeom>
          </p:spPr>
          <p:txBody>
            <a:bodyPr lIns="0" tIns="0" rIns="0" bIns="0" rtlCol="0" anchor="t">
              <a:spAutoFit/>
            </a:bodyPr>
            <a:lstStyle/>
            <a:p>
              <a:pPr algn="ctr">
                <a:lnSpc>
                  <a:spcPts val="8600"/>
                </a:lnSpc>
              </a:pPr>
              <a:r>
                <a:rPr lang="en-US" sz="8600" i="1">
                  <a:solidFill>
                    <a:srgbClr val="2A3B19"/>
                  </a:solidFill>
                  <a:latin typeface="Merriweather Italics"/>
                  <a:ea typeface="Merriweather Italics"/>
                  <a:cs typeface="Merriweather Italics"/>
                  <a:sym typeface="Merriweather Italics"/>
                </a:rPr>
                <a:t>What Coins Tell Us</a:t>
              </a:r>
            </a:p>
          </p:txBody>
        </p:sp>
        <p:sp>
          <p:nvSpPr>
            <p:cNvPr id="5" name="TextBox 5"/>
            <p:cNvSpPr txBox="1"/>
            <p:nvPr/>
          </p:nvSpPr>
          <p:spPr>
            <a:xfrm>
              <a:off x="0" y="3606021"/>
              <a:ext cx="13645399" cy="459317"/>
            </a:xfrm>
            <a:prstGeom prst="rect">
              <a:avLst/>
            </a:prstGeom>
          </p:spPr>
          <p:txBody>
            <a:bodyPr lIns="0" tIns="0" rIns="0" bIns="0" rtlCol="0" anchor="t">
              <a:spAutoFit/>
            </a:bodyPr>
            <a:lstStyle/>
            <a:p>
              <a:pPr algn="l">
                <a:lnSpc>
                  <a:spcPts val="2800"/>
                </a:lnSpc>
              </a:pPr>
              <a:endParaRPr/>
            </a:p>
          </p:txBody>
        </p:sp>
      </p:grpSp>
      <p:sp>
        <p:nvSpPr>
          <p:cNvPr id="6" name="Freeform 6"/>
          <p:cNvSpPr/>
          <p:nvPr/>
        </p:nvSpPr>
        <p:spPr>
          <a:xfrm>
            <a:off x="-426578" y="6371997"/>
            <a:ext cx="7104292" cy="4653312"/>
          </a:xfrm>
          <a:custGeom>
            <a:avLst/>
            <a:gdLst/>
            <a:ahLst/>
            <a:cxnLst/>
            <a:rect l="l" t="t" r="r" b="b"/>
            <a:pathLst>
              <a:path w="7104292" h="4653312">
                <a:moveTo>
                  <a:pt x="0" y="0"/>
                </a:moveTo>
                <a:lnTo>
                  <a:pt x="7104292" y="0"/>
                </a:lnTo>
                <a:lnTo>
                  <a:pt x="7104292" y="4653311"/>
                </a:lnTo>
                <a:lnTo>
                  <a:pt x="0" y="4653311"/>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628649" y="7155122"/>
            <a:ext cx="3264752" cy="2264922"/>
          </a:xfrm>
          <a:custGeom>
            <a:avLst/>
            <a:gdLst/>
            <a:ahLst/>
            <a:cxnLst/>
            <a:rect l="l" t="t" r="r" b="b"/>
            <a:pathLst>
              <a:path w="3264752" h="2264922">
                <a:moveTo>
                  <a:pt x="0" y="0"/>
                </a:moveTo>
                <a:lnTo>
                  <a:pt x="3264752" y="0"/>
                </a:lnTo>
                <a:lnTo>
                  <a:pt x="3264752" y="2264922"/>
                </a:lnTo>
                <a:lnTo>
                  <a:pt x="0" y="22649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2628649" y="6735572"/>
            <a:ext cx="3104022" cy="3104022"/>
          </a:xfrm>
          <a:custGeom>
            <a:avLst/>
            <a:gdLst/>
            <a:ahLst/>
            <a:cxnLst/>
            <a:rect l="l" t="t" r="r" b="b"/>
            <a:pathLst>
              <a:path w="3104022" h="3104022">
                <a:moveTo>
                  <a:pt x="0" y="0"/>
                </a:moveTo>
                <a:lnTo>
                  <a:pt x="3104022" y="0"/>
                </a:lnTo>
                <a:lnTo>
                  <a:pt x="3104022" y="3104022"/>
                </a:lnTo>
                <a:lnTo>
                  <a:pt x="0" y="3104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507997" y="1729980"/>
            <a:ext cx="5235141" cy="3527176"/>
          </a:xfrm>
          <a:custGeom>
            <a:avLst/>
            <a:gdLst/>
            <a:ahLst/>
            <a:cxnLst/>
            <a:rect l="l" t="t" r="r" b="b"/>
            <a:pathLst>
              <a:path w="5235141" h="3527176">
                <a:moveTo>
                  <a:pt x="0" y="0"/>
                </a:moveTo>
                <a:lnTo>
                  <a:pt x="5235142" y="0"/>
                </a:lnTo>
                <a:lnTo>
                  <a:pt x="5235142" y="3527177"/>
                </a:lnTo>
                <a:lnTo>
                  <a:pt x="0" y="35271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6231062" y="2651567"/>
            <a:ext cx="5825877" cy="2785745"/>
          </a:xfrm>
          <a:prstGeom prst="rect">
            <a:avLst/>
          </a:prstGeom>
        </p:spPr>
        <p:txBody>
          <a:bodyPr lIns="0" tIns="0" rIns="0" bIns="0" rtlCol="0" anchor="t">
            <a:spAutoFit/>
          </a:bodyPr>
          <a:lstStyle/>
          <a:p>
            <a:pPr algn="l">
              <a:lnSpc>
                <a:spcPts val="4480"/>
              </a:lnSpc>
            </a:pPr>
            <a:r>
              <a:rPr lang="en-US" sz="3200">
                <a:solidFill>
                  <a:srgbClr val="000000"/>
                </a:solidFill>
                <a:latin typeface="Merriweather"/>
                <a:ea typeface="Merriweather"/>
                <a:cs typeface="Merriweather"/>
                <a:sym typeface="Merriweather"/>
              </a:rPr>
              <a:t>Archaeological Information:​</a:t>
            </a:r>
          </a:p>
          <a:p>
            <a:pPr marL="690880" lvl="1" indent="-345440" algn="l">
              <a:lnSpc>
                <a:spcPts val="4480"/>
              </a:lnSpc>
              <a:buFont typeface="Arial"/>
              <a:buChar char="•"/>
            </a:pPr>
            <a:r>
              <a:rPr lang="en-US" sz="3200">
                <a:solidFill>
                  <a:srgbClr val="000000"/>
                </a:solidFill>
                <a:latin typeface="Merriweather"/>
                <a:ea typeface="Merriweather"/>
                <a:cs typeface="Merriweather"/>
                <a:sym typeface="Merriweather"/>
              </a:rPr>
              <a:t>Dates​</a:t>
            </a:r>
          </a:p>
          <a:p>
            <a:pPr marL="690880" lvl="1" indent="-345440" algn="l">
              <a:lnSpc>
                <a:spcPts val="4480"/>
              </a:lnSpc>
              <a:buFont typeface="Arial"/>
              <a:buChar char="•"/>
            </a:pPr>
            <a:r>
              <a:rPr lang="en-US" sz="3200">
                <a:solidFill>
                  <a:srgbClr val="000000"/>
                </a:solidFill>
                <a:latin typeface="Merriweather"/>
                <a:ea typeface="Merriweather"/>
                <a:cs typeface="Merriweather"/>
                <a:sym typeface="Merriweather"/>
              </a:rPr>
              <a:t>Levels of Occupation​</a:t>
            </a:r>
          </a:p>
          <a:p>
            <a:pPr marL="690880" lvl="1" indent="-345440" algn="l">
              <a:lnSpc>
                <a:spcPts val="4480"/>
              </a:lnSpc>
              <a:buFont typeface="Arial"/>
              <a:buChar char="•"/>
            </a:pPr>
            <a:r>
              <a:rPr lang="en-US" sz="3200">
                <a:solidFill>
                  <a:srgbClr val="000000"/>
                </a:solidFill>
                <a:latin typeface="Merriweather"/>
                <a:ea typeface="Merriweather"/>
                <a:cs typeface="Merriweather"/>
                <a:sym typeface="Merriweather"/>
              </a:rPr>
              <a:t>Economic &amp; trade activity​</a:t>
            </a:r>
          </a:p>
          <a:p>
            <a:pPr algn="l">
              <a:lnSpc>
                <a:spcPts val="4480"/>
              </a:lnSpc>
            </a:pPr>
            <a:endParaRPr lang="en-US" sz="3200">
              <a:solidFill>
                <a:srgbClr val="000000"/>
              </a:solidFill>
              <a:latin typeface="Merriweather"/>
              <a:ea typeface="Merriweather"/>
              <a:cs typeface="Merriweather"/>
              <a:sym typeface="Merriweather"/>
            </a:endParaRPr>
          </a:p>
        </p:txBody>
      </p:sp>
      <p:sp>
        <p:nvSpPr>
          <p:cNvPr id="11" name="TextBox 11"/>
          <p:cNvSpPr txBox="1"/>
          <p:nvPr/>
        </p:nvSpPr>
        <p:spPr>
          <a:xfrm>
            <a:off x="6231062" y="7974635"/>
            <a:ext cx="5825877" cy="1099820"/>
          </a:xfrm>
          <a:prstGeom prst="rect">
            <a:avLst/>
          </a:prstGeom>
        </p:spPr>
        <p:txBody>
          <a:bodyPr lIns="0" tIns="0" rIns="0" bIns="0" rtlCol="0" anchor="t">
            <a:spAutoFit/>
          </a:bodyPr>
          <a:lstStyle/>
          <a:p>
            <a:pPr algn="ctr">
              <a:lnSpc>
                <a:spcPts val="4480"/>
              </a:lnSpc>
            </a:pPr>
            <a:r>
              <a:rPr lang="en-US" sz="3200">
                <a:solidFill>
                  <a:srgbClr val="000000"/>
                </a:solidFill>
                <a:latin typeface="Merriweather"/>
                <a:ea typeface="Merriweather"/>
                <a:cs typeface="Merriweather"/>
                <a:sym typeface="Merriweather"/>
              </a:rPr>
              <a:t>238 CE = 42% silver​</a:t>
            </a:r>
          </a:p>
          <a:p>
            <a:pPr algn="ctr">
              <a:lnSpc>
                <a:spcPts val="4480"/>
              </a:lnSpc>
            </a:pPr>
            <a:r>
              <a:rPr lang="en-US" sz="3200">
                <a:solidFill>
                  <a:srgbClr val="000000"/>
                </a:solidFill>
                <a:latin typeface="Merriweather"/>
                <a:ea typeface="Merriweather"/>
                <a:cs typeface="Merriweather"/>
                <a:sym typeface="Merriweather"/>
              </a:rPr>
              <a:t>268 CE = 2.5% silver​</a:t>
            </a:r>
          </a:p>
        </p:txBody>
      </p:sp>
      <p:sp>
        <p:nvSpPr>
          <p:cNvPr id="12" name="TextBox 12"/>
          <p:cNvSpPr txBox="1"/>
          <p:nvPr/>
        </p:nvSpPr>
        <p:spPr>
          <a:xfrm>
            <a:off x="6231062" y="7078922"/>
            <a:ext cx="5825877" cy="662940"/>
          </a:xfrm>
          <a:prstGeom prst="rect">
            <a:avLst/>
          </a:prstGeom>
        </p:spPr>
        <p:txBody>
          <a:bodyPr lIns="0" tIns="0" rIns="0" bIns="0" rtlCol="0" anchor="t">
            <a:spAutoFit/>
          </a:bodyPr>
          <a:lstStyle/>
          <a:p>
            <a:pPr algn="ctr">
              <a:lnSpc>
                <a:spcPts val="5460"/>
              </a:lnSpc>
            </a:pPr>
            <a:r>
              <a:rPr lang="en-US" sz="3900" b="1">
                <a:solidFill>
                  <a:srgbClr val="000000"/>
                </a:solidFill>
                <a:latin typeface="Merriweather Bold"/>
                <a:ea typeface="Merriweather Bold"/>
                <a:cs typeface="Merriweather Bold"/>
                <a:sym typeface="Merriweather Bold"/>
              </a:rPr>
              <a:t>Antoninianus​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4B792"/>
        </a:solidFill>
        <a:effectLst/>
      </p:bgPr>
    </p:bg>
    <p:spTree>
      <p:nvGrpSpPr>
        <p:cNvPr id="1" name=""/>
        <p:cNvGrpSpPr/>
        <p:nvPr/>
      </p:nvGrpSpPr>
      <p:grpSpPr>
        <a:xfrm>
          <a:off x="0" y="0"/>
          <a:ext cx="0" cy="0"/>
          <a:chOff x="0" y="0"/>
          <a:chExt cx="0" cy="0"/>
        </a:xfrm>
      </p:grpSpPr>
      <p:sp>
        <p:nvSpPr>
          <p:cNvPr id="2" name="Freeform 2"/>
          <p:cNvSpPr/>
          <p:nvPr/>
        </p:nvSpPr>
        <p:spPr>
          <a:xfrm>
            <a:off x="1028700" y="0"/>
            <a:ext cx="16188139" cy="10287000"/>
          </a:xfrm>
          <a:custGeom>
            <a:avLst/>
            <a:gdLst/>
            <a:ahLst/>
            <a:cxnLst/>
            <a:rect l="l" t="t" r="r" b="b"/>
            <a:pathLst>
              <a:path w="16188139" h="10287000">
                <a:moveTo>
                  <a:pt x="0" y="0"/>
                </a:moveTo>
                <a:lnTo>
                  <a:pt x="16188139" y="0"/>
                </a:lnTo>
                <a:lnTo>
                  <a:pt x="16188139" y="10287000"/>
                </a:lnTo>
                <a:lnTo>
                  <a:pt x="0" y="10287000"/>
                </a:lnTo>
                <a:lnTo>
                  <a:pt x="0" y="0"/>
                </a:lnTo>
                <a:close/>
              </a:path>
            </a:pathLst>
          </a:custGeom>
          <a:blipFill>
            <a:blip r:embed="rId3">
              <a:alphaModFix amt="30000"/>
            </a:blip>
            <a:stretch>
              <a:fillRect l="-212" t="-2566" b="-2566"/>
            </a:stretch>
          </a:blipFill>
        </p:spPr>
        <p:txBody>
          <a:bodyPr/>
          <a:lstStyle/>
          <a:p>
            <a:endParaRPr lang="en-US"/>
          </a:p>
        </p:txBody>
      </p:sp>
      <p:sp>
        <p:nvSpPr>
          <p:cNvPr id="3" name="TextBox 3"/>
          <p:cNvSpPr txBox="1"/>
          <p:nvPr/>
        </p:nvSpPr>
        <p:spPr>
          <a:xfrm>
            <a:off x="2391724" y="1240213"/>
            <a:ext cx="13504552" cy="1209675"/>
          </a:xfrm>
          <a:prstGeom prst="rect">
            <a:avLst/>
          </a:prstGeom>
        </p:spPr>
        <p:txBody>
          <a:bodyPr lIns="0" tIns="0" rIns="0" bIns="0" rtlCol="0" anchor="t">
            <a:spAutoFit/>
          </a:bodyPr>
          <a:lstStyle/>
          <a:p>
            <a:pPr algn="ctr">
              <a:lnSpc>
                <a:spcPts val="9000"/>
              </a:lnSpc>
            </a:pPr>
            <a:r>
              <a:rPr lang="en-US" sz="9000" i="1" dirty="0">
                <a:solidFill>
                  <a:srgbClr val="2A3B19"/>
                </a:solidFill>
                <a:latin typeface="Merriweather Italics"/>
                <a:ea typeface="Merriweather Italics"/>
                <a:cs typeface="Merriweather Italics"/>
                <a:sym typeface="Merriweather Italics"/>
              </a:rPr>
              <a:t>What Coins Tell Us</a:t>
            </a:r>
          </a:p>
        </p:txBody>
      </p:sp>
      <p:sp>
        <p:nvSpPr>
          <p:cNvPr id="4" name="Freeform 4"/>
          <p:cNvSpPr/>
          <p:nvPr/>
        </p:nvSpPr>
        <p:spPr>
          <a:xfrm>
            <a:off x="2032136" y="5143500"/>
            <a:ext cx="14223729" cy="4658271"/>
          </a:xfrm>
          <a:custGeom>
            <a:avLst/>
            <a:gdLst/>
            <a:ahLst/>
            <a:cxnLst/>
            <a:rect l="l" t="t" r="r" b="b"/>
            <a:pathLst>
              <a:path w="14223729" h="4658271">
                <a:moveTo>
                  <a:pt x="0" y="0"/>
                </a:moveTo>
                <a:lnTo>
                  <a:pt x="14223728" y="0"/>
                </a:lnTo>
                <a:lnTo>
                  <a:pt x="14223728" y="4658271"/>
                </a:lnTo>
                <a:lnTo>
                  <a:pt x="0" y="4658271"/>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009456" y="2818706"/>
            <a:ext cx="6917234" cy="2223770"/>
          </a:xfrm>
          <a:prstGeom prst="rect">
            <a:avLst/>
          </a:prstGeom>
        </p:spPr>
        <p:txBody>
          <a:bodyPr lIns="0" tIns="0" rIns="0" bIns="0" rtlCol="0" anchor="t">
            <a:spAutoFit/>
          </a:bodyPr>
          <a:lstStyle/>
          <a:p>
            <a:pPr algn="l">
              <a:lnSpc>
                <a:spcPts val="4480"/>
              </a:lnSpc>
            </a:pPr>
            <a:r>
              <a:rPr lang="en-US" sz="3200" b="1">
                <a:solidFill>
                  <a:srgbClr val="000000"/>
                </a:solidFill>
                <a:latin typeface="Merriweather Bold"/>
                <a:ea typeface="Merriweather Bold"/>
                <a:cs typeface="Merriweather Bold"/>
                <a:sym typeface="Merriweather Bold"/>
              </a:rPr>
              <a:t>Imagery​</a:t>
            </a:r>
          </a:p>
          <a:p>
            <a:pPr marL="690880" lvl="1" indent="-345440" algn="l">
              <a:lnSpc>
                <a:spcPts val="4480"/>
              </a:lnSpc>
              <a:buFont typeface="Arial"/>
              <a:buChar char="•"/>
            </a:pPr>
            <a:r>
              <a:rPr lang="en-US" sz="3200">
                <a:solidFill>
                  <a:srgbClr val="000000"/>
                </a:solidFill>
                <a:latin typeface="Merriweather"/>
                <a:ea typeface="Merriweather"/>
                <a:cs typeface="Merriweather"/>
                <a:sym typeface="Merriweather"/>
              </a:rPr>
              <a:t>Powerful people or institutions​</a:t>
            </a:r>
          </a:p>
          <a:p>
            <a:pPr marL="690881" lvl="1" indent="-345440" algn="l">
              <a:lnSpc>
                <a:spcPts val="4480"/>
              </a:lnSpc>
              <a:buFont typeface="Arial"/>
              <a:buChar char="•"/>
            </a:pPr>
            <a:r>
              <a:rPr lang="en-US" sz="3200">
                <a:solidFill>
                  <a:srgbClr val="000000"/>
                </a:solidFill>
                <a:latin typeface="Merriweather"/>
                <a:ea typeface="Merriweather"/>
                <a:cs typeface="Merriweather"/>
                <a:sym typeface="Merriweather"/>
              </a:rPr>
              <a:t>Prominent deities​</a:t>
            </a:r>
          </a:p>
          <a:p>
            <a:pPr marL="690880" lvl="1" indent="-345440" algn="l">
              <a:lnSpc>
                <a:spcPts val="4480"/>
              </a:lnSpc>
              <a:buFont typeface="Arial"/>
              <a:buChar char="•"/>
            </a:pPr>
            <a:r>
              <a:rPr lang="en-US" sz="3200">
                <a:solidFill>
                  <a:srgbClr val="000000"/>
                </a:solidFill>
                <a:latin typeface="Merriweather"/>
                <a:ea typeface="Merriweather"/>
                <a:cs typeface="Merriweather"/>
                <a:sym typeface="Merriweather"/>
              </a:rPr>
              <a:t>Symbolism​</a:t>
            </a:r>
          </a:p>
        </p:txBody>
      </p:sp>
      <p:sp>
        <p:nvSpPr>
          <p:cNvPr id="6" name="TextBox 6"/>
          <p:cNvSpPr txBox="1"/>
          <p:nvPr/>
        </p:nvSpPr>
        <p:spPr>
          <a:xfrm>
            <a:off x="3922498" y="9031605"/>
            <a:ext cx="1182902" cy="405765"/>
          </a:xfrm>
          <a:prstGeom prst="rect">
            <a:avLst/>
          </a:prstGeom>
        </p:spPr>
        <p:txBody>
          <a:bodyPr wrap="square" lIns="0" tIns="0" rIns="0" bIns="0" rtlCol="0" anchor="t">
            <a:spAutoFit/>
          </a:bodyPr>
          <a:lstStyle/>
          <a:p>
            <a:pPr algn="ctr">
              <a:lnSpc>
                <a:spcPts val="3359"/>
              </a:lnSpc>
            </a:pPr>
            <a:r>
              <a:rPr lang="en-US" sz="2399" b="1" dirty="0">
                <a:solidFill>
                  <a:srgbClr val="000000"/>
                </a:solidFill>
                <a:latin typeface="Merriweather Bold"/>
                <a:ea typeface="Merriweather Bold"/>
                <a:cs typeface="Merriweather Bold"/>
                <a:sym typeface="Merriweather Bold"/>
              </a:rPr>
              <a:t>Larissa</a:t>
            </a:r>
          </a:p>
        </p:txBody>
      </p:sp>
      <p:sp>
        <p:nvSpPr>
          <p:cNvPr id="7" name="TextBox 7"/>
          <p:cNvSpPr txBox="1"/>
          <p:nvPr/>
        </p:nvSpPr>
        <p:spPr>
          <a:xfrm>
            <a:off x="8505899" y="9031605"/>
            <a:ext cx="1323901" cy="405765"/>
          </a:xfrm>
          <a:prstGeom prst="rect">
            <a:avLst/>
          </a:prstGeom>
        </p:spPr>
        <p:txBody>
          <a:bodyPr wrap="square" lIns="0" tIns="0" rIns="0" bIns="0" rtlCol="0" anchor="t">
            <a:spAutoFit/>
          </a:bodyPr>
          <a:lstStyle/>
          <a:p>
            <a:pPr algn="ctr">
              <a:lnSpc>
                <a:spcPts val="3359"/>
              </a:lnSpc>
            </a:pPr>
            <a:r>
              <a:rPr lang="en-US" sz="2399" b="1" dirty="0">
                <a:solidFill>
                  <a:srgbClr val="000000"/>
                </a:solidFill>
                <a:latin typeface="Merriweather Bold"/>
                <a:ea typeface="Merriweather Bold"/>
                <a:cs typeface="Merriweather Bold"/>
                <a:sym typeface="Merriweather Bold"/>
              </a:rPr>
              <a:t>Ephesus</a:t>
            </a:r>
          </a:p>
        </p:txBody>
      </p:sp>
      <p:sp>
        <p:nvSpPr>
          <p:cNvPr id="8" name="TextBox 8"/>
          <p:cNvSpPr txBox="1"/>
          <p:nvPr/>
        </p:nvSpPr>
        <p:spPr>
          <a:xfrm>
            <a:off x="13363907" y="9031605"/>
            <a:ext cx="1190293" cy="405765"/>
          </a:xfrm>
          <a:prstGeom prst="rect">
            <a:avLst/>
          </a:prstGeom>
        </p:spPr>
        <p:txBody>
          <a:bodyPr wrap="square" lIns="0" tIns="0" rIns="0" bIns="0" rtlCol="0" anchor="t">
            <a:spAutoFit/>
          </a:bodyPr>
          <a:lstStyle/>
          <a:p>
            <a:pPr algn="ctr">
              <a:lnSpc>
                <a:spcPts val="3359"/>
              </a:lnSpc>
            </a:pPr>
            <a:r>
              <a:rPr lang="en-US" sz="2399" b="1" dirty="0">
                <a:solidFill>
                  <a:srgbClr val="000000"/>
                </a:solidFill>
                <a:latin typeface="Merriweather Bold"/>
                <a:ea typeface="Merriweather Bold"/>
                <a:cs typeface="Merriweather Bold"/>
                <a:sym typeface="Merriweather Bold"/>
              </a:rPr>
              <a:t>Athens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3B19"/>
        </a:solidFill>
        <a:effectLst/>
      </p:bgPr>
    </p:bg>
    <p:spTree>
      <p:nvGrpSpPr>
        <p:cNvPr id="1" name=""/>
        <p:cNvGrpSpPr/>
        <p:nvPr/>
      </p:nvGrpSpPr>
      <p:grpSpPr>
        <a:xfrm>
          <a:off x="0" y="0"/>
          <a:ext cx="0" cy="0"/>
          <a:chOff x="0" y="0"/>
          <a:chExt cx="0" cy="0"/>
        </a:xfrm>
      </p:grpSpPr>
      <p:sp>
        <p:nvSpPr>
          <p:cNvPr id="2" name="Freeform 2"/>
          <p:cNvSpPr/>
          <p:nvPr/>
        </p:nvSpPr>
        <p:spPr>
          <a:xfrm>
            <a:off x="-5163672" y="-1618839"/>
            <a:ext cx="17858759" cy="11905839"/>
          </a:xfrm>
          <a:custGeom>
            <a:avLst/>
            <a:gdLst/>
            <a:ahLst/>
            <a:cxnLst/>
            <a:rect l="l" t="t" r="r" b="b"/>
            <a:pathLst>
              <a:path w="17858759" h="11905839">
                <a:moveTo>
                  <a:pt x="0" y="0"/>
                </a:moveTo>
                <a:lnTo>
                  <a:pt x="17858759" y="0"/>
                </a:lnTo>
                <a:lnTo>
                  <a:pt x="17858759" y="11905839"/>
                </a:lnTo>
                <a:lnTo>
                  <a:pt x="0" y="11905839"/>
                </a:lnTo>
                <a:lnTo>
                  <a:pt x="0" y="0"/>
                </a:lnTo>
                <a:close/>
              </a:path>
            </a:pathLst>
          </a:custGeom>
          <a:blipFill>
            <a:blip r:embed="rId3">
              <a:alphaModFix amt="38000"/>
            </a:blip>
            <a:stretch>
              <a:fillRect/>
            </a:stretch>
          </a:blipFill>
        </p:spPr>
        <p:txBody>
          <a:bodyPr/>
          <a:lstStyle/>
          <a:p>
            <a:endParaRPr lang="en-US"/>
          </a:p>
        </p:txBody>
      </p:sp>
      <p:sp>
        <p:nvSpPr>
          <p:cNvPr id="3" name="Freeform 3"/>
          <p:cNvSpPr/>
          <p:nvPr/>
        </p:nvSpPr>
        <p:spPr>
          <a:xfrm>
            <a:off x="904032" y="3606951"/>
            <a:ext cx="13084230" cy="5969680"/>
          </a:xfrm>
          <a:custGeom>
            <a:avLst/>
            <a:gdLst/>
            <a:ahLst/>
            <a:cxnLst/>
            <a:rect l="l" t="t" r="r" b="b"/>
            <a:pathLst>
              <a:path w="13084230" h="5969680">
                <a:moveTo>
                  <a:pt x="0" y="0"/>
                </a:moveTo>
                <a:lnTo>
                  <a:pt x="13084230" y="0"/>
                </a:lnTo>
                <a:lnTo>
                  <a:pt x="13084230" y="5969680"/>
                </a:lnTo>
                <a:lnTo>
                  <a:pt x="0" y="596968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699883" y="1016580"/>
            <a:ext cx="21687767" cy="2228215"/>
          </a:xfrm>
          <a:prstGeom prst="rect">
            <a:avLst/>
          </a:prstGeom>
        </p:spPr>
        <p:txBody>
          <a:bodyPr lIns="0" tIns="0" rIns="0" bIns="0" rtlCol="0" anchor="t">
            <a:spAutoFit/>
          </a:bodyPr>
          <a:lstStyle/>
          <a:p>
            <a:pPr algn="ctr">
              <a:lnSpc>
                <a:spcPts val="8600"/>
              </a:lnSpc>
            </a:pPr>
            <a:r>
              <a:rPr lang="en-US" sz="8600" i="1">
                <a:solidFill>
                  <a:srgbClr val="E6E7E2"/>
                </a:solidFill>
                <a:latin typeface="Merriweather Italics"/>
                <a:ea typeface="Merriweather Italics"/>
                <a:cs typeface="Merriweather Italics"/>
                <a:sym typeface="Merriweather Italics"/>
              </a:rPr>
              <a:t>What Coins Can Tell Us: </a:t>
            </a:r>
          </a:p>
          <a:p>
            <a:pPr algn="ctr">
              <a:lnSpc>
                <a:spcPts val="8600"/>
              </a:lnSpc>
            </a:pPr>
            <a:r>
              <a:rPr lang="en-US" sz="8600" i="1">
                <a:solidFill>
                  <a:srgbClr val="E6E7E2"/>
                </a:solidFill>
                <a:latin typeface="Merriweather Italics"/>
                <a:ea typeface="Merriweather Italics"/>
                <a:cs typeface="Merriweather Italics"/>
                <a:sym typeface="Merriweather Italics"/>
              </a:rPr>
              <a:t>An Ancient Example</a:t>
            </a:r>
          </a:p>
        </p:txBody>
      </p:sp>
      <p:sp>
        <p:nvSpPr>
          <p:cNvPr id="5" name="TextBox 5"/>
          <p:cNvSpPr txBox="1"/>
          <p:nvPr/>
        </p:nvSpPr>
        <p:spPr>
          <a:xfrm>
            <a:off x="14298212" y="3902275"/>
            <a:ext cx="3343848" cy="1581150"/>
          </a:xfrm>
          <a:prstGeom prst="rect">
            <a:avLst/>
          </a:prstGeom>
        </p:spPr>
        <p:txBody>
          <a:bodyPr lIns="0" tIns="0" rIns="0" bIns="0" rtlCol="0" anchor="t">
            <a:spAutoFit/>
          </a:bodyPr>
          <a:lstStyle/>
          <a:p>
            <a:pPr algn="ctr">
              <a:lnSpc>
                <a:spcPts val="4200"/>
              </a:lnSpc>
            </a:pPr>
            <a:r>
              <a:rPr lang="en-US" sz="3000" i="1">
                <a:solidFill>
                  <a:srgbClr val="FFFFFF"/>
                </a:solidFill>
                <a:latin typeface="Merriweather Italics"/>
                <a:ea typeface="Merriweather Italics"/>
                <a:cs typeface="Merriweather Italics"/>
                <a:sym typeface="Merriweather Italics"/>
              </a:rPr>
              <a:t>PACE P R VBIQ [PARTA IANV]M CLVSIT; SC</a:t>
            </a:r>
          </a:p>
        </p:txBody>
      </p:sp>
      <p:sp>
        <p:nvSpPr>
          <p:cNvPr id="6" name="TextBox 6"/>
          <p:cNvSpPr txBox="1"/>
          <p:nvPr/>
        </p:nvSpPr>
        <p:spPr>
          <a:xfrm>
            <a:off x="14298212" y="6315671"/>
            <a:ext cx="3343848" cy="2501265"/>
          </a:xfrm>
          <a:prstGeom prst="rect">
            <a:avLst/>
          </a:prstGeom>
        </p:spPr>
        <p:txBody>
          <a:bodyPr lIns="0" tIns="0" rIns="0" bIns="0" rtlCol="0" anchor="t">
            <a:spAutoFit/>
          </a:bodyPr>
          <a:lstStyle/>
          <a:p>
            <a:pPr algn="ctr">
              <a:lnSpc>
                <a:spcPts val="3359"/>
              </a:lnSpc>
            </a:pPr>
            <a:r>
              <a:rPr lang="en-US" sz="2399">
                <a:solidFill>
                  <a:srgbClr val="FFFFFF"/>
                </a:solidFill>
                <a:latin typeface="Merriweather"/>
                <a:ea typeface="Merriweather"/>
                <a:cs typeface="Merriweather"/>
                <a:sym typeface="Merriweather"/>
              </a:rPr>
              <a:t>With the Peace of the People of Rome Everywhere, He Closed (the Temple) of Janus; By Decree of the Senate​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grpSp>
        <p:nvGrpSpPr>
          <p:cNvPr id="2" name="Group 2"/>
          <p:cNvGrpSpPr/>
          <p:nvPr/>
        </p:nvGrpSpPr>
        <p:grpSpPr>
          <a:xfrm>
            <a:off x="3524580" y="4171950"/>
            <a:ext cx="8297533" cy="971550"/>
            <a:chOff x="0" y="0"/>
            <a:chExt cx="11063377" cy="1295400"/>
          </a:xfrm>
        </p:grpSpPr>
        <p:sp>
          <p:nvSpPr>
            <p:cNvPr id="3" name="Freeform 3"/>
            <p:cNvSpPr/>
            <p:nvPr/>
          </p:nvSpPr>
          <p:spPr>
            <a:xfrm>
              <a:off x="0" y="138742"/>
              <a:ext cx="1017917" cy="1017917"/>
            </a:xfrm>
            <a:custGeom>
              <a:avLst/>
              <a:gdLst/>
              <a:ahLst/>
              <a:cxnLst/>
              <a:rect l="l" t="t" r="r" b="b"/>
              <a:pathLst>
                <a:path w="1017917" h="1017917">
                  <a:moveTo>
                    <a:pt x="0" y="0"/>
                  </a:moveTo>
                  <a:lnTo>
                    <a:pt x="1017917" y="0"/>
                  </a:lnTo>
                  <a:lnTo>
                    <a:pt x="1017917" y="1017916"/>
                  </a:lnTo>
                  <a:lnTo>
                    <a:pt x="0" y="1017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623204" y="0"/>
              <a:ext cx="9440174" cy="1295400"/>
            </a:xfrm>
            <a:prstGeom prst="rect">
              <a:avLst/>
            </a:prstGeom>
          </p:spPr>
          <p:txBody>
            <a:bodyPr lIns="0" tIns="0" rIns="0" bIns="0" rtlCol="0" anchor="t">
              <a:spAutoFit/>
            </a:bodyPr>
            <a:lstStyle/>
            <a:p>
              <a:pPr algn="l">
                <a:lnSpc>
                  <a:spcPts val="3840"/>
                </a:lnSpc>
              </a:pPr>
              <a:r>
                <a:rPr lang="en-US" sz="3200" b="1" spc="96">
                  <a:solidFill>
                    <a:srgbClr val="2A3B19"/>
                  </a:solidFill>
                  <a:latin typeface="Merriweather Bold"/>
                  <a:ea typeface="Merriweather Bold"/>
                  <a:cs typeface="Merriweather Bold"/>
                  <a:sym typeface="Merriweather Bold"/>
                </a:rPr>
                <a:t>Why would Nero want to proclaim universal peace? ​</a:t>
              </a:r>
            </a:p>
          </p:txBody>
        </p:sp>
      </p:grpSp>
      <p:grpSp>
        <p:nvGrpSpPr>
          <p:cNvPr id="5" name="Group 5"/>
          <p:cNvGrpSpPr/>
          <p:nvPr/>
        </p:nvGrpSpPr>
        <p:grpSpPr>
          <a:xfrm>
            <a:off x="3524580" y="5829137"/>
            <a:ext cx="8297533" cy="971550"/>
            <a:chOff x="0" y="0"/>
            <a:chExt cx="11063377" cy="1295400"/>
          </a:xfrm>
        </p:grpSpPr>
        <p:sp>
          <p:nvSpPr>
            <p:cNvPr id="6" name="Freeform 6"/>
            <p:cNvSpPr/>
            <p:nvPr/>
          </p:nvSpPr>
          <p:spPr>
            <a:xfrm>
              <a:off x="0" y="138742"/>
              <a:ext cx="1017917" cy="1017917"/>
            </a:xfrm>
            <a:custGeom>
              <a:avLst/>
              <a:gdLst/>
              <a:ahLst/>
              <a:cxnLst/>
              <a:rect l="l" t="t" r="r" b="b"/>
              <a:pathLst>
                <a:path w="1017917" h="1017917">
                  <a:moveTo>
                    <a:pt x="0" y="0"/>
                  </a:moveTo>
                  <a:lnTo>
                    <a:pt x="1017917" y="0"/>
                  </a:lnTo>
                  <a:lnTo>
                    <a:pt x="1017917" y="1017916"/>
                  </a:lnTo>
                  <a:lnTo>
                    <a:pt x="0" y="1017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623204" y="0"/>
              <a:ext cx="9440174" cy="1295400"/>
            </a:xfrm>
            <a:prstGeom prst="rect">
              <a:avLst/>
            </a:prstGeom>
          </p:spPr>
          <p:txBody>
            <a:bodyPr lIns="0" tIns="0" rIns="0" bIns="0" rtlCol="0" anchor="t">
              <a:spAutoFit/>
            </a:bodyPr>
            <a:lstStyle/>
            <a:p>
              <a:pPr algn="l">
                <a:lnSpc>
                  <a:spcPts val="3840"/>
                </a:lnSpc>
              </a:pPr>
              <a:r>
                <a:rPr lang="en-US" sz="3200" b="1" spc="96">
                  <a:solidFill>
                    <a:srgbClr val="2A3B19"/>
                  </a:solidFill>
                  <a:latin typeface="Merriweather Bold"/>
                  <a:ea typeface="Merriweather Bold"/>
                  <a:cs typeface="Merriweather Bold"/>
                  <a:sym typeface="Merriweather Bold"/>
                </a:rPr>
                <a:t>How would the coin be received by the Roman people?​</a:t>
              </a:r>
            </a:p>
          </p:txBody>
        </p:sp>
      </p:grpSp>
      <p:grpSp>
        <p:nvGrpSpPr>
          <p:cNvPr id="8" name="Group 8"/>
          <p:cNvGrpSpPr/>
          <p:nvPr/>
        </p:nvGrpSpPr>
        <p:grpSpPr>
          <a:xfrm>
            <a:off x="3524580" y="7322858"/>
            <a:ext cx="8297533" cy="971550"/>
            <a:chOff x="0" y="0"/>
            <a:chExt cx="11063377" cy="1295400"/>
          </a:xfrm>
        </p:grpSpPr>
        <p:sp>
          <p:nvSpPr>
            <p:cNvPr id="9" name="Freeform 9"/>
            <p:cNvSpPr/>
            <p:nvPr/>
          </p:nvSpPr>
          <p:spPr>
            <a:xfrm>
              <a:off x="0" y="138742"/>
              <a:ext cx="1017917" cy="1017917"/>
            </a:xfrm>
            <a:custGeom>
              <a:avLst/>
              <a:gdLst/>
              <a:ahLst/>
              <a:cxnLst/>
              <a:rect l="l" t="t" r="r" b="b"/>
              <a:pathLst>
                <a:path w="1017917" h="1017917">
                  <a:moveTo>
                    <a:pt x="0" y="0"/>
                  </a:moveTo>
                  <a:lnTo>
                    <a:pt x="1017917" y="0"/>
                  </a:lnTo>
                  <a:lnTo>
                    <a:pt x="1017917" y="1017916"/>
                  </a:lnTo>
                  <a:lnTo>
                    <a:pt x="0" y="1017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1623204" y="0"/>
              <a:ext cx="9440174" cy="1295400"/>
            </a:xfrm>
            <a:prstGeom prst="rect">
              <a:avLst/>
            </a:prstGeom>
          </p:spPr>
          <p:txBody>
            <a:bodyPr lIns="0" tIns="0" rIns="0" bIns="0" rtlCol="0" anchor="t">
              <a:spAutoFit/>
            </a:bodyPr>
            <a:lstStyle/>
            <a:p>
              <a:pPr algn="l">
                <a:lnSpc>
                  <a:spcPts val="3840"/>
                </a:lnSpc>
              </a:pPr>
              <a:r>
                <a:rPr lang="en-US" sz="3200" b="1" spc="96">
                  <a:solidFill>
                    <a:srgbClr val="2A3B19"/>
                  </a:solidFill>
                  <a:latin typeface="Merriweather Bold"/>
                  <a:ea typeface="Merriweather Bold"/>
                  <a:cs typeface="Merriweather Bold"/>
                  <a:sym typeface="Merriweather Bold"/>
                </a:rPr>
                <a:t>What message is this coin trying to send?​</a:t>
              </a:r>
            </a:p>
          </p:txBody>
        </p:sp>
      </p:grpSp>
      <p:sp>
        <p:nvSpPr>
          <p:cNvPr id="11" name="Freeform 11"/>
          <p:cNvSpPr/>
          <p:nvPr/>
        </p:nvSpPr>
        <p:spPr>
          <a:xfrm rot="-10800000">
            <a:off x="13696469" y="-2640773"/>
            <a:ext cx="6235304" cy="5090276"/>
          </a:xfrm>
          <a:custGeom>
            <a:avLst/>
            <a:gdLst/>
            <a:ahLst/>
            <a:cxnLst/>
            <a:rect l="l" t="t" r="r" b="b"/>
            <a:pathLst>
              <a:path w="6235304" h="5090276">
                <a:moveTo>
                  <a:pt x="0" y="0"/>
                </a:moveTo>
                <a:lnTo>
                  <a:pt x="6235304" y="0"/>
                </a:lnTo>
                <a:lnTo>
                  <a:pt x="6235304" y="5090276"/>
                </a:lnTo>
                <a:lnTo>
                  <a:pt x="0" y="5090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5400000">
            <a:off x="14089984" y="-1518685"/>
            <a:ext cx="6148131" cy="1598514"/>
          </a:xfrm>
          <a:custGeom>
            <a:avLst/>
            <a:gdLst/>
            <a:ahLst/>
            <a:cxnLst/>
            <a:rect l="l" t="t" r="r" b="b"/>
            <a:pathLst>
              <a:path w="6148131" h="1598514">
                <a:moveTo>
                  <a:pt x="0" y="0"/>
                </a:moveTo>
                <a:lnTo>
                  <a:pt x="6148132" y="0"/>
                </a:lnTo>
                <a:lnTo>
                  <a:pt x="6148132" y="1598514"/>
                </a:lnTo>
                <a:lnTo>
                  <a:pt x="0" y="15985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3524580" y="938260"/>
            <a:ext cx="10965929" cy="1142365"/>
          </a:xfrm>
          <a:prstGeom prst="rect">
            <a:avLst/>
          </a:prstGeom>
        </p:spPr>
        <p:txBody>
          <a:bodyPr lIns="0" tIns="0" rIns="0" bIns="0" rtlCol="0" anchor="t">
            <a:spAutoFit/>
          </a:bodyPr>
          <a:lstStyle/>
          <a:p>
            <a:pPr algn="l">
              <a:lnSpc>
                <a:spcPts val="8600"/>
              </a:lnSpc>
            </a:pPr>
            <a:r>
              <a:rPr lang="en-US" sz="8600" i="1">
                <a:solidFill>
                  <a:srgbClr val="2A3B19"/>
                </a:solidFill>
                <a:latin typeface="Merriweather Italics"/>
                <a:ea typeface="Merriweather Italics"/>
                <a:cs typeface="Merriweather Italics"/>
                <a:sym typeface="Merriweather Italics"/>
              </a:rPr>
              <a:t>Questions to Consider</a:t>
            </a:r>
          </a:p>
        </p:txBody>
      </p:sp>
      <p:sp>
        <p:nvSpPr>
          <p:cNvPr id="14" name="Freeform 14"/>
          <p:cNvSpPr/>
          <p:nvPr/>
        </p:nvSpPr>
        <p:spPr>
          <a:xfrm>
            <a:off x="5486400" y="2080625"/>
            <a:ext cx="7315200" cy="1362456"/>
          </a:xfrm>
          <a:custGeom>
            <a:avLst/>
            <a:gdLst/>
            <a:ahLst/>
            <a:cxnLst/>
            <a:rect l="l" t="t" r="r" b="b"/>
            <a:pathLst>
              <a:path w="7315200" h="1362456">
                <a:moveTo>
                  <a:pt x="0" y="0"/>
                </a:moveTo>
                <a:lnTo>
                  <a:pt x="7315200" y="0"/>
                </a:lnTo>
                <a:lnTo>
                  <a:pt x="7315200" y="1362456"/>
                </a:lnTo>
                <a:lnTo>
                  <a:pt x="0" y="13624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D5919"/>
        </a:solidFill>
        <a:effectLst/>
      </p:bgPr>
    </p:bg>
    <p:spTree>
      <p:nvGrpSpPr>
        <p:cNvPr id="1" name=""/>
        <p:cNvGrpSpPr/>
        <p:nvPr/>
      </p:nvGrpSpPr>
      <p:grpSpPr>
        <a:xfrm>
          <a:off x="0" y="0"/>
          <a:ext cx="0" cy="0"/>
          <a:chOff x="0" y="0"/>
          <a:chExt cx="0" cy="0"/>
        </a:xfrm>
      </p:grpSpPr>
      <p:sp>
        <p:nvSpPr>
          <p:cNvPr id="2" name="Freeform 2"/>
          <p:cNvSpPr/>
          <p:nvPr/>
        </p:nvSpPr>
        <p:spPr>
          <a:xfrm rot="-5400000">
            <a:off x="14645684" y="5108438"/>
            <a:ext cx="7284632" cy="5946909"/>
          </a:xfrm>
          <a:custGeom>
            <a:avLst/>
            <a:gdLst/>
            <a:ahLst/>
            <a:cxnLst/>
            <a:rect l="l" t="t" r="r" b="b"/>
            <a:pathLst>
              <a:path w="7284632" h="5946909">
                <a:moveTo>
                  <a:pt x="0" y="0"/>
                </a:moveTo>
                <a:lnTo>
                  <a:pt x="7284632" y="0"/>
                </a:lnTo>
                <a:lnTo>
                  <a:pt x="7284632" y="5946909"/>
                </a:lnTo>
                <a:lnTo>
                  <a:pt x="0" y="5946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209784" y="-843797"/>
            <a:ext cx="6981549" cy="4655821"/>
          </a:xfrm>
          <a:custGeom>
            <a:avLst/>
            <a:gdLst/>
            <a:ahLst/>
            <a:cxnLst/>
            <a:rect l="l" t="t" r="r" b="b"/>
            <a:pathLst>
              <a:path w="6981549" h="4655821">
                <a:moveTo>
                  <a:pt x="0" y="0"/>
                </a:moveTo>
                <a:lnTo>
                  <a:pt x="6981549" y="0"/>
                </a:lnTo>
                <a:lnTo>
                  <a:pt x="6981549" y="4655821"/>
                </a:lnTo>
                <a:lnTo>
                  <a:pt x="0" y="4655821"/>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65489" y="894117"/>
            <a:ext cx="18157021" cy="2228215"/>
          </a:xfrm>
          <a:prstGeom prst="rect">
            <a:avLst/>
          </a:prstGeom>
        </p:spPr>
        <p:txBody>
          <a:bodyPr lIns="0" tIns="0" rIns="0" bIns="0" rtlCol="0" anchor="t">
            <a:spAutoFit/>
          </a:bodyPr>
          <a:lstStyle/>
          <a:p>
            <a:pPr algn="ctr">
              <a:lnSpc>
                <a:spcPts val="8600"/>
              </a:lnSpc>
            </a:pPr>
            <a:r>
              <a:rPr lang="en-US" sz="8600" i="1">
                <a:solidFill>
                  <a:srgbClr val="E6E7E2"/>
                </a:solidFill>
                <a:latin typeface="Merriweather Italics"/>
                <a:ea typeface="Merriweather Italics"/>
                <a:cs typeface="Merriweather Italics"/>
                <a:sym typeface="Merriweather Italics"/>
              </a:rPr>
              <a:t>What Coins Tell Us: </a:t>
            </a:r>
          </a:p>
          <a:p>
            <a:pPr algn="ctr">
              <a:lnSpc>
                <a:spcPts val="8600"/>
              </a:lnSpc>
            </a:pPr>
            <a:r>
              <a:rPr lang="en-US" sz="8600" i="1">
                <a:solidFill>
                  <a:srgbClr val="E6E7E2"/>
                </a:solidFill>
                <a:latin typeface="Merriweather Italics"/>
                <a:ea typeface="Merriweather Italics"/>
                <a:cs typeface="Merriweather Italics"/>
                <a:sym typeface="Merriweather Italics"/>
              </a:rPr>
              <a:t>Canadian Coins</a:t>
            </a:r>
          </a:p>
        </p:txBody>
      </p:sp>
      <p:sp>
        <p:nvSpPr>
          <p:cNvPr id="5" name="Freeform 5"/>
          <p:cNvSpPr/>
          <p:nvPr/>
        </p:nvSpPr>
        <p:spPr>
          <a:xfrm>
            <a:off x="0" y="0"/>
            <a:ext cx="3300768" cy="2970691"/>
          </a:xfrm>
          <a:custGeom>
            <a:avLst/>
            <a:gdLst/>
            <a:ahLst/>
            <a:cxnLst/>
            <a:rect l="l" t="t" r="r" b="b"/>
            <a:pathLst>
              <a:path w="3300768" h="2970691">
                <a:moveTo>
                  <a:pt x="0" y="0"/>
                </a:moveTo>
                <a:lnTo>
                  <a:pt x="3300768" y="0"/>
                </a:lnTo>
                <a:lnTo>
                  <a:pt x="3300768" y="2970691"/>
                </a:lnTo>
                <a:lnTo>
                  <a:pt x="0" y="2970691"/>
                </a:lnTo>
                <a:lnTo>
                  <a:pt x="0" y="0"/>
                </a:lnTo>
                <a:close/>
              </a:path>
            </a:pathLst>
          </a:custGeom>
          <a:blipFill>
            <a:blip r:embed="rId6"/>
            <a:stretch>
              <a:fillRect/>
            </a:stretch>
          </a:blipFill>
        </p:spPr>
        <p:txBody>
          <a:bodyPr/>
          <a:lstStyle/>
          <a:p>
            <a:endParaRPr lang="en-US"/>
          </a:p>
        </p:txBody>
      </p:sp>
      <p:sp>
        <p:nvSpPr>
          <p:cNvPr id="6" name="Freeform 6"/>
          <p:cNvSpPr/>
          <p:nvPr/>
        </p:nvSpPr>
        <p:spPr>
          <a:xfrm>
            <a:off x="9581094" y="6409936"/>
            <a:ext cx="5150642" cy="3004541"/>
          </a:xfrm>
          <a:custGeom>
            <a:avLst/>
            <a:gdLst/>
            <a:ahLst/>
            <a:cxnLst/>
            <a:rect l="l" t="t" r="r" b="b"/>
            <a:pathLst>
              <a:path w="5150642" h="3004541">
                <a:moveTo>
                  <a:pt x="0" y="0"/>
                </a:moveTo>
                <a:lnTo>
                  <a:pt x="5150642" y="0"/>
                </a:lnTo>
                <a:lnTo>
                  <a:pt x="5150642" y="3004541"/>
                </a:lnTo>
                <a:lnTo>
                  <a:pt x="0" y="3004541"/>
                </a:lnTo>
                <a:lnTo>
                  <a:pt x="0" y="0"/>
                </a:lnTo>
                <a:close/>
              </a:path>
            </a:pathLst>
          </a:custGeom>
          <a:blipFill>
            <a:blip r:embed="rId7"/>
            <a:stretch>
              <a:fillRect/>
            </a:stretch>
          </a:blipFill>
        </p:spPr>
        <p:txBody>
          <a:bodyPr/>
          <a:lstStyle/>
          <a:p>
            <a:endParaRPr lang="en-US"/>
          </a:p>
        </p:txBody>
      </p:sp>
      <p:sp>
        <p:nvSpPr>
          <p:cNvPr id="7" name="Freeform 7"/>
          <p:cNvSpPr/>
          <p:nvPr/>
        </p:nvSpPr>
        <p:spPr>
          <a:xfrm>
            <a:off x="1750110" y="6117436"/>
            <a:ext cx="4214904" cy="4114800"/>
          </a:xfrm>
          <a:custGeom>
            <a:avLst/>
            <a:gdLst/>
            <a:ahLst/>
            <a:cxnLst/>
            <a:rect l="l" t="t" r="r" b="b"/>
            <a:pathLst>
              <a:path w="4214904" h="4114800">
                <a:moveTo>
                  <a:pt x="0" y="0"/>
                </a:moveTo>
                <a:lnTo>
                  <a:pt x="4214904" y="0"/>
                </a:lnTo>
                <a:lnTo>
                  <a:pt x="421490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6546039" y="6062673"/>
            <a:ext cx="2597961" cy="4224327"/>
          </a:xfrm>
          <a:custGeom>
            <a:avLst/>
            <a:gdLst/>
            <a:ahLst/>
            <a:cxnLst/>
            <a:rect l="l" t="t" r="r" b="b"/>
            <a:pathLst>
              <a:path w="2597961" h="4224327">
                <a:moveTo>
                  <a:pt x="0" y="0"/>
                </a:moveTo>
                <a:lnTo>
                  <a:pt x="2597961" y="0"/>
                </a:lnTo>
                <a:lnTo>
                  <a:pt x="2597961" y="4224327"/>
                </a:lnTo>
                <a:lnTo>
                  <a:pt x="0" y="4224327"/>
                </a:lnTo>
                <a:lnTo>
                  <a:pt x="0" y="0"/>
                </a:lnTo>
                <a:close/>
              </a:path>
            </a:pathLst>
          </a:custGeom>
          <a:blipFill>
            <a:blip r:embed="rId10"/>
            <a:stretch>
              <a:fillRect/>
            </a:stretch>
          </a:blipFill>
        </p:spPr>
        <p:txBody>
          <a:bodyPr/>
          <a:lstStyle/>
          <a:p>
            <a:endParaRPr lang="en-US"/>
          </a:p>
        </p:txBody>
      </p:sp>
      <p:sp>
        <p:nvSpPr>
          <p:cNvPr id="9" name="TextBox 9"/>
          <p:cNvSpPr txBox="1"/>
          <p:nvPr/>
        </p:nvSpPr>
        <p:spPr>
          <a:xfrm>
            <a:off x="4855490" y="3514526"/>
            <a:ext cx="8577021" cy="537845"/>
          </a:xfrm>
          <a:prstGeom prst="rect">
            <a:avLst/>
          </a:prstGeom>
        </p:spPr>
        <p:txBody>
          <a:bodyPr lIns="0" tIns="0" rIns="0" bIns="0" rtlCol="0" anchor="t">
            <a:spAutoFit/>
          </a:bodyPr>
          <a:lstStyle/>
          <a:p>
            <a:pPr algn="ctr">
              <a:lnSpc>
                <a:spcPts val="4480"/>
              </a:lnSpc>
            </a:pPr>
            <a:r>
              <a:rPr lang="en-US" sz="3200">
                <a:solidFill>
                  <a:srgbClr val="FFFFFF"/>
                </a:solidFill>
                <a:latin typeface="Merriweather"/>
                <a:ea typeface="Merriweather"/>
                <a:cs typeface="Merriweather"/>
                <a:sym typeface="Merriweather"/>
              </a:rPr>
              <a:t>What do our coin designs say about us?​</a:t>
            </a:r>
          </a:p>
        </p:txBody>
      </p:sp>
      <p:sp>
        <p:nvSpPr>
          <p:cNvPr id="10" name="TextBox 10"/>
          <p:cNvSpPr txBox="1"/>
          <p:nvPr/>
        </p:nvSpPr>
        <p:spPr>
          <a:xfrm>
            <a:off x="3666444" y="5508090"/>
            <a:ext cx="4523775" cy="405765"/>
          </a:xfrm>
          <a:prstGeom prst="rect">
            <a:avLst/>
          </a:prstGeom>
        </p:spPr>
        <p:txBody>
          <a:bodyPr lIns="0" tIns="0" rIns="0" bIns="0" rtlCol="0" anchor="t">
            <a:spAutoFit/>
          </a:bodyPr>
          <a:lstStyle/>
          <a:p>
            <a:pPr algn="ctr">
              <a:lnSpc>
                <a:spcPts val="3359"/>
              </a:lnSpc>
            </a:pPr>
            <a:r>
              <a:rPr lang="en-US" sz="2399">
                <a:solidFill>
                  <a:srgbClr val="FFFFFF"/>
                </a:solidFill>
                <a:latin typeface="Merriweather"/>
                <a:ea typeface="Merriweather"/>
                <a:cs typeface="Merriweather"/>
                <a:sym typeface="Merriweather"/>
              </a:rPr>
              <a:t>Animals and nature​</a:t>
            </a:r>
          </a:p>
        </p:txBody>
      </p:sp>
      <p:sp>
        <p:nvSpPr>
          <p:cNvPr id="11" name="TextBox 11"/>
          <p:cNvSpPr txBox="1"/>
          <p:nvPr/>
        </p:nvSpPr>
        <p:spPr>
          <a:xfrm>
            <a:off x="9714429" y="5508090"/>
            <a:ext cx="4523775" cy="405765"/>
          </a:xfrm>
          <a:prstGeom prst="rect">
            <a:avLst/>
          </a:prstGeom>
        </p:spPr>
        <p:txBody>
          <a:bodyPr lIns="0" tIns="0" rIns="0" bIns="0" rtlCol="0" anchor="t">
            <a:spAutoFit/>
          </a:bodyPr>
          <a:lstStyle/>
          <a:p>
            <a:pPr algn="ctr">
              <a:lnSpc>
                <a:spcPts val="3359"/>
              </a:lnSpc>
            </a:pPr>
            <a:r>
              <a:rPr lang="en-US" sz="2399">
                <a:solidFill>
                  <a:srgbClr val="FFFFFF"/>
                </a:solidFill>
                <a:latin typeface="Merriweather"/>
                <a:ea typeface="Merriweather"/>
                <a:cs typeface="Merriweather"/>
                <a:sym typeface="Merriweather"/>
              </a:rPr>
              <a:t>Maple leaves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4B792"/>
        </a:solidFill>
        <a:effectLst/>
      </p:bgPr>
    </p:bg>
    <p:spTree>
      <p:nvGrpSpPr>
        <p:cNvPr id="1" name=""/>
        <p:cNvGrpSpPr/>
        <p:nvPr/>
      </p:nvGrpSpPr>
      <p:grpSpPr>
        <a:xfrm>
          <a:off x="0" y="0"/>
          <a:ext cx="0" cy="0"/>
          <a:chOff x="0" y="0"/>
          <a:chExt cx="0" cy="0"/>
        </a:xfrm>
      </p:grpSpPr>
      <p:sp>
        <p:nvSpPr>
          <p:cNvPr id="2" name="Freeform 2"/>
          <p:cNvSpPr/>
          <p:nvPr/>
        </p:nvSpPr>
        <p:spPr>
          <a:xfrm>
            <a:off x="439635" y="385965"/>
            <a:ext cx="17408730" cy="9515069"/>
          </a:xfrm>
          <a:custGeom>
            <a:avLst/>
            <a:gdLst/>
            <a:ahLst/>
            <a:cxnLst/>
            <a:rect l="l" t="t" r="r" b="b"/>
            <a:pathLst>
              <a:path w="17408730" h="9515069">
                <a:moveTo>
                  <a:pt x="0" y="0"/>
                </a:moveTo>
                <a:lnTo>
                  <a:pt x="17408730" y="0"/>
                </a:lnTo>
                <a:lnTo>
                  <a:pt x="17408730" y="9515070"/>
                </a:lnTo>
                <a:lnTo>
                  <a:pt x="0" y="9515070"/>
                </a:lnTo>
                <a:lnTo>
                  <a:pt x="0" y="0"/>
                </a:lnTo>
                <a:close/>
              </a:path>
            </a:pathLst>
          </a:custGeom>
          <a:blipFill>
            <a:blip r:embed="rId2"/>
            <a:stretch>
              <a:fillRect t="-2686"/>
            </a:stretch>
          </a:blipFill>
        </p:spPr>
        <p:txBody>
          <a:bodyPr/>
          <a:lstStyle/>
          <a:p>
            <a:endParaRPr lang="en-US"/>
          </a:p>
        </p:txBody>
      </p:sp>
      <p:sp>
        <p:nvSpPr>
          <p:cNvPr id="3" name="Freeform 3"/>
          <p:cNvSpPr/>
          <p:nvPr/>
        </p:nvSpPr>
        <p:spPr>
          <a:xfrm>
            <a:off x="0" y="0"/>
            <a:ext cx="3083196" cy="2920627"/>
          </a:xfrm>
          <a:custGeom>
            <a:avLst/>
            <a:gdLst/>
            <a:ahLst/>
            <a:cxnLst/>
            <a:rect l="l" t="t" r="r" b="b"/>
            <a:pathLst>
              <a:path w="3083196" h="2920627">
                <a:moveTo>
                  <a:pt x="0" y="0"/>
                </a:moveTo>
                <a:lnTo>
                  <a:pt x="3083196" y="0"/>
                </a:lnTo>
                <a:lnTo>
                  <a:pt x="3083196" y="2920627"/>
                </a:lnTo>
                <a:lnTo>
                  <a:pt x="0" y="2920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5208666" y="0"/>
            <a:ext cx="3083196" cy="2920627"/>
          </a:xfrm>
          <a:custGeom>
            <a:avLst/>
            <a:gdLst/>
            <a:ahLst/>
            <a:cxnLst/>
            <a:rect l="l" t="t" r="r" b="b"/>
            <a:pathLst>
              <a:path w="3083196" h="2920627">
                <a:moveTo>
                  <a:pt x="3083196" y="0"/>
                </a:moveTo>
                <a:lnTo>
                  <a:pt x="0" y="0"/>
                </a:lnTo>
                <a:lnTo>
                  <a:pt x="0" y="2920627"/>
                </a:lnTo>
                <a:lnTo>
                  <a:pt x="3083196" y="2920627"/>
                </a:lnTo>
                <a:lnTo>
                  <a:pt x="308319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203409" y="1190625"/>
            <a:ext cx="7881183" cy="1142365"/>
          </a:xfrm>
          <a:prstGeom prst="rect">
            <a:avLst/>
          </a:prstGeom>
        </p:spPr>
        <p:txBody>
          <a:bodyPr lIns="0" tIns="0" rIns="0" bIns="0" rtlCol="0" anchor="t">
            <a:spAutoFit/>
          </a:bodyPr>
          <a:lstStyle/>
          <a:p>
            <a:pPr algn="ctr">
              <a:lnSpc>
                <a:spcPts val="8600"/>
              </a:lnSpc>
            </a:pPr>
            <a:r>
              <a:rPr lang="en-US" sz="8600" i="1">
                <a:solidFill>
                  <a:srgbClr val="2A3B19"/>
                </a:solidFill>
                <a:latin typeface="Merriweather Italics"/>
                <a:ea typeface="Merriweather Italics"/>
                <a:cs typeface="Merriweather Italics"/>
                <a:sym typeface="Merriweather Italics"/>
              </a:rPr>
              <a:t>Summary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B792"/>
        </a:solidFill>
        <a:effectLst/>
      </p:bgPr>
    </p:bg>
    <p:spTree>
      <p:nvGrpSpPr>
        <p:cNvPr id="1" name=""/>
        <p:cNvGrpSpPr/>
        <p:nvPr/>
      </p:nvGrpSpPr>
      <p:grpSpPr>
        <a:xfrm>
          <a:off x="0" y="0"/>
          <a:ext cx="0" cy="0"/>
          <a:chOff x="0" y="0"/>
          <a:chExt cx="0" cy="0"/>
        </a:xfrm>
      </p:grpSpPr>
      <p:sp>
        <p:nvSpPr>
          <p:cNvPr id="2" name="Freeform 2"/>
          <p:cNvSpPr/>
          <p:nvPr/>
        </p:nvSpPr>
        <p:spPr>
          <a:xfrm>
            <a:off x="3613216" y="385670"/>
            <a:ext cx="10328879" cy="9784265"/>
          </a:xfrm>
          <a:custGeom>
            <a:avLst/>
            <a:gdLst/>
            <a:ahLst/>
            <a:cxnLst/>
            <a:rect l="l" t="t" r="r" b="b"/>
            <a:pathLst>
              <a:path w="10328879" h="9784265">
                <a:moveTo>
                  <a:pt x="0" y="0"/>
                </a:moveTo>
                <a:lnTo>
                  <a:pt x="10328879" y="0"/>
                </a:lnTo>
                <a:lnTo>
                  <a:pt x="10328879" y="9784265"/>
                </a:lnTo>
                <a:lnTo>
                  <a:pt x="0" y="9784265"/>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203409" y="977641"/>
            <a:ext cx="7881183" cy="1142365"/>
          </a:xfrm>
          <a:prstGeom prst="rect">
            <a:avLst/>
          </a:prstGeom>
        </p:spPr>
        <p:txBody>
          <a:bodyPr lIns="0" tIns="0" rIns="0" bIns="0" rtlCol="0" anchor="t">
            <a:spAutoFit/>
          </a:bodyPr>
          <a:lstStyle/>
          <a:p>
            <a:pPr algn="ctr">
              <a:lnSpc>
                <a:spcPts val="8600"/>
              </a:lnSpc>
            </a:pPr>
            <a:r>
              <a:rPr lang="en-US" sz="8600" i="1">
                <a:solidFill>
                  <a:srgbClr val="2A3B19"/>
                </a:solidFill>
                <a:latin typeface="Merriweather Italics"/>
                <a:ea typeface="Merriweather Italics"/>
                <a:cs typeface="Merriweather Italics"/>
                <a:sym typeface="Merriweather Italics"/>
              </a:rPr>
              <a:t>Sources</a:t>
            </a:r>
          </a:p>
        </p:txBody>
      </p:sp>
      <p:sp>
        <p:nvSpPr>
          <p:cNvPr id="4" name="TextBox 4"/>
          <p:cNvSpPr txBox="1"/>
          <p:nvPr/>
        </p:nvSpPr>
        <p:spPr>
          <a:xfrm>
            <a:off x="1025203" y="4065679"/>
            <a:ext cx="10499824" cy="316230"/>
          </a:xfrm>
          <a:prstGeom prst="rect">
            <a:avLst/>
          </a:prstGeom>
        </p:spPr>
        <p:txBody>
          <a:bodyPr lIns="0" tIns="0" rIns="0" bIns="0" rtlCol="0" anchor="t">
            <a:spAutoFit/>
          </a:bodyPr>
          <a:lstStyle/>
          <a:p>
            <a:pPr algn="l">
              <a:lnSpc>
                <a:spcPts val="2520"/>
              </a:lnSpc>
            </a:pPr>
            <a:r>
              <a:rPr lang="en-US" sz="1800">
                <a:solidFill>
                  <a:srgbClr val="000000"/>
                </a:solidFill>
                <a:latin typeface="Barlow Bold"/>
                <a:ea typeface="Barlow Bold"/>
                <a:cs typeface="Barlow Bold"/>
                <a:sym typeface="Barlow Bold"/>
              </a:rPr>
              <a:t>B</a:t>
            </a:r>
            <a:r>
              <a:rPr lang="en-US" sz="1800" b="1">
                <a:solidFill>
                  <a:srgbClr val="000000"/>
                </a:solidFill>
                <a:latin typeface="Barlow Bold"/>
                <a:ea typeface="Barlow Bold"/>
                <a:cs typeface="Barlow Bold"/>
                <a:sym typeface="Barlow Bold"/>
              </a:rPr>
              <a:t>y Awmcphee - Own work, CC0 1.0. https://commons.wikimedia.org/wiki/File:Canada_$0.05_2003.jpg.​</a:t>
            </a:r>
          </a:p>
        </p:txBody>
      </p:sp>
      <p:sp>
        <p:nvSpPr>
          <p:cNvPr id="5" name="TextBox 5"/>
          <p:cNvSpPr txBox="1"/>
          <p:nvPr/>
        </p:nvSpPr>
        <p:spPr>
          <a:xfrm>
            <a:off x="1028700" y="2907506"/>
            <a:ext cx="15497910" cy="630555"/>
          </a:xfrm>
          <a:prstGeom prst="rect">
            <a:avLst/>
          </a:prstGeom>
        </p:spPr>
        <p:txBody>
          <a:bodyPr lIns="0" tIns="0" rIns="0" bIns="0" rtlCol="0" anchor="t">
            <a:spAutoFit/>
          </a:bodyPr>
          <a:lstStyle/>
          <a:p>
            <a:pPr algn="l">
              <a:lnSpc>
                <a:spcPts val="2520"/>
              </a:lnSpc>
            </a:pPr>
            <a:r>
              <a:rPr lang="en-US" sz="1800">
                <a:solidFill>
                  <a:srgbClr val="000000"/>
                </a:solidFill>
                <a:latin typeface="Barlow Bold"/>
                <a:ea typeface="Barlow Bold"/>
                <a:cs typeface="Barlow Bold"/>
                <a:sym typeface="Barlow Bold"/>
              </a:rPr>
              <a:t>In</a:t>
            </a:r>
            <a:r>
              <a:rPr lang="en-US" sz="1800" b="1">
                <a:solidFill>
                  <a:srgbClr val="000000"/>
                </a:solidFill>
                <a:latin typeface="Barlow Bold"/>
                <a:ea typeface="Barlow Bold"/>
                <a:cs typeface="Barlow Bold"/>
                <a:sym typeface="Barlow Bold"/>
              </a:rPr>
              <a:t>do-Greek Yaudheyas coins and moulds. Scott Semans World Coins (CoinCoin.com), CC BY 3.0. Wikimedia Commons.</a:t>
            </a:r>
          </a:p>
          <a:p>
            <a:pPr algn="l">
              <a:lnSpc>
                <a:spcPts val="2520"/>
              </a:lnSpc>
            </a:pPr>
            <a:r>
              <a:rPr lang="en-US" sz="1800" b="1">
                <a:solidFill>
                  <a:srgbClr val="000000"/>
                </a:solidFill>
                <a:latin typeface="Barlow Bold"/>
                <a:ea typeface="Barlow Bold"/>
                <a:cs typeface="Barlow Bold"/>
                <a:sym typeface="Barlow Bold"/>
              </a:rPr>
              <a:t>https://commons.wikimedia.org/wiki/File:Indo-Greek_Yaudheyas_coins_and_moulds_01.jpg.​</a:t>
            </a:r>
          </a:p>
        </p:txBody>
      </p:sp>
      <p:sp>
        <p:nvSpPr>
          <p:cNvPr id="6" name="TextBox 6"/>
          <p:cNvSpPr txBox="1"/>
          <p:nvPr/>
        </p:nvSpPr>
        <p:spPr>
          <a:xfrm>
            <a:off x="1028700" y="4961572"/>
            <a:ext cx="6462861" cy="316230"/>
          </a:xfrm>
          <a:prstGeom prst="rect">
            <a:avLst/>
          </a:prstGeom>
        </p:spPr>
        <p:txBody>
          <a:bodyPr lIns="0" tIns="0" rIns="0" bIns="0" rtlCol="0" anchor="t">
            <a:spAutoFit/>
          </a:bodyPr>
          <a:lstStyle/>
          <a:p>
            <a:pPr algn="l">
              <a:lnSpc>
                <a:spcPts val="2520"/>
              </a:lnSpc>
            </a:pPr>
            <a:r>
              <a:rPr lang="en-US" sz="1800">
                <a:solidFill>
                  <a:srgbClr val="000000"/>
                </a:solidFill>
                <a:latin typeface="Barlow Bold"/>
                <a:ea typeface="Barlow Bold"/>
                <a:cs typeface="Barlow Bold"/>
                <a:sym typeface="Barlow Bold"/>
              </a:rPr>
              <a:t>All </a:t>
            </a:r>
            <a:r>
              <a:rPr lang="en-US" sz="1800" b="1">
                <a:solidFill>
                  <a:srgbClr val="000000"/>
                </a:solidFill>
                <a:latin typeface="Barlow Bold"/>
                <a:ea typeface="Barlow Bold"/>
                <a:cs typeface="Barlow Bold"/>
                <a:sym typeface="Barlow Bold"/>
              </a:rPr>
              <a:t>other coin images are property of the Museum of Antiquities.​</a:t>
            </a:r>
          </a:p>
        </p:txBody>
      </p:sp>
      <p:sp>
        <p:nvSpPr>
          <p:cNvPr id="7" name="TextBox 7"/>
          <p:cNvSpPr txBox="1"/>
          <p:nvPr/>
        </p:nvSpPr>
        <p:spPr>
          <a:xfrm>
            <a:off x="1025203" y="7908624"/>
            <a:ext cx="7970193" cy="316230"/>
          </a:xfrm>
          <a:prstGeom prst="rect">
            <a:avLst/>
          </a:prstGeom>
        </p:spPr>
        <p:txBody>
          <a:bodyPr lIns="0" tIns="0" rIns="0" bIns="0" rtlCol="0" anchor="t">
            <a:spAutoFit/>
          </a:bodyPr>
          <a:lstStyle/>
          <a:p>
            <a:pPr algn="l">
              <a:lnSpc>
                <a:spcPts val="2520"/>
              </a:lnSpc>
            </a:pPr>
            <a:r>
              <a:rPr lang="en-US" sz="1800" b="1">
                <a:solidFill>
                  <a:srgbClr val="000000"/>
                </a:solidFill>
                <a:latin typeface="Barlow Bold"/>
                <a:ea typeface="Barlow Bold"/>
                <a:cs typeface="Barlow Bold"/>
                <a:sym typeface="Barlow Bold"/>
              </a:rPr>
              <a:t>Howgego, Christopher. Ancient History from Coins. New York: Routledge, 1995.​</a:t>
            </a:r>
          </a:p>
        </p:txBody>
      </p:sp>
      <p:sp>
        <p:nvSpPr>
          <p:cNvPr id="8" name="TextBox 8"/>
          <p:cNvSpPr txBox="1"/>
          <p:nvPr/>
        </p:nvSpPr>
        <p:spPr>
          <a:xfrm>
            <a:off x="1025203" y="5830064"/>
            <a:ext cx="15947380" cy="630555"/>
          </a:xfrm>
          <a:prstGeom prst="rect">
            <a:avLst/>
          </a:prstGeom>
        </p:spPr>
        <p:txBody>
          <a:bodyPr lIns="0" tIns="0" rIns="0" bIns="0" rtlCol="0" anchor="t">
            <a:spAutoFit/>
          </a:bodyPr>
          <a:lstStyle/>
          <a:p>
            <a:pPr algn="l">
              <a:lnSpc>
                <a:spcPts val="2520"/>
              </a:lnSpc>
            </a:pPr>
            <a:r>
              <a:rPr lang="en-US" sz="1800">
                <a:solidFill>
                  <a:srgbClr val="000000"/>
                </a:solidFill>
                <a:latin typeface="Barlow Bold"/>
                <a:ea typeface="Barlow Bold"/>
                <a:cs typeface="Barlow Bold"/>
                <a:sym typeface="Barlow Bold"/>
              </a:rPr>
              <a:t>Blan</a:t>
            </a:r>
            <a:r>
              <a:rPr lang="en-US" sz="1800" b="1">
                <a:solidFill>
                  <a:srgbClr val="000000"/>
                </a:solidFill>
                <a:latin typeface="Barlow Bold"/>
                <a:ea typeface="Barlow Bold"/>
                <a:cs typeface="Barlow Bold"/>
                <a:sym typeface="Barlow Bold"/>
              </a:rPr>
              <a:t>d, Roger. “From Gordian III to the Gallic Empire (AD 238-274)”. In The Oxford Handbook of Greek and Roman Coinage, ed. William E. Metcalf. Oxford: Oxford</a:t>
            </a:r>
          </a:p>
          <a:p>
            <a:pPr algn="l">
              <a:lnSpc>
                <a:spcPts val="2520"/>
              </a:lnSpc>
            </a:pPr>
            <a:r>
              <a:rPr lang="en-US" sz="1800" b="1">
                <a:solidFill>
                  <a:srgbClr val="000000"/>
                </a:solidFill>
                <a:latin typeface="Barlow Bold"/>
                <a:ea typeface="Barlow Bold"/>
                <a:cs typeface="Barlow Bold"/>
                <a:sym typeface="Barlow Bold"/>
              </a:rPr>
              <a:t>University Press, 2012.​</a:t>
            </a:r>
          </a:p>
        </p:txBody>
      </p:sp>
      <p:sp>
        <p:nvSpPr>
          <p:cNvPr id="9" name="TextBox 9"/>
          <p:cNvSpPr txBox="1"/>
          <p:nvPr/>
        </p:nvSpPr>
        <p:spPr>
          <a:xfrm>
            <a:off x="1025203" y="7000291"/>
            <a:ext cx="15947380" cy="316230"/>
          </a:xfrm>
          <a:prstGeom prst="rect">
            <a:avLst/>
          </a:prstGeom>
        </p:spPr>
        <p:txBody>
          <a:bodyPr lIns="0" tIns="0" rIns="0" bIns="0" rtlCol="0" anchor="t">
            <a:spAutoFit/>
          </a:bodyPr>
          <a:lstStyle/>
          <a:p>
            <a:pPr algn="l">
              <a:lnSpc>
                <a:spcPts val="2520"/>
              </a:lnSpc>
            </a:pPr>
            <a:r>
              <a:rPr lang="en-US" sz="1800">
                <a:solidFill>
                  <a:srgbClr val="000000"/>
                </a:solidFill>
                <a:latin typeface="Barlow Bold"/>
                <a:ea typeface="Barlow Bold"/>
                <a:cs typeface="Barlow Bold"/>
                <a:sym typeface="Barlow Bold"/>
              </a:rPr>
              <a:t>Esti</a:t>
            </a:r>
            <a:r>
              <a:rPr lang="en-US" sz="1800" b="1">
                <a:solidFill>
                  <a:srgbClr val="000000"/>
                </a:solidFill>
                <a:latin typeface="Barlow Bold"/>
                <a:ea typeface="Barlow Bold"/>
                <a:cs typeface="Barlow Bold"/>
                <a:sym typeface="Barlow Bold"/>
              </a:rPr>
              <a:t>ot, Sylviane. “The Later Third Century”. In The Oxford Handbook of Greek and Roman Coinage, ed. William E. Metcalf. Oxford: Oxford University Press, 2012.​</a:t>
            </a:r>
          </a:p>
        </p:txBody>
      </p:sp>
      <p:sp>
        <p:nvSpPr>
          <p:cNvPr id="10" name="TextBox 10"/>
          <p:cNvSpPr txBox="1"/>
          <p:nvPr/>
        </p:nvSpPr>
        <p:spPr>
          <a:xfrm>
            <a:off x="1047304" y="8627745"/>
            <a:ext cx="15925279" cy="630555"/>
          </a:xfrm>
          <a:prstGeom prst="rect">
            <a:avLst/>
          </a:prstGeom>
        </p:spPr>
        <p:txBody>
          <a:bodyPr lIns="0" tIns="0" rIns="0" bIns="0" rtlCol="0" anchor="t">
            <a:spAutoFit/>
          </a:bodyPr>
          <a:lstStyle/>
          <a:p>
            <a:pPr algn="l">
              <a:lnSpc>
                <a:spcPts val="2520"/>
              </a:lnSpc>
            </a:pPr>
            <a:r>
              <a:rPr lang="en-US" sz="1800">
                <a:solidFill>
                  <a:srgbClr val="000000"/>
                </a:solidFill>
                <a:latin typeface="Barlow Bold"/>
                <a:ea typeface="Barlow Bold"/>
                <a:cs typeface="Barlow Bold"/>
                <a:sym typeface="Barlow Bold"/>
              </a:rPr>
              <a:t>Barney, Robert K. &amp; Heine, Michael H. (2015). The emblem of one unite</a:t>
            </a:r>
            <a:r>
              <a:rPr lang="en-US" sz="1800" b="1">
                <a:solidFill>
                  <a:srgbClr val="000000"/>
                </a:solidFill>
                <a:latin typeface="Barlow Bold"/>
                <a:ea typeface="Barlow Bold"/>
                <a:cs typeface="Barlow Bold"/>
                <a:sym typeface="Barlow Bold"/>
              </a:rPr>
              <a:t>d body …one great sporting Maple Leaf’: The Olympic Games and Canada's quest for</a:t>
            </a:r>
          </a:p>
          <a:p>
            <a:pPr algn="l">
              <a:lnSpc>
                <a:spcPts val="2520"/>
              </a:lnSpc>
            </a:pPr>
            <a:r>
              <a:rPr lang="en-US" sz="1800" b="1">
                <a:solidFill>
                  <a:srgbClr val="000000"/>
                </a:solidFill>
                <a:latin typeface="Barlow Bold"/>
                <a:ea typeface="Barlow Bold"/>
                <a:cs typeface="Barlow Bold"/>
                <a:sym typeface="Barlow Bold"/>
              </a:rPr>
              <a:t>self-identity. Sport in Society, 18(7):816-834, DOI: 10.1080/17430437.2014.990688​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1207460" y="7741862"/>
            <a:ext cx="6235304" cy="5090276"/>
          </a:xfrm>
          <a:custGeom>
            <a:avLst/>
            <a:gdLst/>
            <a:ahLst/>
            <a:cxnLst/>
            <a:rect l="l" t="t" r="r" b="b"/>
            <a:pathLst>
              <a:path w="6235304" h="5090276">
                <a:moveTo>
                  <a:pt x="0" y="0"/>
                </a:moveTo>
                <a:lnTo>
                  <a:pt x="6235304" y="0"/>
                </a:lnTo>
                <a:lnTo>
                  <a:pt x="6235304" y="5090276"/>
                </a:lnTo>
                <a:lnTo>
                  <a:pt x="0" y="5090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2875842" y="823912"/>
            <a:ext cx="12536316" cy="5374149"/>
            <a:chOff x="0" y="0"/>
            <a:chExt cx="16715088" cy="7165532"/>
          </a:xfrm>
        </p:grpSpPr>
        <p:sp>
          <p:nvSpPr>
            <p:cNvPr id="4" name="TextBox 4"/>
            <p:cNvSpPr txBox="1"/>
            <p:nvPr/>
          </p:nvSpPr>
          <p:spPr>
            <a:xfrm>
              <a:off x="0" y="2943744"/>
              <a:ext cx="16715088" cy="2602018"/>
            </a:xfrm>
            <a:prstGeom prst="rect">
              <a:avLst/>
            </a:prstGeom>
          </p:spPr>
          <p:txBody>
            <a:bodyPr lIns="0" tIns="0" rIns="0" bIns="0" rtlCol="0" anchor="t">
              <a:spAutoFit/>
            </a:bodyPr>
            <a:lstStyle/>
            <a:p>
              <a:pPr algn="ctr">
                <a:lnSpc>
                  <a:spcPts val="3800"/>
                </a:lnSpc>
              </a:pPr>
              <a:r>
                <a:rPr lang="en-US" sz="3800">
                  <a:solidFill>
                    <a:srgbClr val="2A3B19"/>
                  </a:solidFill>
                  <a:latin typeface="Merriweather"/>
                  <a:ea typeface="Merriweather"/>
                  <a:cs typeface="Merriweather"/>
                  <a:sym typeface="Merriweather"/>
                </a:rPr>
                <a:t>"A piece of metal (or, rarely, of some other material) certified through its marks to be of a definite exchange value or issued by a governmental authority to be used as money." </a:t>
              </a:r>
            </a:p>
          </p:txBody>
        </p:sp>
        <p:sp>
          <p:nvSpPr>
            <p:cNvPr id="5" name="TextBox 5"/>
            <p:cNvSpPr txBox="1"/>
            <p:nvPr/>
          </p:nvSpPr>
          <p:spPr>
            <a:xfrm>
              <a:off x="0" y="6673407"/>
              <a:ext cx="16715088" cy="492125"/>
            </a:xfrm>
            <a:prstGeom prst="rect">
              <a:avLst/>
            </a:prstGeom>
          </p:spPr>
          <p:txBody>
            <a:bodyPr lIns="0" tIns="0" rIns="0" bIns="0" rtlCol="0" anchor="t">
              <a:spAutoFit/>
            </a:bodyPr>
            <a:lstStyle/>
            <a:p>
              <a:pPr algn="ctr">
                <a:lnSpc>
                  <a:spcPts val="2879"/>
                </a:lnSpc>
              </a:pPr>
              <a:r>
                <a:rPr lang="en-US" sz="2400" b="1" spc="72">
                  <a:solidFill>
                    <a:srgbClr val="2A3B19"/>
                  </a:solidFill>
                  <a:latin typeface="Roboto Bold"/>
                  <a:ea typeface="Roboto Bold"/>
                  <a:cs typeface="Roboto Bold"/>
                  <a:sym typeface="Roboto Bold"/>
                </a:rPr>
                <a:t>-American Numismatic Society</a:t>
              </a:r>
            </a:p>
          </p:txBody>
        </p:sp>
        <p:sp>
          <p:nvSpPr>
            <p:cNvPr id="6" name="TextBox 6"/>
            <p:cNvSpPr txBox="1"/>
            <p:nvPr/>
          </p:nvSpPr>
          <p:spPr>
            <a:xfrm>
              <a:off x="0" y="0"/>
              <a:ext cx="16715088" cy="1739900"/>
            </a:xfrm>
            <a:prstGeom prst="rect">
              <a:avLst/>
            </a:prstGeom>
          </p:spPr>
          <p:txBody>
            <a:bodyPr lIns="0" tIns="0" rIns="0" bIns="0" rtlCol="0" anchor="t">
              <a:spAutoFit/>
            </a:bodyPr>
            <a:lstStyle/>
            <a:p>
              <a:pPr algn="ctr">
                <a:lnSpc>
                  <a:spcPts val="10319"/>
                </a:lnSpc>
              </a:pPr>
              <a:r>
                <a:rPr lang="en-US" sz="8599" i="1" spc="257">
                  <a:solidFill>
                    <a:srgbClr val="2A3B19"/>
                  </a:solidFill>
                  <a:latin typeface="Merriweather Italics"/>
                  <a:ea typeface="Merriweather Italics"/>
                  <a:cs typeface="Merriweather Italics"/>
                  <a:sym typeface="Merriweather Italics"/>
                </a:rPr>
                <a:t>What is a coin?​</a:t>
              </a:r>
            </a:p>
          </p:txBody>
        </p:sp>
      </p:grpSp>
      <p:sp>
        <p:nvSpPr>
          <p:cNvPr id="7" name="Freeform 7"/>
          <p:cNvSpPr/>
          <p:nvPr/>
        </p:nvSpPr>
        <p:spPr>
          <a:xfrm rot="-10800000">
            <a:off x="13518549" y="-2545138"/>
            <a:ext cx="6235304" cy="5090276"/>
          </a:xfrm>
          <a:custGeom>
            <a:avLst/>
            <a:gdLst/>
            <a:ahLst/>
            <a:cxnLst/>
            <a:rect l="l" t="t" r="r" b="b"/>
            <a:pathLst>
              <a:path w="6235304" h="5090276">
                <a:moveTo>
                  <a:pt x="0" y="0"/>
                </a:moveTo>
                <a:lnTo>
                  <a:pt x="6235305" y="0"/>
                </a:lnTo>
                <a:lnTo>
                  <a:pt x="6235305" y="5090276"/>
                </a:lnTo>
                <a:lnTo>
                  <a:pt x="0" y="5090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028700" y="5048276"/>
            <a:ext cx="7233808" cy="4955716"/>
          </a:xfrm>
          <a:custGeom>
            <a:avLst/>
            <a:gdLst/>
            <a:ahLst/>
            <a:cxnLst/>
            <a:rect l="l" t="t" r="r" b="b"/>
            <a:pathLst>
              <a:path w="7233808" h="4955716">
                <a:moveTo>
                  <a:pt x="0" y="0"/>
                </a:moveTo>
                <a:lnTo>
                  <a:pt x="7233808" y="0"/>
                </a:lnTo>
                <a:lnTo>
                  <a:pt x="7233808" y="4955716"/>
                </a:lnTo>
                <a:lnTo>
                  <a:pt x="0" y="4955716"/>
                </a:lnTo>
                <a:lnTo>
                  <a:pt x="0" y="0"/>
                </a:lnTo>
                <a:close/>
              </a:path>
            </a:pathLst>
          </a:custGeom>
          <a:blipFill>
            <a:blip r:embed="rId7"/>
            <a:stretch>
              <a:fillRect l="-1380" r="-1380"/>
            </a:stretch>
          </a:blipFill>
        </p:spPr>
        <p:txBody>
          <a:bodyPr/>
          <a:lstStyle/>
          <a:p>
            <a:endParaRPr lang="en-US"/>
          </a:p>
        </p:txBody>
      </p:sp>
      <p:sp>
        <p:nvSpPr>
          <p:cNvPr id="9" name="Freeform 9"/>
          <p:cNvSpPr/>
          <p:nvPr/>
        </p:nvSpPr>
        <p:spPr>
          <a:xfrm>
            <a:off x="5992790" y="6530690"/>
            <a:ext cx="3328016" cy="2422345"/>
          </a:xfrm>
          <a:custGeom>
            <a:avLst/>
            <a:gdLst/>
            <a:ahLst/>
            <a:cxnLst/>
            <a:rect l="l" t="t" r="r" b="b"/>
            <a:pathLst>
              <a:path w="3328016" h="2422345">
                <a:moveTo>
                  <a:pt x="0" y="0"/>
                </a:moveTo>
                <a:lnTo>
                  <a:pt x="3328016" y="0"/>
                </a:lnTo>
                <a:lnTo>
                  <a:pt x="3328016" y="2422345"/>
                </a:lnTo>
                <a:lnTo>
                  <a:pt x="0" y="2422345"/>
                </a:lnTo>
                <a:lnTo>
                  <a:pt x="0" y="0"/>
                </a:lnTo>
                <a:close/>
              </a:path>
            </a:pathLst>
          </a:custGeom>
          <a:blipFill>
            <a:blip r:embed="rId8"/>
            <a:stretch>
              <a:fillRect/>
            </a:stretch>
          </a:blipFill>
        </p:spPr>
        <p:txBody>
          <a:bodyPr/>
          <a:lstStyle/>
          <a:p>
            <a:endParaRPr lang="en-US"/>
          </a:p>
        </p:txBody>
      </p:sp>
      <p:sp>
        <p:nvSpPr>
          <p:cNvPr id="10" name="Freeform 10"/>
          <p:cNvSpPr/>
          <p:nvPr/>
        </p:nvSpPr>
        <p:spPr>
          <a:xfrm>
            <a:off x="8752484" y="6198061"/>
            <a:ext cx="3984218" cy="2656145"/>
          </a:xfrm>
          <a:custGeom>
            <a:avLst/>
            <a:gdLst/>
            <a:ahLst/>
            <a:cxnLst/>
            <a:rect l="l" t="t" r="r" b="b"/>
            <a:pathLst>
              <a:path w="3984218" h="2656145">
                <a:moveTo>
                  <a:pt x="0" y="0"/>
                </a:moveTo>
                <a:lnTo>
                  <a:pt x="3984217" y="0"/>
                </a:lnTo>
                <a:lnTo>
                  <a:pt x="3984217" y="2656145"/>
                </a:lnTo>
                <a:lnTo>
                  <a:pt x="0" y="2656145"/>
                </a:lnTo>
                <a:lnTo>
                  <a:pt x="0" y="0"/>
                </a:lnTo>
                <a:close/>
              </a:path>
            </a:pathLst>
          </a:custGeom>
          <a:blipFill>
            <a:blip r:embed="rId9"/>
            <a:stretch>
              <a:fillRect/>
            </a:stretch>
          </a:blipFill>
        </p:spPr>
        <p:txBody>
          <a:bodyPr/>
          <a:lstStyle/>
          <a:p>
            <a:endParaRPr lang="en-US"/>
          </a:p>
        </p:txBody>
      </p:sp>
      <p:sp>
        <p:nvSpPr>
          <p:cNvPr id="11" name="Freeform 11"/>
          <p:cNvSpPr/>
          <p:nvPr/>
        </p:nvSpPr>
        <p:spPr>
          <a:xfrm>
            <a:off x="12101023" y="6409230"/>
            <a:ext cx="3667464" cy="2444976"/>
          </a:xfrm>
          <a:custGeom>
            <a:avLst/>
            <a:gdLst/>
            <a:ahLst/>
            <a:cxnLst/>
            <a:rect l="l" t="t" r="r" b="b"/>
            <a:pathLst>
              <a:path w="3667464" h="2444976">
                <a:moveTo>
                  <a:pt x="0" y="0"/>
                </a:moveTo>
                <a:lnTo>
                  <a:pt x="3667464" y="0"/>
                </a:lnTo>
                <a:lnTo>
                  <a:pt x="3667464" y="2444976"/>
                </a:lnTo>
                <a:lnTo>
                  <a:pt x="0" y="2444976"/>
                </a:lnTo>
                <a:lnTo>
                  <a:pt x="0" y="0"/>
                </a:lnTo>
                <a:close/>
              </a:path>
            </a:pathLst>
          </a:custGeom>
          <a:blipFill>
            <a:blip r:embed="rId10"/>
            <a:stretch>
              <a:fillRect/>
            </a:stretch>
          </a:blipFill>
        </p:spPr>
        <p:txBody>
          <a:bodyPr/>
          <a:lstStyle/>
          <a:p>
            <a:endParaRPr lang="en-US"/>
          </a:p>
        </p:txBody>
      </p:sp>
      <p:sp>
        <p:nvSpPr>
          <p:cNvPr id="12" name="Freeform 12"/>
          <p:cNvSpPr/>
          <p:nvPr/>
        </p:nvSpPr>
        <p:spPr>
          <a:xfrm>
            <a:off x="-1434114" y="7244129"/>
            <a:ext cx="4645604" cy="3042871"/>
          </a:xfrm>
          <a:custGeom>
            <a:avLst/>
            <a:gdLst/>
            <a:ahLst/>
            <a:cxnLst/>
            <a:rect l="l" t="t" r="r" b="b"/>
            <a:pathLst>
              <a:path w="4645604" h="3042871">
                <a:moveTo>
                  <a:pt x="0" y="0"/>
                </a:moveTo>
                <a:lnTo>
                  <a:pt x="4645604" y="0"/>
                </a:lnTo>
                <a:lnTo>
                  <a:pt x="4645604" y="3042871"/>
                </a:lnTo>
                <a:lnTo>
                  <a:pt x="0" y="30428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4B79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6000"/>
            </a:blip>
            <a:stretch>
              <a:fillRect t="-17372" b="-17648"/>
            </a:stretch>
          </a:blipFill>
        </p:spPr>
        <p:txBody>
          <a:bodyPr/>
          <a:lstStyle/>
          <a:p>
            <a:endParaRPr lang="en-US"/>
          </a:p>
        </p:txBody>
      </p:sp>
      <p:sp>
        <p:nvSpPr>
          <p:cNvPr id="3" name="TextBox 3"/>
          <p:cNvSpPr txBox="1"/>
          <p:nvPr/>
        </p:nvSpPr>
        <p:spPr>
          <a:xfrm>
            <a:off x="761296" y="4741737"/>
            <a:ext cx="6754382" cy="2720340"/>
          </a:xfrm>
          <a:prstGeom prst="rect">
            <a:avLst/>
          </a:prstGeom>
        </p:spPr>
        <p:txBody>
          <a:bodyPr lIns="0" tIns="0" rIns="0" bIns="0" rtlCol="0" anchor="t">
            <a:spAutoFit/>
          </a:bodyPr>
          <a:lstStyle/>
          <a:p>
            <a:pPr algn="ctr">
              <a:lnSpc>
                <a:spcPts val="5460"/>
              </a:lnSpc>
            </a:pPr>
            <a:r>
              <a:rPr lang="en-US" sz="3900">
                <a:solidFill>
                  <a:srgbClr val="FFFFFF"/>
                </a:solidFill>
                <a:latin typeface="Merriweather"/>
                <a:ea typeface="Merriweather"/>
                <a:cs typeface="Merriweather"/>
                <a:sym typeface="Merriweather"/>
              </a:rPr>
              <a:t>The study of coins, medals, and banknotes, especially from an archaeological or historical perspective.​</a:t>
            </a:r>
          </a:p>
        </p:txBody>
      </p:sp>
      <p:sp>
        <p:nvSpPr>
          <p:cNvPr id="4" name="TextBox 4"/>
          <p:cNvSpPr txBox="1"/>
          <p:nvPr/>
        </p:nvSpPr>
        <p:spPr>
          <a:xfrm>
            <a:off x="761296" y="2568029"/>
            <a:ext cx="6754382" cy="1142365"/>
          </a:xfrm>
          <a:prstGeom prst="rect">
            <a:avLst/>
          </a:prstGeom>
        </p:spPr>
        <p:txBody>
          <a:bodyPr lIns="0" tIns="0" rIns="0" bIns="0" rtlCol="0" anchor="t">
            <a:spAutoFit/>
          </a:bodyPr>
          <a:lstStyle/>
          <a:p>
            <a:pPr algn="l">
              <a:lnSpc>
                <a:spcPts val="8600"/>
              </a:lnSpc>
            </a:pPr>
            <a:r>
              <a:rPr lang="en-US" sz="8600" i="1">
                <a:solidFill>
                  <a:srgbClr val="2A3B19"/>
                </a:solidFill>
                <a:latin typeface="Merriweather Italics"/>
                <a:ea typeface="Merriweather Italics"/>
                <a:cs typeface="Merriweather Italics"/>
                <a:sym typeface="Merriweather Italics"/>
              </a:rPr>
              <a:t>Numismatics​</a:t>
            </a:r>
          </a:p>
        </p:txBody>
      </p:sp>
      <p:sp>
        <p:nvSpPr>
          <p:cNvPr id="5" name="Freeform 5"/>
          <p:cNvSpPr/>
          <p:nvPr/>
        </p:nvSpPr>
        <p:spPr>
          <a:xfrm>
            <a:off x="-288434" y="3452646"/>
            <a:ext cx="8394450" cy="1512953"/>
          </a:xfrm>
          <a:custGeom>
            <a:avLst/>
            <a:gdLst/>
            <a:ahLst/>
            <a:cxnLst/>
            <a:rect l="l" t="t" r="r" b="b"/>
            <a:pathLst>
              <a:path w="8394450" h="1512953">
                <a:moveTo>
                  <a:pt x="0" y="0"/>
                </a:moveTo>
                <a:lnTo>
                  <a:pt x="8394450" y="0"/>
                </a:lnTo>
                <a:lnTo>
                  <a:pt x="8394450" y="1512953"/>
                </a:lnTo>
                <a:lnTo>
                  <a:pt x="0" y="1512953"/>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11196503" y="820013"/>
            <a:ext cx="2318751" cy="1608633"/>
          </a:xfrm>
          <a:custGeom>
            <a:avLst/>
            <a:gdLst/>
            <a:ahLst/>
            <a:cxnLst/>
            <a:rect l="l" t="t" r="r" b="b"/>
            <a:pathLst>
              <a:path w="2318751" h="1608633">
                <a:moveTo>
                  <a:pt x="0" y="0"/>
                </a:moveTo>
                <a:lnTo>
                  <a:pt x="2318751" y="0"/>
                </a:lnTo>
                <a:lnTo>
                  <a:pt x="2318751" y="1608634"/>
                </a:lnTo>
                <a:lnTo>
                  <a:pt x="0" y="16086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585986" y="820013"/>
            <a:ext cx="2318751" cy="1608633"/>
          </a:xfrm>
          <a:custGeom>
            <a:avLst/>
            <a:gdLst/>
            <a:ahLst/>
            <a:cxnLst/>
            <a:rect l="l" t="t" r="r" b="b"/>
            <a:pathLst>
              <a:path w="2318751" h="1608633">
                <a:moveTo>
                  <a:pt x="0" y="0"/>
                </a:moveTo>
                <a:lnTo>
                  <a:pt x="2318750" y="0"/>
                </a:lnTo>
                <a:lnTo>
                  <a:pt x="2318750" y="1608634"/>
                </a:lnTo>
                <a:lnTo>
                  <a:pt x="0" y="1608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3773961" y="3581116"/>
            <a:ext cx="3485339" cy="4584741"/>
          </a:xfrm>
          <a:custGeom>
            <a:avLst/>
            <a:gdLst/>
            <a:ahLst/>
            <a:cxnLst/>
            <a:rect l="l" t="t" r="r" b="b"/>
            <a:pathLst>
              <a:path w="3485339" h="4584741">
                <a:moveTo>
                  <a:pt x="0" y="0"/>
                </a:moveTo>
                <a:lnTo>
                  <a:pt x="3485339" y="0"/>
                </a:lnTo>
                <a:lnTo>
                  <a:pt x="3485339" y="4584742"/>
                </a:lnTo>
                <a:lnTo>
                  <a:pt x="0" y="4584742"/>
                </a:lnTo>
                <a:lnTo>
                  <a:pt x="0" y="0"/>
                </a:lnTo>
                <a:close/>
              </a:path>
            </a:pathLst>
          </a:custGeom>
          <a:blipFill>
            <a:blip r:embed="rId7"/>
            <a:stretch>
              <a:fillRect l="-338315" t="-2203" r="-4436" b="-2347"/>
            </a:stretch>
          </a:blipFill>
        </p:spPr>
        <p:txBody>
          <a:bodyPr/>
          <a:lstStyle/>
          <a:p>
            <a:endParaRPr lang="en-US"/>
          </a:p>
        </p:txBody>
      </p:sp>
      <p:sp>
        <p:nvSpPr>
          <p:cNvPr id="5" name="Freeform 5"/>
          <p:cNvSpPr/>
          <p:nvPr/>
        </p:nvSpPr>
        <p:spPr>
          <a:xfrm>
            <a:off x="9468672" y="3558307"/>
            <a:ext cx="3455663" cy="4607551"/>
          </a:xfrm>
          <a:custGeom>
            <a:avLst/>
            <a:gdLst/>
            <a:ahLst/>
            <a:cxnLst/>
            <a:rect l="l" t="t" r="r" b="b"/>
            <a:pathLst>
              <a:path w="3455663" h="4607551">
                <a:moveTo>
                  <a:pt x="0" y="0"/>
                </a:moveTo>
                <a:lnTo>
                  <a:pt x="3455663" y="0"/>
                </a:lnTo>
                <a:lnTo>
                  <a:pt x="3455663" y="4607551"/>
                </a:lnTo>
                <a:lnTo>
                  <a:pt x="0" y="4607551"/>
                </a:lnTo>
                <a:lnTo>
                  <a:pt x="0" y="0"/>
                </a:lnTo>
                <a:close/>
              </a:path>
            </a:pathLst>
          </a:custGeom>
          <a:blipFill>
            <a:blip r:embed="rId7"/>
            <a:stretch>
              <a:fillRect l="-226644" t="-1488" r="-114600" b="-1307"/>
            </a:stretch>
          </a:blipFill>
        </p:spPr>
        <p:txBody>
          <a:bodyPr/>
          <a:lstStyle/>
          <a:p>
            <a:endParaRPr lang="en-US"/>
          </a:p>
        </p:txBody>
      </p:sp>
      <p:sp>
        <p:nvSpPr>
          <p:cNvPr id="6" name="Freeform 6"/>
          <p:cNvSpPr/>
          <p:nvPr/>
        </p:nvSpPr>
        <p:spPr>
          <a:xfrm>
            <a:off x="5154536" y="3581116"/>
            <a:ext cx="3500401" cy="4584741"/>
          </a:xfrm>
          <a:custGeom>
            <a:avLst/>
            <a:gdLst/>
            <a:ahLst/>
            <a:cxnLst/>
            <a:rect l="l" t="t" r="r" b="b"/>
            <a:pathLst>
              <a:path w="3500401" h="4584741">
                <a:moveTo>
                  <a:pt x="0" y="0"/>
                </a:moveTo>
                <a:lnTo>
                  <a:pt x="3500401" y="0"/>
                </a:lnTo>
                <a:lnTo>
                  <a:pt x="3500401" y="4584742"/>
                </a:lnTo>
                <a:lnTo>
                  <a:pt x="0" y="4584742"/>
                </a:lnTo>
                <a:lnTo>
                  <a:pt x="0" y="0"/>
                </a:lnTo>
                <a:close/>
              </a:path>
            </a:pathLst>
          </a:custGeom>
          <a:blipFill>
            <a:blip r:embed="rId7"/>
            <a:stretch>
              <a:fillRect l="-114799" t="-1326" r="-222265" b="-2326"/>
            </a:stretch>
          </a:blipFill>
        </p:spPr>
        <p:txBody>
          <a:bodyPr/>
          <a:lstStyle/>
          <a:p>
            <a:endParaRPr lang="en-US"/>
          </a:p>
        </p:txBody>
      </p:sp>
      <p:sp>
        <p:nvSpPr>
          <p:cNvPr id="7" name="Freeform 7"/>
          <p:cNvSpPr/>
          <p:nvPr/>
        </p:nvSpPr>
        <p:spPr>
          <a:xfrm>
            <a:off x="1028700" y="3581116"/>
            <a:ext cx="3409929" cy="4561932"/>
          </a:xfrm>
          <a:custGeom>
            <a:avLst/>
            <a:gdLst/>
            <a:ahLst/>
            <a:cxnLst/>
            <a:rect l="l" t="t" r="r" b="b"/>
            <a:pathLst>
              <a:path w="3409929" h="4561932">
                <a:moveTo>
                  <a:pt x="0" y="0"/>
                </a:moveTo>
                <a:lnTo>
                  <a:pt x="3409929" y="0"/>
                </a:lnTo>
                <a:lnTo>
                  <a:pt x="3409929" y="4561932"/>
                </a:lnTo>
                <a:lnTo>
                  <a:pt x="0" y="4561932"/>
                </a:lnTo>
                <a:lnTo>
                  <a:pt x="0" y="0"/>
                </a:lnTo>
                <a:close/>
              </a:path>
            </a:pathLst>
          </a:custGeom>
          <a:blipFill>
            <a:blip r:embed="rId7"/>
            <a:stretch>
              <a:fillRect l="-3881" t="-1644" r="-339236" b="-1240"/>
            </a:stretch>
          </a:blipFill>
        </p:spPr>
        <p:txBody>
          <a:bodyPr/>
          <a:lstStyle/>
          <a:p>
            <a:endParaRPr lang="en-US"/>
          </a:p>
        </p:txBody>
      </p:sp>
      <p:sp>
        <p:nvSpPr>
          <p:cNvPr id="8" name="Freeform 8"/>
          <p:cNvSpPr/>
          <p:nvPr/>
        </p:nvSpPr>
        <p:spPr>
          <a:xfrm>
            <a:off x="0" y="7366373"/>
            <a:ext cx="3083196" cy="2920627"/>
          </a:xfrm>
          <a:custGeom>
            <a:avLst/>
            <a:gdLst/>
            <a:ahLst/>
            <a:cxnLst/>
            <a:rect l="l" t="t" r="r" b="b"/>
            <a:pathLst>
              <a:path w="3083196" h="2920627">
                <a:moveTo>
                  <a:pt x="0" y="0"/>
                </a:moveTo>
                <a:lnTo>
                  <a:pt x="3083196" y="0"/>
                </a:lnTo>
                <a:lnTo>
                  <a:pt x="3083196" y="2920627"/>
                </a:lnTo>
                <a:lnTo>
                  <a:pt x="0" y="2920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15204804" y="660489"/>
            <a:ext cx="3083196" cy="2920627"/>
          </a:xfrm>
          <a:custGeom>
            <a:avLst/>
            <a:gdLst/>
            <a:ahLst/>
            <a:cxnLst/>
            <a:rect l="l" t="t" r="r" b="b"/>
            <a:pathLst>
              <a:path w="3083196" h="2920627">
                <a:moveTo>
                  <a:pt x="3083196" y="0"/>
                </a:moveTo>
                <a:lnTo>
                  <a:pt x="0" y="0"/>
                </a:lnTo>
                <a:lnTo>
                  <a:pt x="0" y="2920627"/>
                </a:lnTo>
                <a:lnTo>
                  <a:pt x="3083196" y="2920627"/>
                </a:lnTo>
                <a:lnTo>
                  <a:pt x="308319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7429202" y="866775"/>
            <a:ext cx="3429595" cy="1475740"/>
          </a:xfrm>
          <a:prstGeom prst="rect">
            <a:avLst/>
          </a:prstGeom>
        </p:spPr>
        <p:txBody>
          <a:bodyPr lIns="0" tIns="0" rIns="0" bIns="0" rtlCol="0" anchor="t">
            <a:spAutoFit/>
          </a:bodyPr>
          <a:lstStyle/>
          <a:p>
            <a:pPr algn="ctr">
              <a:lnSpc>
                <a:spcPts val="12109"/>
              </a:lnSpc>
            </a:pPr>
            <a:r>
              <a:rPr lang="en-US" sz="8649" i="1">
                <a:solidFill>
                  <a:srgbClr val="2A3B19"/>
                </a:solidFill>
                <a:latin typeface="Merriweather Italics"/>
                <a:ea typeface="Merriweather Italics"/>
                <a:cs typeface="Merriweather Italics"/>
                <a:sym typeface="Merriweather Italics"/>
              </a:rPr>
              <a:t>Metals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3B19"/>
        </a:solidFill>
        <a:effectLst/>
      </p:bgPr>
    </p:bg>
    <p:spTree>
      <p:nvGrpSpPr>
        <p:cNvPr id="1" name=""/>
        <p:cNvGrpSpPr/>
        <p:nvPr/>
      </p:nvGrpSpPr>
      <p:grpSpPr>
        <a:xfrm>
          <a:off x="0" y="0"/>
          <a:ext cx="0" cy="0"/>
          <a:chOff x="0" y="0"/>
          <a:chExt cx="0" cy="0"/>
        </a:xfrm>
      </p:grpSpPr>
      <p:sp>
        <p:nvSpPr>
          <p:cNvPr id="2" name="Freeform 2"/>
          <p:cNvSpPr/>
          <p:nvPr/>
        </p:nvSpPr>
        <p:spPr>
          <a:xfrm>
            <a:off x="1028700" y="3395218"/>
            <a:ext cx="4583864" cy="5863082"/>
          </a:xfrm>
          <a:custGeom>
            <a:avLst/>
            <a:gdLst/>
            <a:ahLst/>
            <a:cxnLst/>
            <a:rect l="l" t="t" r="r" b="b"/>
            <a:pathLst>
              <a:path w="4583864" h="5863082">
                <a:moveTo>
                  <a:pt x="0" y="0"/>
                </a:moveTo>
                <a:lnTo>
                  <a:pt x="4583864" y="0"/>
                </a:lnTo>
                <a:lnTo>
                  <a:pt x="4583864" y="5863082"/>
                </a:lnTo>
                <a:lnTo>
                  <a:pt x="0" y="5863082"/>
                </a:lnTo>
                <a:lnTo>
                  <a:pt x="0" y="0"/>
                </a:lnTo>
                <a:close/>
              </a:path>
            </a:pathLst>
          </a:custGeom>
          <a:blipFill>
            <a:blip r:embed="rId3"/>
            <a:stretch>
              <a:fillRect/>
            </a:stretch>
          </a:blipFill>
        </p:spPr>
        <p:txBody>
          <a:bodyPr/>
          <a:lstStyle/>
          <a:p>
            <a:endParaRPr lang="en-US"/>
          </a:p>
        </p:txBody>
      </p:sp>
      <p:sp>
        <p:nvSpPr>
          <p:cNvPr id="3" name="Freeform 3"/>
          <p:cNvSpPr/>
          <p:nvPr/>
        </p:nvSpPr>
        <p:spPr>
          <a:xfrm>
            <a:off x="12675436" y="3395218"/>
            <a:ext cx="4583864" cy="5863082"/>
          </a:xfrm>
          <a:custGeom>
            <a:avLst/>
            <a:gdLst/>
            <a:ahLst/>
            <a:cxnLst/>
            <a:rect l="l" t="t" r="r" b="b"/>
            <a:pathLst>
              <a:path w="4583864" h="5863082">
                <a:moveTo>
                  <a:pt x="0" y="0"/>
                </a:moveTo>
                <a:lnTo>
                  <a:pt x="4583864" y="0"/>
                </a:lnTo>
                <a:lnTo>
                  <a:pt x="4583864" y="5863082"/>
                </a:lnTo>
                <a:lnTo>
                  <a:pt x="0" y="5863082"/>
                </a:lnTo>
                <a:lnTo>
                  <a:pt x="0" y="0"/>
                </a:lnTo>
                <a:close/>
              </a:path>
            </a:pathLst>
          </a:custGeom>
          <a:blipFill>
            <a:blip r:embed="rId4"/>
            <a:stretch>
              <a:fillRect/>
            </a:stretch>
          </a:blipFill>
        </p:spPr>
        <p:txBody>
          <a:bodyPr/>
          <a:lstStyle/>
          <a:p>
            <a:endParaRPr lang="en-US"/>
          </a:p>
        </p:txBody>
      </p:sp>
      <p:sp>
        <p:nvSpPr>
          <p:cNvPr id="4" name="Freeform 4"/>
          <p:cNvSpPr/>
          <p:nvPr/>
        </p:nvSpPr>
        <p:spPr>
          <a:xfrm>
            <a:off x="6862728" y="3395218"/>
            <a:ext cx="4562544" cy="5863082"/>
          </a:xfrm>
          <a:custGeom>
            <a:avLst/>
            <a:gdLst/>
            <a:ahLst/>
            <a:cxnLst/>
            <a:rect l="l" t="t" r="r" b="b"/>
            <a:pathLst>
              <a:path w="4562544" h="5863082">
                <a:moveTo>
                  <a:pt x="0" y="0"/>
                </a:moveTo>
                <a:lnTo>
                  <a:pt x="4562544" y="0"/>
                </a:lnTo>
                <a:lnTo>
                  <a:pt x="4562544" y="5863082"/>
                </a:lnTo>
                <a:lnTo>
                  <a:pt x="0" y="5863082"/>
                </a:lnTo>
                <a:lnTo>
                  <a:pt x="0" y="0"/>
                </a:lnTo>
                <a:close/>
              </a:path>
            </a:pathLst>
          </a:custGeom>
          <a:blipFill>
            <a:blip r:embed="rId5"/>
            <a:stretch>
              <a:fillRect/>
            </a:stretch>
          </a:blipFill>
        </p:spPr>
        <p:txBody>
          <a:bodyPr/>
          <a:lstStyle/>
          <a:p>
            <a:endParaRPr lang="en-US"/>
          </a:p>
        </p:txBody>
      </p:sp>
      <p:sp>
        <p:nvSpPr>
          <p:cNvPr id="5" name="Freeform 5"/>
          <p:cNvSpPr/>
          <p:nvPr/>
        </p:nvSpPr>
        <p:spPr>
          <a:xfrm>
            <a:off x="267185" y="602728"/>
            <a:ext cx="3475479" cy="1737739"/>
          </a:xfrm>
          <a:custGeom>
            <a:avLst/>
            <a:gdLst/>
            <a:ahLst/>
            <a:cxnLst/>
            <a:rect l="l" t="t" r="r" b="b"/>
            <a:pathLst>
              <a:path w="3475479" h="1737739">
                <a:moveTo>
                  <a:pt x="0" y="0"/>
                </a:moveTo>
                <a:lnTo>
                  <a:pt x="3475479" y="0"/>
                </a:lnTo>
                <a:lnTo>
                  <a:pt x="3475479" y="1737739"/>
                </a:lnTo>
                <a:lnTo>
                  <a:pt x="0" y="1737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158403" y="433452"/>
            <a:ext cx="2314958" cy="2076292"/>
          </a:xfrm>
          <a:custGeom>
            <a:avLst/>
            <a:gdLst/>
            <a:ahLst/>
            <a:cxnLst/>
            <a:rect l="l" t="t" r="r" b="b"/>
            <a:pathLst>
              <a:path w="2314958" h="2076292">
                <a:moveTo>
                  <a:pt x="0" y="0"/>
                </a:moveTo>
                <a:lnTo>
                  <a:pt x="2314958" y="0"/>
                </a:lnTo>
                <a:lnTo>
                  <a:pt x="2314958" y="2076292"/>
                </a:lnTo>
                <a:lnTo>
                  <a:pt x="0" y="20762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6315882" y="7366373"/>
            <a:ext cx="3083196" cy="2920627"/>
          </a:xfrm>
          <a:custGeom>
            <a:avLst/>
            <a:gdLst/>
            <a:ahLst/>
            <a:cxnLst/>
            <a:rect l="l" t="t" r="r" b="b"/>
            <a:pathLst>
              <a:path w="3083196" h="2920627">
                <a:moveTo>
                  <a:pt x="0" y="0"/>
                </a:moveTo>
                <a:lnTo>
                  <a:pt x="3083196" y="0"/>
                </a:lnTo>
                <a:lnTo>
                  <a:pt x="3083196" y="2920627"/>
                </a:lnTo>
                <a:lnTo>
                  <a:pt x="0" y="29206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512898" y="7366373"/>
            <a:ext cx="3083196" cy="2920627"/>
          </a:xfrm>
          <a:custGeom>
            <a:avLst/>
            <a:gdLst/>
            <a:ahLst/>
            <a:cxnLst/>
            <a:rect l="l" t="t" r="r" b="b"/>
            <a:pathLst>
              <a:path w="3083196" h="2920627">
                <a:moveTo>
                  <a:pt x="0" y="0"/>
                </a:moveTo>
                <a:lnTo>
                  <a:pt x="3083196" y="0"/>
                </a:lnTo>
                <a:lnTo>
                  <a:pt x="3083196" y="2920627"/>
                </a:lnTo>
                <a:lnTo>
                  <a:pt x="0" y="29206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4206766" y="981378"/>
            <a:ext cx="9874468" cy="1142365"/>
          </a:xfrm>
          <a:prstGeom prst="rect">
            <a:avLst/>
          </a:prstGeom>
        </p:spPr>
        <p:txBody>
          <a:bodyPr lIns="0" tIns="0" rIns="0" bIns="0" rtlCol="0" anchor="t">
            <a:spAutoFit/>
          </a:bodyPr>
          <a:lstStyle/>
          <a:p>
            <a:pPr algn="ctr">
              <a:lnSpc>
                <a:spcPts val="8600"/>
              </a:lnSpc>
            </a:pPr>
            <a:r>
              <a:rPr lang="en-US" sz="8600" i="1">
                <a:solidFill>
                  <a:srgbClr val="E6E7E2"/>
                </a:solidFill>
                <a:latin typeface="Merriweather Italics"/>
                <a:ea typeface="Merriweather Italics"/>
                <a:cs typeface="Merriweather Italics"/>
                <a:sym typeface="Merriweather Italics"/>
              </a:rPr>
              <a:t>Issuing Authority</a:t>
            </a:r>
          </a:p>
        </p:txBody>
      </p:sp>
      <p:sp>
        <p:nvSpPr>
          <p:cNvPr id="10" name="TextBox 10"/>
          <p:cNvSpPr txBox="1"/>
          <p:nvPr/>
        </p:nvSpPr>
        <p:spPr>
          <a:xfrm>
            <a:off x="4148435" y="2212246"/>
            <a:ext cx="9991130" cy="537845"/>
          </a:xfrm>
          <a:prstGeom prst="rect">
            <a:avLst/>
          </a:prstGeom>
        </p:spPr>
        <p:txBody>
          <a:bodyPr lIns="0" tIns="0" rIns="0" bIns="0" rtlCol="0" anchor="t">
            <a:spAutoFit/>
          </a:bodyPr>
          <a:lstStyle/>
          <a:p>
            <a:pPr algn="ctr">
              <a:lnSpc>
                <a:spcPts val="4480"/>
              </a:lnSpc>
            </a:pPr>
            <a:r>
              <a:rPr lang="en-US" sz="3200">
                <a:solidFill>
                  <a:srgbClr val="FFFFFF"/>
                </a:solidFill>
                <a:latin typeface="Merriweather"/>
                <a:ea typeface="Merriweather"/>
                <a:cs typeface="Merriweather"/>
                <a:sym typeface="Merriweather"/>
              </a:rPr>
              <a:t>Different people and institutions could mint coins​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B792"/>
        </a:solidFill>
        <a:effectLst/>
      </p:bgPr>
    </p:bg>
    <p:spTree>
      <p:nvGrpSpPr>
        <p:cNvPr id="1" name=""/>
        <p:cNvGrpSpPr/>
        <p:nvPr/>
      </p:nvGrpSpPr>
      <p:grpSpPr>
        <a:xfrm>
          <a:off x="0" y="0"/>
          <a:ext cx="0" cy="0"/>
          <a:chOff x="0" y="0"/>
          <a:chExt cx="0" cy="0"/>
        </a:xfrm>
      </p:grpSpPr>
      <p:sp>
        <p:nvSpPr>
          <p:cNvPr id="2" name="Freeform 2"/>
          <p:cNvSpPr/>
          <p:nvPr/>
        </p:nvSpPr>
        <p:spPr>
          <a:xfrm>
            <a:off x="8965371" y="5554662"/>
            <a:ext cx="4130909" cy="4245657"/>
          </a:xfrm>
          <a:custGeom>
            <a:avLst/>
            <a:gdLst/>
            <a:ahLst/>
            <a:cxnLst/>
            <a:rect l="l" t="t" r="r" b="b"/>
            <a:pathLst>
              <a:path w="4130909" h="4245657">
                <a:moveTo>
                  <a:pt x="0" y="0"/>
                </a:moveTo>
                <a:lnTo>
                  <a:pt x="4130909" y="0"/>
                </a:lnTo>
                <a:lnTo>
                  <a:pt x="4130909" y="4245657"/>
                </a:lnTo>
                <a:lnTo>
                  <a:pt x="0" y="4245657"/>
                </a:lnTo>
                <a:lnTo>
                  <a:pt x="0" y="0"/>
                </a:lnTo>
                <a:close/>
              </a:path>
            </a:pathLst>
          </a:custGeom>
          <a:blipFill>
            <a:blip r:embed="rId3"/>
            <a:stretch>
              <a:fillRect/>
            </a:stretch>
          </a:blipFill>
        </p:spPr>
        <p:txBody>
          <a:bodyPr/>
          <a:lstStyle/>
          <a:p>
            <a:endParaRPr lang="en-US"/>
          </a:p>
        </p:txBody>
      </p:sp>
      <p:sp>
        <p:nvSpPr>
          <p:cNvPr id="3" name="Freeform 3"/>
          <p:cNvSpPr/>
          <p:nvPr/>
        </p:nvSpPr>
        <p:spPr>
          <a:xfrm>
            <a:off x="8440358" y="2757340"/>
            <a:ext cx="4655922" cy="2386160"/>
          </a:xfrm>
          <a:custGeom>
            <a:avLst/>
            <a:gdLst/>
            <a:ahLst/>
            <a:cxnLst/>
            <a:rect l="l" t="t" r="r" b="b"/>
            <a:pathLst>
              <a:path w="4655922" h="2386160">
                <a:moveTo>
                  <a:pt x="0" y="0"/>
                </a:moveTo>
                <a:lnTo>
                  <a:pt x="4655922" y="0"/>
                </a:lnTo>
                <a:lnTo>
                  <a:pt x="4655922" y="2386160"/>
                </a:lnTo>
                <a:lnTo>
                  <a:pt x="0" y="238616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1272708" y="8156493"/>
            <a:ext cx="7370916" cy="1859851"/>
            <a:chOff x="0" y="0"/>
            <a:chExt cx="5479784" cy="1382675"/>
          </a:xfrm>
        </p:grpSpPr>
        <p:sp>
          <p:nvSpPr>
            <p:cNvPr id="5" name="Freeform 5"/>
            <p:cNvSpPr/>
            <p:nvPr/>
          </p:nvSpPr>
          <p:spPr>
            <a:xfrm>
              <a:off x="0" y="0"/>
              <a:ext cx="5479784" cy="1382675"/>
            </a:xfrm>
            <a:custGeom>
              <a:avLst/>
              <a:gdLst/>
              <a:ahLst/>
              <a:cxnLst/>
              <a:rect l="l" t="t" r="r" b="b"/>
              <a:pathLst>
                <a:path w="5479784" h="1382675">
                  <a:moveTo>
                    <a:pt x="0" y="0"/>
                  </a:moveTo>
                  <a:lnTo>
                    <a:pt x="5479784" y="0"/>
                  </a:lnTo>
                  <a:lnTo>
                    <a:pt x="5479784" y="1382675"/>
                  </a:lnTo>
                  <a:lnTo>
                    <a:pt x="0" y="1382675"/>
                  </a:lnTo>
                  <a:close/>
                </a:path>
              </a:pathLst>
            </a:custGeom>
            <a:solidFill>
              <a:srgbClr val="605F5F"/>
            </a:solidFill>
          </p:spPr>
          <p:txBody>
            <a:bodyPr/>
            <a:lstStyle/>
            <a:p>
              <a:endParaRPr lang="en-US"/>
            </a:p>
          </p:txBody>
        </p:sp>
      </p:grpSp>
      <p:grpSp>
        <p:nvGrpSpPr>
          <p:cNvPr id="6" name="Group 6"/>
          <p:cNvGrpSpPr/>
          <p:nvPr/>
        </p:nvGrpSpPr>
        <p:grpSpPr>
          <a:xfrm>
            <a:off x="4239692" y="4265359"/>
            <a:ext cx="1436948" cy="1756283"/>
            <a:chOff x="0" y="0"/>
            <a:chExt cx="1137481" cy="1390265"/>
          </a:xfrm>
        </p:grpSpPr>
        <p:sp>
          <p:nvSpPr>
            <p:cNvPr id="7" name="Freeform 7"/>
            <p:cNvSpPr/>
            <p:nvPr/>
          </p:nvSpPr>
          <p:spPr>
            <a:xfrm>
              <a:off x="0" y="0"/>
              <a:ext cx="1137481" cy="1390265"/>
            </a:xfrm>
            <a:custGeom>
              <a:avLst/>
              <a:gdLst/>
              <a:ahLst/>
              <a:cxnLst/>
              <a:rect l="l" t="t" r="r" b="b"/>
              <a:pathLst>
                <a:path w="1137481" h="1390265">
                  <a:moveTo>
                    <a:pt x="0" y="0"/>
                  </a:moveTo>
                  <a:lnTo>
                    <a:pt x="1137481" y="0"/>
                  </a:lnTo>
                  <a:lnTo>
                    <a:pt x="1137481" y="1390265"/>
                  </a:lnTo>
                  <a:lnTo>
                    <a:pt x="0" y="1390265"/>
                  </a:lnTo>
                  <a:close/>
                </a:path>
              </a:pathLst>
            </a:custGeom>
            <a:solidFill>
              <a:srgbClr val="56AEFF"/>
            </a:solidFill>
          </p:spPr>
          <p:txBody>
            <a:bodyPr/>
            <a:lstStyle/>
            <a:p>
              <a:endParaRPr lang="en-US"/>
            </a:p>
          </p:txBody>
        </p:sp>
      </p:grpSp>
      <p:sp>
        <p:nvSpPr>
          <p:cNvPr id="8" name="Freeform 8"/>
          <p:cNvSpPr/>
          <p:nvPr/>
        </p:nvSpPr>
        <p:spPr>
          <a:xfrm>
            <a:off x="3848973" y="5005259"/>
            <a:ext cx="2194984" cy="1646238"/>
          </a:xfrm>
          <a:custGeom>
            <a:avLst/>
            <a:gdLst/>
            <a:ahLst/>
            <a:cxnLst/>
            <a:rect l="l" t="t" r="r" b="b"/>
            <a:pathLst>
              <a:path w="2194984" h="1646238">
                <a:moveTo>
                  <a:pt x="0" y="0"/>
                </a:moveTo>
                <a:lnTo>
                  <a:pt x="2194984" y="0"/>
                </a:lnTo>
                <a:lnTo>
                  <a:pt x="2194984" y="1646238"/>
                </a:lnTo>
                <a:lnTo>
                  <a:pt x="0" y="16462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3848973" y="6421330"/>
            <a:ext cx="2171582" cy="230167"/>
          </a:xfrm>
          <a:custGeom>
            <a:avLst/>
            <a:gdLst/>
            <a:ahLst/>
            <a:cxnLst/>
            <a:rect l="l" t="t" r="r" b="b"/>
            <a:pathLst>
              <a:path w="2171582" h="230167">
                <a:moveTo>
                  <a:pt x="0" y="0"/>
                </a:moveTo>
                <a:lnTo>
                  <a:pt x="2171582" y="0"/>
                </a:lnTo>
                <a:lnTo>
                  <a:pt x="2171582" y="230167"/>
                </a:lnTo>
                <a:lnTo>
                  <a:pt x="0" y="230167"/>
                </a:lnTo>
                <a:lnTo>
                  <a:pt x="0" y="0"/>
                </a:lnTo>
                <a:close/>
              </a:path>
            </a:pathLst>
          </a:custGeom>
          <a:blipFill>
            <a:blip r:embed="rId7"/>
            <a:stretch>
              <a:fillRect t="-109212" b="-109212"/>
            </a:stretch>
          </a:blipFill>
        </p:spPr>
        <p:txBody>
          <a:bodyPr/>
          <a:lstStyle/>
          <a:p>
            <a:endParaRPr lang="en-US"/>
          </a:p>
        </p:txBody>
      </p:sp>
      <p:sp>
        <p:nvSpPr>
          <p:cNvPr id="10" name="TextBox 10"/>
          <p:cNvSpPr txBox="1"/>
          <p:nvPr/>
        </p:nvSpPr>
        <p:spPr>
          <a:xfrm>
            <a:off x="2820208" y="791936"/>
            <a:ext cx="12647584" cy="1142365"/>
          </a:xfrm>
          <a:prstGeom prst="rect">
            <a:avLst/>
          </a:prstGeom>
        </p:spPr>
        <p:txBody>
          <a:bodyPr lIns="0" tIns="0" rIns="0" bIns="0" rtlCol="0" anchor="t">
            <a:spAutoFit/>
          </a:bodyPr>
          <a:lstStyle/>
          <a:p>
            <a:pPr algn="ctr">
              <a:lnSpc>
                <a:spcPts val="8600"/>
              </a:lnSpc>
            </a:pPr>
            <a:r>
              <a:rPr lang="en-US" sz="8600" i="1">
                <a:solidFill>
                  <a:srgbClr val="2A3B19"/>
                </a:solidFill>
                <a:latin typeface="Merriweather Italics"/>
                <a:ea typeface="Merriweather Italics"/>
                <a:cs typeface="Merriweather Italics"/>
                <a:sym typeface="Merriweather Italics"/>
              </a:rPr>
              <a:t>How were coins made?</a:t>
            </a:r>
          </a:p>
        </p:txBody>
      </p:sp>
      <p:sp>
        <p:nvSpPr>
          <p:cNvPr id="11" name="Freeform 11"/>
          <p:cNvSpPr/>
          <p:nvPr/>
        </p:nvSpPr>
        <p:spPr>
          <a:xfrm>
            <a:off x="3872375" y="7175704"/>
            <a:ext cx="2171582" cy="230167"/>
          </a:xfrm>
          <a:custGeom>
            <a:avLst/>
            <a:gdLst/>
            <a:ahLst/>
            <a:cxnLst/>
            <a:rect l="l" t="t" r="r" b="b"/>
            <a:pathLst>
              <a:path w="2171582" h="230167">
                <a:moveTo>
                  <a:pt x="0" y="0"/>
                </a:moveTo>
                <a:lnTo>
                  <a:pt x="2171582" y="0"/>
                </a:lnTo>
                <a:lnTo>
                  <a:pt x="2171582" y="230167"/>
                </a:lnTo>
                <a:lnTo>
                  <a:pt x="0" y="230167"/>
                </a:lnTo>
                <a:lnTo>
                  <a:pt x="0" y="0"/>
                </a:lnTo>
                <a:close/>
              </a:path>
            </a:pathLst>
          </a:custGeom>
          <a:blipFill>
            <a:blip r:embed="rId8"/>
            <a:stretch>
              <a:fillRect t="-109212" b="-109212"/>
            </a:stretch>
          </a:blipFill>
        </p:spPr>
        <p:txBody>
          <a:bodyPr/>
          <a:lstStyle/>
          <a:p>
            <a:endParaRPr lang="en-US"/>
          </a:p>
        </p:txBody>
      </p:sp>
      <p:sp>
        <p:nvSpPr>
          <p:cNvPr id="12" name="Freeform 12"/>
          <p:cNvSpPr/>
          <p:nvPr/>
        </p:nvSpPr>
        <p:spPr>
          <a:xfrm flipV="1">
            <a:off x="3825572" y="7999826"/>
            <a:ext cx="2194984" cy="1646238"/>
          </a:xfrm>
          <a:custGeom>
            <a:avLst/>
            <a:gdLst/>
            <a:ahLst/>
            <a:cxnLst/>
            <a:rect l="l" t="t" r="r" b="b"/>
            <a:pathLst>
              <a:path w="2194984" h="1646238">
                <a:moveTo>
                  <a:pt x="0" y="1646238"/>
                </a:moveTo>
                <a:lnTo>
                  <a:pt x="2194983" y="1646238"/>
                </a:lnTo>
                <a:lnTo>
                  <a:pt x="2194983" y="0"/>
                </a:lnTo>
                <a:lnTo>
                  <a:pt x="0" y="0"/>
                </a:lnTo>
                <a:lnTo>
                  <a:pt x="0" y="164623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3825572" y="7926326"/>
            <a:ext cx="2171582" cy="230167"/>
          </a:xfrm>
          <a:custGeom>
            <a:avLst/>
            <a:gdLst/>
            <a:ahLst/>
            <a:cxnLst/>
            <a:rect l="l" t="t" r="r" b="b"/>
            <a:pathLst>
              <a:path w="2171582" h="230167">
                <a:moveTo>
                  <a:pt x="0" y="0"/>
                </a:moveTo>
                <a:lnTo>
                  <a:pt x="2171582" y="0"/>
                </a:lnTo>
                <a:lnTo>
                  <a:pt x="2171582" y="230167"/>
                </a:lnTo>
                <a:lnTo>
                  <a:pt x="0" y="230167"/>
                </a:lnTo>
                <a:lnTo>
                  <a:pt x="0" y="0"/>
                </a:lnTo>
                <a:close/>
              </a:path>
            </a:pathLst>
          </a:custGeom>
          <a:blipFill>
            <a:blip r:embed="rId7"/>
            <a:stretch>
              <a:fillRect t="-109212" b="-109212"/>
            </a:stretch>
          </a:blipFill>
        </p:spPr>
        <p:txBody>
          <a:bodyPr/>
          <a:lstStyle/>
          <a:p>
            <a:endParaRPr lang="en-US"/>
          </a:p>
        </p:txBody>
      </p:sp>
      <p:sp>
        <p:nvSpPr>
          <p:cNvPr id="14" name="Freeform 14"/>
          <p:cNvSpPr/>
          <p:nvPr/>
        </p:nvSpPr>
        <p:spPr>
          <a:xfrm rot="1001260" flipH="1">
            <a:off x="2367167" y="1958397"/>
            <a:ext cx="2837459" cy="2837459"/>
          </a:xfrm>
          <a:custGeom>
            <a:avLst/>
            <a:gdLst/>
            <a:ahLst/>
            <a:cxnLst/>
            <a:rect l="l" t="t" r="r" b="b"/>
            <a:pathLst>
              <a:path w="2837459" h="2837459">
                <a:moveTo>
                  <a:pt x="2837459" y="0"/>
                </a:moveTo>
                <a:lnTo>
                  <a:pt x="0" y="0"/>
                </a:lnTo>
                <a:lnTo>
                  <a:pt x="0" y="2837459"/>
                </a:lnTo>
                <a:lnTo>
                  <a:pt x="2837459" y="2837459"/>
                </a:lnTo>
                <a:lnTo>
                  <a:pt x="283745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5" name="Group 15"/>
          <p:cNvGrpSpPr/>
          <p:nvPr/>
        </p:nvGrpSpPr>
        <p:grpSpPr>
          <a:xfrm rot="9129337">
            <a:off x="6266339" y="6837337"/>
            <a:ext cx="1609339" cy="182475"/>
            <a:chOff x="0" y="0"/>
            <a:chExt cx="3785870" cy="429260"/>
          </a:xfrm>
        </p:grpSpPr>
        <p:sp>
          <p:nvSpPr>
            <p:cNvPr id="16" name="Freeform 16"/>
            <p:cNvSpPr/>
            <p:nvPr/>
          </p:nvSpPr>
          <p:spPr>
            <a:xfrm>
              <a:off x="0" y="-148"/>
              <a:ext cx="3785870" cy="429408"/>
            </a:xfrm>
            <a:custGeom>
              <a:avLst/>
              <a:gdLst/>
              <a:ahLst/>
              <a:cxnLst/>
              <a:rect l="l" t="t" r="r" b="b"/>
              <a:pathLst>
                <a:path w="3785870" h="429408">
                  <a:moveTo>
                    <a:pt x="3768090" y="183028"/>
                  </a:moveTo>
                  <a:lnTo>
                    <a:pt x="3506470" y="6498"/>
                  </a:lnTo>
                  <a:cubicBezTo>
                    <a:pt x="3488690" y="-4932"/>
                    <a:pt x="3465830" y="-1122"/>
                    <a:pt x="3453130" y="16658"/>
                  </a:cubicBezTo>
                  <a:cubicBezTo>
                    <a:pt x="3441700" y="34438"/>
                    <a:pt x="3445510" y="57298"/>
                    <a:pt x="3463290" y="69998"/>
                  </a:cubicBezTo>
                  <a:lnTo>
                    <a:pt x="3622040" y="176678"/>
                  </a:lnTo>
                  <a:lnTo>
                    <a:pt x="0" y="176678"/>
                  </a:lnTo>
                  <a:lnTo>
                    <a:pt x="0" y="252878"/>
                  </a:lnTo>
                  <a:lnTo>
                    <a:pt x="3622040" y="252878"/>
                  </a:lnTo>
                  <a:lnTo>
                    <a:pt x="3463290" y="359558"/>
                  </a:lnTo>
                  <a:cubicBezTo>
                    <a:pt x="3445510" y="370988"/>
                    <a:pt x="3441700" y="395118"/>
                    <a:pt x="3453130" y="412898"/>
                  </a:cubicBezTo>
                  <a:cubicBezTo>
                    <a:pt x="3460750" y="424328"/>
                    <a:pt x="3472180" y="429408"/>
                    <a:pt x="3484880" y="429408"/>
                  </a:cubicBezTo>
                  <a:cubicBezTo>
                    <a:pt x="3492500" y="429408"/>
                    <a:pt x="3500120" y="426868"/>
                    <a:pt x="3506470" y="423058"/>
                  </a:cubicBezTo>
                  <a:lnTo>
                    <a:pt x="3769360" y="246528"/>
                  </a:lnTo>
                  <a:cubicBezTo>
                    <a:pt x="3779520" y="238908"/>
                    <a:pt x="3785870" y="227478"/>
                    <a:pt x="3785870" y="214778"/>
                  </a:cubicBezTo>
                  <a:cubicBezTo>
                    <a:pt x="3785870" y="202078"/>
                    <a:pt x="3779520" y="190648"/>
                    <a:pt x="3768090" y="183028"/>
                  </a:cubicBezTo>
                  <a:close/>
                </a:path>
              </a:pathLst>
            </a:custGeom>
            <a:solidFill>
              <a:srgbClr val="FFFFFF"/>
            </a:solidFill>
          </p:spPr>
          <p:txBody>
            <a:bodyPr/>
            <a:lstStyle/>
            <a:p>
              <a:endParaRPr lang="en-US"/>
            </a:p>
          </p:txBody>
        </p:sp>
      </p:grpSp>
      <p:sp>
        <p:nvSpPr>
          <p:cNvPr id="17" name="Freeform 17"/>
          <p:cNvSpPr/>
          <p:nvPr/>
        </p:nvSpPr>
        <p:spPr>
          <a:xfrm>
            <a:off x="13977732" y="-164380"/>
            <a:ext cx="4442429" cy="4114800"/>
          </a:xfrm>
          <a:custGeom>
            <a:avLst/>
            <a:gdLst/>
            <a:ahLst/>
            <a:cxnLst/>
            <a:rect l="l" t="t" r="r" b="b"/>
            <a:pathLst>
              <a:path w="4442429" h="4114800">
                <a:moveTo>
                  <a:pt x="0" y="0"/>
                </a:moveTo>
                <a:lnTo>
                  <a:pt x="4442429" y="0"/>
                </a:lnTo>
                <a:lnTo>
                  <a:pt x="444242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10800000">
            <a:off x="7997" y="0"/>
            <a:ext cx="4442429" cy="4114800"/>
          </a:xfrm>
          <a:custGeom>
            <a:avLst/>
            <a:gdLst/>
            <a:ahLst/>
            <a:cxnLst/>
            <a:rect l="l" t="t" r="r" b="b"/>
            <a:pathLst>
              <a:path w="4442429" h="4114800">
                <a:moveTo>
                  <a:pt x="0" y="0"/>
                </a:moveTo>
                <a:lnTo>
                  <a:pt x="4442429" y="0"/>
                </a:lnTo>
                <a:lnTo>
                  <a:pt x="444242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TextBox 19"/>
          <p:cNvSpPr txBox="1"/>
          <p:nvPr/>
        </p:nvSpPr>
        <p:spPr>
          <a:xfrm>
            <a:off x="13508758" y="3036338"/>
            <a:ext cx="4451521" cy="1661795"/>
          </a:xfrm>
          <a:prstGeom prst="rect">
            <a:avLst/>
          </a:prstGeom>
        </p:spPr>
        <p:txBody>
          <a:bodyPr lIns="0" tIns="0" rIns="0" bIns="0" rtlCol="0" anchor="t">
            <a:spAutoFit/>
          </a:bodyPr>
          <a:lstStyle/>
          <a:p>
            <a:pPr algn="ctr">
              <a:lnSpc>
                <a:spcPts val="4480"/>
              </a:lnSpc>
            </a:pPr>
            <a:r>
              <a:rPr lang="en-US" sz="3200">
                <a:solidFill>
                  <a:srgbClr val="FFFFFF"/>
                </a:solidFill>
                <a:latin typeface="Merriweather"/>
                <a:ea typeface="Merriweather"/>
                <a:cs typeface="Merriweather"/>
                <a:sym typeface="Merriweather"/>
              </a:rPr>
              <a:t>Coin die from mint of ​Demetrius I of Bactria, 200-185 BCE​</a:t>
            </a:r>
          </a:p>
        </p:txBody>
      </p:sp>
      <p:sp>
        <p:nvSpPr>
          <p:cNvPr id="20" name="TextBox 20"/>
          <p:cNvSpPr txBox="1"/>
          <p:nvPr/>
        </p:nvSpPr>
        <p:spPr>
          <a:xfrm>
            <a:off x="13358786" y="6773557"/>
            <a:ext cx="4751464" cy="1661864"/>
          </a:xfrm>
          <a:prstGeom prst="rect">
            <a:avLst/>
          </a:prstGeom>
        </p:spPr>
        <p:txBody>
          <a:bodyPr lIns="0" tIns="0" rIns="0" bIns="0" rtlCol="0" anchor="t">
            <a:spAutoFit/>
          </a:bodyPr>
          <a:lstStyle/>
          <a:p>
            <a:pPr algn="ctr">
              <a:lnSpc>
                <a:spcPts val="4476"/>
              </a:lnSpc>
            </a:pPr>
            <a:r>
              <a:rPr lang="en-US" sz="3197">
                <a:solidFill>
                  <a:srgbClr val="FFFFFF"/>
                </a:solidFill>
                <a:latin typeface="Merriweather"/>
                <a:ea typeface="Merriweather"/>
                <a:cs typeface="Merriweather"/>
                <a:sym typeface="Merriweather"/>
              </a:rPr>
              <a:t>Yaudheya clay coin molds, c. 3rd-4th centuries CE ​</a:t>
            </a:r>
          </a:p>
        </p:txBody>
      </p:sp>
      <p:sp>
        <p:nvSpPr>
          <p:cNvPr id="21" name="TextBox 21"/>
          <p:cNvSpPr txBox="1"/>
          <p:nvPr/>
        </p:nvSpPr>
        <p:spPr>
          <a:xfrm>
            <a:off x="6104094" y="3329502"/>
            <a:ext cx="1335435" cy="405765"/>
          </a:xfrm>
          <a:prstGeom prst="rect">
            <a:avLst/>
          </a:prstGeom>
        </p:spPr>
        <p:txBody>
          <a:bodyPr lIns="0" tIns="0" rIns="0" bIns="0" rtlCol="0" anchor="t">
            <a:spAutoFit/>
          </a:bodyPr>
          <a:lstStyle/>
          <a:p>
            <a:pPr algn="ctr">
              <a:lnSpc>
                <a:spcPts val="3359"/>
              </a:lnSpc>
            </a:pPr>
            <a:r>
              <a:rPr lang="en-US" sz="2399">
                <a:solidFill>
                  <a:srgbClr val="FFFFFF"/>
                </a:solidFill>
                <a:latin typeface="Merriweather"/>
                <a:ea typeface="Merriweather"/>
                <a:cs typeface="Merriweather"/>
                <a:sym typeface="Merriweather"/>
              </a:rPr>
              <a:t>Hammer</a:t>
            </a:r>
          </a:p>
        </p:txBody>
      </p:sp>
      <p:sp>
        <p:nvSpPr>
          <p:cNvPr id="22" name="TextBox 22"/>
          <p:cNvSpPr txBox="1"/>
          <p:nvPr/>
        </p:nvSpPr>
        <p:spPr>
          <a:xfrm>
            <a:off x="1363106" y="7764876"/>
            <a:ext cx="1732211" cy="405765"/>
          </a:xfrm>
          <a:prstGeom prst="rect">
            <a:avLst/>
          </a:prstGeom>
        </p:spPr>
        <p:txBody>
          <a:bodyPr lIns="0" tIns="0" rIns="0" bIns="0" rtlCol="0" anchor="t">
            <a:spAutoFit/>
          </a:bodyPr>
          <a:lstStyle/>
          <a:p>
            <a:pPr algn="ctr">
              <a:lnSpc>
                <a:spcPts val="3359"/>
              </a:lnSpc>
            </a:pPr>
            <a:r>
              <a:rPr lang="en-US" sz="2399">
                <a:solidFill>
                  <a:srgbClr val="FFFFFF"/>
                </a:solidFill>
                <a:latin typeface="Merriweather"/>
                <a:ea typeface="Merriweather"/>
                <a:cs typeface="Merriweather"/>
                <a:sym typeface="Merriweather"/>
              </a:rPr>
              <a:t>Obverse die</a:t>
            </a:r>
          </a:p>
        </p:txBody>
      </p:sp>
      <p:sp>
        <p:nvSpPr>
          <p:cNvPr id="23" name="TextBox 23"/>
          <p:cNvSpPr txBox="1"/>
          <p:nvPr/>
        </p:nvSpPr>
        <p:spPr>
          <a:xfrm>
            <a:off x="6710305" y="5968078"/>
            <a:ext cx="1594842" cy="405765"/>
          </a:xfrm>
          <a:prstGeom prst="rect">
            <a:avLst/>
          </a:prstGeom>
        </p:spPr>
        <p:txBody>
          <a:bodyPr lIns="0" tIns="0" rIns="0" bIns="0" rtlCol="0" anchor="t">
            <a:spAutoFit/>
          </a:bodyPr>
          <a:lstStyle/>
          <a:p>
            <a:pPr algn="ctr">
              <a:lnSpc>
                <a:spcPts val="3359"/>
              </a:lnSpc>
            </a:pPr>
            <a:r>
              <a:rPr lang="en-US" sz="2399">
                <a:solidFill>
                  <a:srgbClr val="FFFFFF"/>
                </a:solidFill>
                <a:latin typeface="Merriweather"/>
                <a:ea typeface="Merriweather"/>
                <a:cs typeface="Merriweather"/>
                <a:sym typeface="Merriweather"/>
              </a:rPr>
              <a:t>Blank/flan</a:t>
            </a:r>
          </a:p>
        </p:txBody>
      </p:sp>
      <p:sp>
        <p:nvSpPr>
          <p:cNvPr id="24" name="TextBox 24"/>
          <p:cNvSpPr txBox="1"/>
          <p:nvPr/>
        </p:nvSpPr>
        <p:spPr>
          <a:xfrm>
            <a:off x="1966455" y="5593428"/>
            <a:ext cx="1707505" cy="405765"/>
          </a:xfrm>
          <a:prstGeom prst="rect">
            <a:avLst/>
          </a:prstGeom>
        </p:spPr>
        <p:txBody>
          <a:bodyPr lIns="0" tIns="0" rIns="0" bIns="0" rtlCol="0" anchor="t">
            <a:spAutoFit/>
          </a:bodyPr>
          <a:lstStyle/>
          <a:p>
            <a:pPr algn="ctr">
              <a:lnSpc>
                <a:spcPts val="3359"/>
              </a:lnSpc>
            </a:pPr>
            <a:r>
              <a:rPr lang="en-US" sz="2399">
                <a:solidFill>
                  <a:srgbClr val="FFFFFF"/>
                </a:solidFill>
                <a:latin typeface="Merriweather"/>
                <a:ea typeface="Merriweather"/>
                <a:cs typeface="Merriweather"/>
                <a:sym typeface="Merriweather"/>
              </a:rPr>
              <a:t>Reverse die</a:t>
            </a:r>
          </a:p>
        </p:txBody>
      </p:sp>
      <p:sp>
        <p:nvSpPr>
          <p:cNvPr id="25" name="TextBox 25"/>
          <p:cNvSpPr txBox="1"/>
          <p:nvPr/>
        </p:nvSpPr>
        <p:spPr>
          <a:xfrm>
            <a:off x="7487560" y="8298742"/>
            <a:ext cx="723602" cy="372745"/>
          </a:xfrm>
          <a:prstGeom prst="rect">
            <a:avLst/>
          </a:prstGeom>
        </p:spPr>
        <p:txBody>
          <a:bodyPr lIns="0" tIns="0" rIns="0" bIns="0" rtlCol="0" anchor="t">
            <a:spAutoFit/>
          </a:bodyPr>
          <a:lstStyle/>
          <a:p>
            <a:pPr algn="ctr">
              <a:lnSpc>
                <a:spcPts val="3079"/>
              </a:lnSpc>
            </a:pPr>
            <a:r>
              <a:rPr lang="en-US" sz="2199">
                <a:solidFill>
                  <a:srgbClr val="E6E7E2"/>
                </a:solidFill>
                <a:latin typeface="Merriweather"/>
                <a:ea typeface="Merriweather"/>
                <a:cs typeface="Merriweather"/>
                <a:sym typeface="Merriweather"/>
              </a:rPr>
              <a:t>Anvil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3B19"/>
        </a:solidFill>
        <a:effectLst/>
      </p:bgPr>
    </p:bg>
    <p:spTree>
      <p:nvGrpSpPr>
        <p:cNvPr id="1" name=""/>
        <p:cNvGrpSpPr/>
        <p:nvPr/>
      </p:nvGrpSpPr>
      <p:grpSpPr>
        <a:xfrm>
          <a:off x="0" y="0"/>
          <a:ext cx="0" cy="0"/>
          <a:chOff x="0" y="0"/>
          <a:chExt cx="0" cy="0"/>
        </a:xfrm>
      </p:grpSpPr>
      <p:sp>
        <p:nvSpPr>
          <p:cNvPr id="2" name="Freeform 2"/>
          <p:cNvSpPr/>
          <p:nvPr/>
        </p:nvSpPr>
        <p:spPr>
          <a:xfrm>
            <a:off x="-271905" y="2623810"/>
            <a:ext cx="11049551" cy="7373064"/>
          </a:xfrm>
          <a:custGeom>
            <a:avLst/>
            <a:gdLst/>
            <a:ahLst/>
            <a:cxnLst/>
            <a:rect l="l" t="t" r="r" b="b"/>
            <a:pathLst>
              <a:path w="11049551" h="7373064">
                <a:moveTo>
                  <a:pt x="0" y="0"/>
                </a:moveTo>
                <a:lnTo>
                  <a:pt x="11049551" y="0"/>
                </a:lnTo>
                <a:lnTo>
                  <a:pt x="11049551" y="7373065"/>
                </a:lnTo>
                <a:lnTo>
                  <a:pt x="0" y="7373065"/>
                </a:lnTo>
                <a:lnTo>
                  <a:pt x="0" y="0"/>
                </a:lnTo>
                <a:close/>
              </a:path>
            </a:pathLst>
          </a:custGeom>
          <a:blipFill>
            <a:blip r:embed="rId3"/>
            <a:stretch>
              <a:fillRect/>
            </a:stretch>
          </a:blipFill>
        </p:spPr>
        <p:txBody>
          <a:bodyPr/>
          <a:lstStyle/>
          <a:p>
            <a:endParaRPr lang="en-US"/>
          </a:p>
        </p:txBody>
      </p:sp>
      <p:sp>
        <p:nvSpPr>
          <p:cNvPr id="3" name="Freeform 3"/>
          <p:cNvSpPr/>
          <p:nvPr/>
        </p:nvSpPr>
        <p:spPr>
          <a:xfrm>
            <a:off x="7161298" y="2521496"/>
            <a:ext cx="11356215" cy="7577693"/>
          </a:xfrm>
          <a:custGeom>
            <a:avLst/>
            <a:gdLst/>
            <a:ahLst/>
            <a:cxnLst/>
            <a:rect l="l" t="t" r="r" b="b"/>
            <a:pathLst>
              <a:path w="11356215" h="7577693">
                <a:moveTo>
                  <a:pt x="0" y="0"/>
                </a:moveTo>
                <a:lnTo>
                  <a:pt x="11356215" y="0"/>
                </a:lnTo>
                <a:lnTo>
                  <a:pt x="11356215" y="7577693"/>
                </a:lnTo>
                <a:lnTo>
                  <a:pt x="0" y="7577693"/>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8118792" y="2725483"/>
            <a:ext cx="1710928" cy="72199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Legend</a:t>
            </a:r>
          </a:p>
        </p:txBody>
      </p:sp>
      <p:grpSp>
        <p:nvGrpSpPr>
          <p:cNvPr id="5" name="Group 5"/>
          <p:cNvGrpSpPr/>
          <p:nvPr/>
        </p:nvGrpSpPr>
        <p:grpSpPr>
          <a:xfrm rot="7543181">
            <a:off x="7517461" y="3796537"/>
            <a:ext cx="1007956" cy="288875"/>
            <a:chOff x="0" y="0"/>
            <a:chExt cx="1497791" cy="429260"/>
          </a:xfrm>
        </p:grpSpPr>
        <p:sp>
          <p:nvSpPr>
            <p:cNvPr id="6" name="Freeform 6"/>
            <p:cNvSpPr/>
            <p:nvPr/>
          </p:nvSpPr>
          <p:spPr>
            <a:xfrm>
              <a:off x="0" y="-148"/>
              <a:ext cx="1497791" cy="429408"/>
            </a:xfrm>
            <a:custGeom>
              <a:avLst/>
              <a:gdLst/>
              <a:ahLst/>
              <a:cxnLst/>
              <a:rect l="l" t="t" r="r" b="b"/>
              <a:pathLst>
                <a:path w="1497791" h="429408">
                  <a:moveTo>
                    <a:pt x="1480011" y="183028"/>
                  </a:moveTo>
                  <a:lnTo>
                    <a:pt x="1218391" y="6498"/>
                  </a:lnTo>
                  <a:cubicBezTo>
                    <a:pt x="1200611" y="-4932"/>
                    <a:pt x="1177751" y="-1122"/>
                    <a:pt x="1165051" y="16658"/>
                  </a:cubicBezTo>
                  <a:cubicBezTo>
                    <a:pt x="1153621" y="34438"/>
                    <a:pt x="1157431" y="57298"/>
                    <a:pt x="1175211" y="69998"/>
                  </a:cubicBezTo>
                  <a:lnTo>
                    <a:pt x="1333961" y="176678"/>
                  </a:lnTo>
                  <a:lnTo>
                    <a:pt x="0" y="176678"/>
                  </a:lnTo>
                  <a:lnTo>
                    <a:pt x="0" y="252878"/>
                  </a:lnTo>
                  <a:lnTo>
                    <a:pt x="1333961" y="252878"/>
                  </a:lnTo>
                  <a:lnTo>
                    <a:pt x="1175211" y="359558"/>
                  </a:lnTo>
                  <a:cubicBezTo>
                    <a:pt x="1157431" y="370988"/>
                    <a:pt x="1153621" y="395118"/>
                    <a:pt x="1165051" y="412898"/>
                  </a:cubicBezTo>
                  <a:cubicBezTo>
                    <a:pt x="1172671" y="424328"/>
                    <a:pt x="1184101" y="429408"/>
                    <a:pt x="1196801" y="429408"/>
                  </a:cubicBezTo>
                  <a:cubicBezTo>
                    <a:pt x="1204421" y="429408"/>
                    <a:pt x="1212041" y="426868"/>
                    <a:pt x="1218391" y="423058"/>
                  </a:cubicBezTo>
                  <a:lnTo>
                    <a:pt x="1481281" y="246528"/>
                  </a:lnTo>
                  <a:cubicBezTo>
                    <a:pt x="1491441" y="238908"/>
                    <a:pt x="1497791" y="227478"/>
                    <a:pt x="1497791" y="214778"/>
                  </a:cubicBezTo>
                  <a:cubicBezTo>
                    <a:pt x="1497791" y="202078"/>
                    <a:pt x="1491441" y="190648"/>
                    <a:pt x="1480011" y="183028"/>
                  </a:cubicBezTo>
                  <a:close/>
                </a:path>
              </a:pathLst>
            </a:custGeom>
            <a:solidFill>
              <a:srgbClr val="FFFFFF"/>
            </a:solidFill>
          </p:spPr>
          <p:txBody>
            <a:bodyPr/>
            <a:lstStyle/>
            <a:p>
              <a:endParaRPr lang="en-US"/>
            </a:p>
          </p:txBody>
        </p:sp>
      </p:grpSp>
      <p:grpSp>
        <p:nvGrpSpPr>
          <p:cNvPr id="7" name="Group 7"/>
          <p:cNvGrpSpPr/>
          <p:nvPr/>
        </p:nvGrpSpPr>
        <p:grpSpPr>
          <a:xfrm rot="1438686">
            <a:off x="9324708" y="3625106"/>
            <a:ext cx="1454810" cy="299725"/>
            <a:chOff x="0" y="0"/>
            <a:chExt cx="2083552" cy="429260"/>
          </a:xfrm>
        </p:grpSpPr>
        <p:sp>
          <p:nvSpPr>
            <p:cNvPr id="8" name="Freeform 8"/>
            <p:cNvSpPr/>
            <p:nvPr/>
          </p:nvSpPr>
          <p:spPr>
            <a:xfrm>
              <a:off x="0" y="-148"/>
              <a:ext cx="2083552" cy="429408"/>
            </a:xfrm>
            <a:custGeom>
              <a:avLst/>
              <a:gdLst/>
              <a:ahLst/>
              <a:cxnLst/>
              <a:rect l="l" t="t" r="r" b="b"/>
              <a:pathLst>
                <a:path w="2083552" h="429408">
                  <a:moveTo>
                    <a:pt x="2065772" y="183028"/>
                  </a:moveTo>
                  <a:lnTo>
                    <a:pt x="1804152" y="6498"/>
                  </a:lnTo>
                  <a:cubicBezTo>
                    <a:pt x="1786372" y="-4932"/>
                    <a:pt x="1763512" y="-1122"/>
                    <a:pt x="1750812" y="16658"/>
                  </a:cubicBezTo>
                  <a:cubicBezTo>
                    <a:pt x="1739382" y="34438"/>
                    <a:pt x="1743192" y="57298"/>
                    <a:pt x="1760972" y="69998"/>
                  </a:cubicBezTo>
                  <a:lnTo>
                    <a:pt x="1919722" y="176678"/>
                  </a:lnTo>
                  <a:lnTo>
                    <a:pt x="0" y="176678"/>
                  </a:lnTo>
                  <a:lnTo>
                    <a:pt x="0" y="252878"/>
                  </a:lnTo>
                  <a:lnTo>
                    <a:pt x="1919722" y="252878"/>
                  </a:lnTo>
                  <a:lnTo>
                    <a:pt x="1760972" y="359558"/>
                  </a:lnTo>
                  <a:cubicBezTo>
                    <a:pt x="1743192" y="370988"/>
                    <a:pt x="1739382" y="395118"/>
                    <a:pt x="1750813" y="412898"/>
                  </a:cubicBezTo>
                  <a:cubicBezTo>
                    <a:pt x="1758432" y="424328"/>
                    <a:pt x="1769863" y="429408"/>
                    <a:pt x="1782563" y="429408"/>
                  </a:cubicBezTo>
                  <a:cubicBezTo>
                    <a:pt x="1790182" y="429408"/>
                    <a:pt x="1797802" y="426868"/>
                    <a:pt x="1804152" y="423058"/>
                  </a:cubicBezTo>
                  <a:lnTo>
                    <a:pt x="2067042" y="246528"/>
                  </a:lnTo>
                  <a:cubicBezTo>
                    <a:pt x="2077202" y="238908"/>
                    <a:pt x="2083552" y="227478"/>
                    <a:pt x="2083552" y="214778"/>
                  </a:cubicBezTo>
                  <a:cubicBezTo>
                    <a:pt x="2083552" y="202078"/>
                    <a:pt x="2077202" y="190648"/>
                    <a:pt x="2065772" y="183028"/>
                  </a:cubicBezTo>
                  <a:close/>
                </a:path>
              </a:pathLst>
            </a:custGeom>
            <a:solidFill>
              <a:srgbClr val="FFFFFF"/>
            </a:solidFill>
          </p:spPr>
          <p:txBody>
            <a:bodyPr/>
            <a:lstStyle/>
            <a:p>
              <a:endParaRPr lang="en-US"/>
            </a:p>
          </p:txBody>
        </p:sp>
      </p:grpSp>
      <p:grpSp>
        <p:nvGrpSpPr>
          <p:cNvPr id="9" name="Group 9"/>
          <p:cNvGrpSpPr/>
          <p:nvPr/>
        </p:nvGrpSpPr>
        <p:grpSpPr>
          <a:xfrm rot="-606837">
            <a:off x="9948329" y="9017250"/>
            <a:ext cx="1827368" cy="403779"/>
            <a:chOff x="0" y="0"/>
            <a:chExt cx="1942686" cy="429260"/>
          </a:xfrm>
        </p:grpSpPr>
        <p:sp>
          <p:nvSpPr>
            <p:cNvPr id="10" name="Freeform 10"/>
            <p:cNvSpPr/>
            <p:nvPr/>
          </p:nvSpPr>
          <p:spPr>
            <a:xfrm>
              <a:off x="0" y="-148"/>
              <a:ext cx="1942686" cy="429408"/>
            </a:xfrm>
            <a:custGeom>
              <a:avLst/>
              <a:gdLst/>
              <a:ahLst/>
              <a:cxnLst/>
              <a:rect l="l" t="t" r="r" b="b"/>
              <a:pathLst>
                <a:path w="1942686" h="429408">
                  <a:moveTo>
                    <a:pt x="1924906" y="183028"/>
                  </a:moveTo>
                  <a:lnTo>
                    <a:pt x="1663286" y="6498"/>
                  </a:lnTo>
                  <a:cubicBezTo>
                    <a:pt x="1645506" y="-4932"/>
                    <a:pt x="1622646" y="-1122"/>
                    <a:pt x="1609946" y="16658"/>
                  </a:cubicBezTo>
                  <a:cubicBezTo>
                    <a:pt x="1598516" y="34438"/>
                    <a:pt x="1602326" y="57298"/>
                    <a:pt x="1620106" y="69998"/>
                  </a:cubicBezTo>
                  <a:lnTo>
                    <a:pt x="1778856" y="176678"/>
                  </a:lnTo>
                  <a:lnTo>
                    <a:pt x="0" y="176678"/>
                  </a:lnTo>
                  <a:lnTo>
                    <a:pt x="0" y="252878"/>
                  </a:lnTo>
                  <a:lnTo>
                    <a:pt x="1778856" y="252878"/>
                  </a:lnTo>
                  <a:lnTo>
                    <a:pt x="1620106" y="359558"/>
                  </a:lnTo>
                  <a:cubicBezTo>
                    <a:pt x="1602326" y="370988"/>
                    <a:pt x="1598516" y="395118"/>
                    <a:pt x="1609946" y="412898"/>
                  </a:cubicBezTo>
                  <a:cubicBezTo>
                    <a:pt x="1617566" y="424328"/>
                    <a:pt x="1628996" y="429408"/>
                    <a:pt x="1641696" y="429408"/>
                  </a:cubicBezTo>
                  <a:cubicBezTo>
                    <a:pt x="1649316" y="429408"/>
                    <a:pt x="1656936" y="426868"/>
                    <a:pt x="1663286" y="423058"/>
                  </a:cubicBezTo>
                  <a:lnTo>
                    <a:pt x="1926176" y="246528"/>
                  </a:lnTo>
                  <a:cubicBezTo>
                    <a:pt x="1936336" y="238908"/>
                    <a:pt x="1942686" y="227478"/>
                    <a:pt x="1942686" y="214778"/>
                  </a:cubicBezTo>
                  <a:cubicBezTo>
                    <a:pt x="1942686" y="202078"/>
                    <a:pt x="1936336" y="190648"/>
                    <a:pt x="1924906" y="183028"/>
                  </a:cubicBezTo>
                  <a:close/>
                </a:path>
              </a:pathLst>
            </a:custGeom>
            <a:solidFill>
              <a:srgbClr val="FFFFFF"/>
            </a:solidFill>
          </p:spPr>
          <p:txBody>
            <a:bodyPr/>
            <a:lstStyle/>
            <a:p>
              <a:endParaRPr lang="en-US"/>
            </a:p>
          </p:txBody>
        </p:sp>
      </p:grpSp>
      <p:sp>
        <p:nvSpPr>
          <p:cNvPr id="11" name="TextBox 11"/>
          <p:cNvSpPr txBox="1"/>
          <p:nvPr/>
        </p:nvSpPr>
        <p:spPr>
          <a:xfrm>
            <a:off x="15797371" y="3485511"/>
            <a:ext cx="2365772" cy="72199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Attributes</a:t>
            </a:r>
          </a:p>
        </p:txBody>
      </p:sp>
      <p:grpSp>
        <p:nvGrpSpPr>
          <p:cNvPr id="12" name="Group 12"/>
          <p:cNvGrpSpPr/>
          <p:nvPr/>
        </p:nvGrpSpPr>
        <p:grpSpPr>
          <a:xfrm rot="10718001">
            <a:off x="14326725" y="3739085"/>
            <a:ext cx="1408881" cy="403779"/>
            <a:chOff x="0" y="0"/>
            <a:chExt cx="1497791" cy="429260"/>
          </a:xfrm>
        </p:grpSpPr>
        <p:sp>
          <p:nvSpPr>
            <p:cNvPr id="13" name="Freeform 13"/>
            <p:cNvSpPr/>
            <p:nvPr/>
          </p:nvSpPr>
          <p:spPr>
            <a:xfrm>
              <a:off x="0" y="-148"/>
              <a:ext cx="1497791" cy="429408"/>
            </a:xfrm>
            <a:custGeom>
              <a:avLst/>
              <a:gdLst/>
              <a:ahLst/>
              <a:cxnLst/>
              <a:rect l="l" t="t" r="r" b="b"/>
              <a:pathLst>
                <a:path w="1497791" h="429408">
                  <a:moveTo>
                    <a:pt x="1480011" y="183028"/>
                  </a:moveTo>
                  <a:lnTo>
                    <a:pt x="1218391" y="6498"/>
                  </a:lnTo>
                  <a:cubicBezTo>
                    <a:pt x="1200611" y="-4932"/>
                    <a:pt x="1177751" y="-1122"/>
                    <a:pt x="1165051" y="16658"/>
                  </a:cubicBezTo>
                  <a:cubicBezTo>
                    <a:pt x="1153621" y="34438"/>
                    <a:pt x="1157431" y="57298"/>
                    <a:pt x="1175211" y="69998"/>
                  </a:cubicBezTo>
                  <a:lnTo>
                    <a:pt x="1333961" y="176678"/>
                  </a:lnTo>
                  <a:lnTo>
                    <a:pt x="0" y="176678"/>
                  </a:lnTo>
                  <a:lnTo>
                    <a:pt x="0" y="252878"/>
                  </a:lnTo>
                  <a:lnTo>
                    <a:pt x="1333961" y="252878"/>
                  </a:lnTo>
                  <a:lnTo>
                    <a:pt x="1175211" y="359558"/>
                  </a:lnTo>
                  <a:cubicBezTo>
                    <a:pt x="1157431" y="370988"/>
                    <a:pt x="1153621" y="395118"/>
                    <a:pt x="1165051" y="412898"/>
                  </a:cubicBezTo>
                  <a:cubicBezTo>
                    <a:pt x="1172671" y="424328"/>
                    <a:pt x="1184101" y="429408"/>
                    <a:pt x="1196801" y="429408"/>
                  </a:cubicBezTo>
                  <a:cubicBezTo>
                    <a:pt x="1204421" y="429408"/>
                    <a:pt x="1212041" y="426868"/>
                    <a:pt x="1218391" y="423058"/>
                  </a:cubicBezTo>
                  <a:lnTo>
                    <a:pt x="1481281" y="246528"/>
                  </a:lnTo>
                  <a:cubicBezTo>
                    <a:pt x="1491441" y="238908"/>
                    <a:pt x="1497791" y="227478"/>
                    <a:pt x="1497791" y="214778"/>
                  </a:cubicBezTo>
                  <a:cubicBezTo>
                    <a:pt x="1497791" y="202078"/>
                    <a:pt x="1491441" y="190648"/>
                    <a:pt x="1480011" y="183028"/>
                  </a:cubicBezTo>
                  <a:close/>
                </a:path>
              </a:pathLst>
            </a:custGeom>
            <a:solidFill>
              <a:srgbClr val="FFFFFF"/>
            </a:solidFill>
          </p:spPr>
          <p:txBody>
            <a:bodyPr/>
            <a:lstStyle/>
            <a:p>
              <a:endParaRPr lang="en-US"/>
            </a:p>
          </p:txBody>
        </p:sp>
      </p:grpSp>
      <p:grpSp>
        <p:nvGrpSpPr>
          <p:cNvPr id="14" name="Group 14"/>
          <p:cNvGrpSpPr/>
          <p:nvPr/>
        </p:nvGrpSpPr>
        <p:grpSpPr>
          <a:xfrm rot="9684784">
            <a:off x="11631434" y="4757811"/>
            <a:ext cx="4563236" cy="485936"/>
            <a:chOff x="0" y="0"/>
            <a:chExt cx="4031015" cy="429260"/>
          </a:xfrm>
        </p:grpSpPr>
        <p:sp>
          <p:nvSpPr>
            <p:cNvPr id="15" name="Freeform 15"/>
            <p:cNvSpPr/>
            <p:nvPr/>
          </p:nvSpPr>
          <p:spPr>
            <a:xfrm>
              <a:off x="0" y="-148"/>
              <a:ext cx="4031015" cy="429408"/>
            </a:xfrm>
            <a:custGeom>
              <a:avLst/>
              <a:gdLst/>
              <a:ahLst/>
              <a:cxnLst/>
              <a:rect l="l" t="t" r="r" b="b"/>
              <a:pathLst>
                <a:path w="4031015" h="429408">
                  <a:moveTo>
                    <a:pt x="4013235" y="183028"/>
                  </a:moveTo>
                  <a:lnTo>
                    <a:pt x="3751615" y="6498"/>
                  </a:lnTo>
                  <a:cubicBezTo>
                    <a:pt x="3733835" y="-4932"/>
                    <a:pt x="3710975" y="-1122"/>
                    <a:pt x="3698275" y="16658"/>
                  </a:cubicBezTo>
                  <a:cubicBezTo>
                    <a:pt x="3686845" y="34438"/>
                    <a:pt x="3690655" y="57298"/>
                    <a:pt x="3708435" y="69998"/>
                  </a:cubicBezTo>
                  <a:lnTo>
                    <a:pt x="3867185" y="176678"/>
                  </a:lnTo>
                  <a:lnTo>
                    <a:pt x="0" y="176678"/>
                  </a:lnTo>
                  <a:lnTo>
                    <a:pt x="0" y="252878"/>
                  </a:lnTo>
                  <a:lnTo>
                    <a:pt x="3867185" y="252878"/>
                  </a:lnTo>
                  <a:lnTo>
                    <a:pt x="3708435" y="359558"/>
                  </a:lnTo>
                  <a:cubicBezTo>
                    <a:pt x="3690655" y="370988"/>
                    <a:pt x="3686845" y="395118"/>
                    <a:pt x="3698275" y="412898"/>
                  </a:cubicBezTo>
                  <a:cubicBezTo>
                    <a:pt x="3705895" y="424328"/>
                    <a:pt x="3717325" y="429408"/>
                    <a:pt x="3730025" y="429408"/>
                  </a:cubicBezTo>
                  <a:cubicBezTo>
                    <a:pt x="3737645" y="429408"/>
                    <a:pt x="3745265" y="426868"/>
                    <a:pt x="3751615" y="423058"/>
                  </a:cubicBezTo>
                  <a:lnTo>
                    <a:pt x="4014505" y="246528"/>
                  </a:lnTo>
                  <a:cubicBezTo>
                    <a:pt x="4024665" y="238908"/>
                    <a:pt x="4031015" y="227478"/>
                    <a:pt x="4031015" y="214778"/>
                  </a:cubicBezTo>
                  <a:cubicBezTo>
                    <a:pt x="4031015" y="202078"/>
                    <a:pt x="4024665" y="190648"/>
                    <a:pt x="4013235" y="183028"/>
                  </a:cubicBezTo>
                  <a:close/>
                </a:path>
              </a:pathLst>
            </a:custGeom>
            <a:solidFill>
              <a:srgbClr val="FFFFFF"/>
            </a:solidFill>
          </p:spPr>
          <p:txBody>
            <a:bodyPr/>
            <a:lstStyle/>
            <a:p>
              <a:endParaRPr lang="en-US"/>
            </a:p>
          </p:txBody>
        </p:sp>
      </p:grpSp>
      <p:grpSp>
        <p:nvGrpSpPr>
          <p:cNvPr id="16" name="Group 16"/>
          <p:cNvGrpSpPr/>
          <p:nvPr/>
        </p:nvGrpSpPr>
        <p:grpSpPr>
          <a:xfrm rot="-9187693">
            <a:off x="14449408" y="6146231"/>
            <a:ext cx="2273376" cy="403779"/>
            <a:chOff x="0" y="0"/>
            <a:chExt cx="2416840" cy="429260"/>
          </a:xfrm>
        </p:grpSpPr>
        <p:sp>
          <p:nvSpPr>
            <p:cNvPr id="17" name="Freeform 17"/>
            <p:cNvSpPr/>
            <p:nvPr/>
          </p:nvSpPr>
          <p:spPr>
            <a:xfrm>
              <a:off x="0" y="-148"/>
              <a:ext cx="2416840" cy="429408"/>
            </a:xfrm>
            <a:custGeom>
              <a:avLst/>
              <a:gdLst/>
              <a:ahLst/>
              <a:cxnLst/>
              <a:rect l="l" t="t" r="r" b="b"/>
              <a:pathLst>
                <a:path w="2416840" h="429408">
                  <a:moveTo>
                    <a:pt x="2399060" y="183028"/>
                  </a:moveTo>
                  <a:lnTo>
                    <a:pt x="2137440" y="6498"/>
                  </a:lnTo>
                  <a:cubicBezTo>
                    <a:pt x="2119660" y="-4932"/>
                    <a:pt x="2096800" y="-1122"/>
                    <a:pt x="2084100" y="16658"/>
                  </a:cubicBezTo>
                  <a:cubicBezTo>
                    <a:pt x="2072670" y="34438"/>
                    <a:pt x="2076480" y="57298"/>
                    <a:pt x="2094260" y="69998"/>
                  </a:cubicBezTo>
                  <a:lnTo>
                    <a:pt x="2253010" y="176678"/>
                  </a:lnTo>
                  <a:lnTo>
                    <a:pt x="0" y="176678"/>
                  </a:lnTo>
                  <a:lnTo>
                    <a:pt x="0" y="252878"/>
                  </a:lnTo>
                  <a:lnTo>
                    <a:pt x="2253010" y="252878"/>
                  </a:lnTo>
                  <a:lnTo>
                    <a:pt x="2094260" y="359558"/>
                  </a:lnTo>
                  <a:cubicBezTo>
                    <a:pt x="2076480" y="370988"/>
                    <a:pt x="2072670" y="395118"/>
                    <a:pt x="2084100" y="412898"/>
                  </a:cubicBezTo>
                  <a:cubicBezTo>
                    <a:pt x="2091720" y="424328"/>
                    <a:pt x="2103150" y="429408"/>
                    <a:pt x="2115850" y="429408"/>
                  </a:cubicBezTo>
                  <a:cubicBezTo>
                    <a:pt x="2123470" y="429408"/>
                    <a:pt x="2131090" y="426868"/>
                    <a:pt x="2137440" y="423058"/>
                  </a:cubicBezTo>
                  <a:lnTo>
                    <a:pt x="2400330" y="246528"/>
                  </a:lnTo>
                  <a:cubicBezTo>
                    <a:pt x="2410490" y="238908"/>
                    <a:pt x="2416840" y="227478"/>
                    <a:pt x="2416840" y="214778"/>
                  </a:cubicBezTo>
                  <a:cubicBezTo>
                    <a:pt x="2416840" y="202078"/>
                    <a:pt x="2410490" y="190648"/>
                    <a:pt x="2399060" y="183028"/>
                  </a:cubicBezTo>
                  <a:close/>
                </a:path>
              </a:pathLst>
            </a:custGeom>
            <a:solidFill>
              <a:srgbClr val="FFFFFF"/>
            </a:solidFill>
          </p:spPr>
          <p:txBody>
            <a:bodyPr/>
            <a:lstStyle/>
            <a:p>
              <a:endParaRPr lang="en-US"/>
            </a:p>
          </p:txBody>
        </p:sp>
      </p:grpSp>
      <p:sp>
        <p:nvSpPr>
          <p:cNvPr id="18" name="TextBox 18"/>
          <p:cNvSpPr txBox="1"/>
          <p:nvPr/>
        </p:nvSpPr>
        <p:spPr>
          <a:xfrm>
            <a:off x="15207864" y="9053880"/>
            <a:ext cx="2704802" cy="721996"/>
          </a:xfrm>
          <a:prstGeom prst="rect">
            <a:avLst/>
          </a:prstGeom>
        </p:spPr>
        <p:txBody>
          <a:bodyPr lIns="0" tIns="0" rIns="0" bIns="0" rtlCol="0" anchor="t">
            <a:spAutoFit/>
          </a:bodyPr>
          <a:lstStyle/>
          <a:p>
            <a:pPr algn="ctr">
              <a:lnSpc>
                <a:spcPts val="5879"/>
              </a:lnSpc>
            </a:pPr>
            <a:r>
              <a:rPr lang="en-US" sz="4199">
                <a:solidFill>
                  <a:srgbClr val="FFFFFF"/>
                </a:solidFill>
                <a:latin typeface="Lato"/>
                <a:ea typeface="Lato"/>
                <a:cs typeface="Lato"/>
                <a:sym typeface="Lato"/>
              </a:rPr>
              <a:t>Mint Marks</a:t>
            </a:r>
          </a:p>
        </p:txBody>
      </p:sp>
      <p:grpSp>
        <p:nvGrpSpPr>
          <p:cNvPr id="19" name="Group 19"/>
          <p:cNvGrpSpPr/>
          <p:nvPr/>
        </p:nvGrpSpPr>
        <p:grpSpPr>
          <a:xfrm rot="-8842930">
            <a:off x="11801343" y="8200742"/>
            <a:ext cx="3494646" cy="342112"/>
            <a:chOff x="0" y="0"/>
            <a:chExt cx="4384858" cy="429260"/>
          </a:xfrm>
        </p:grpSpPr>
        <p:sp>
          <p:nvSpPr>
            <p:cNvPr id="20" name="Freeform 20"/>
            <p:cNvSpPr/>
            <p:nvPr/>
          </p:nvSpPr>
          <p:spPr>
            <a:xfrm>
              <a:off x="0" y="-148"/>
              <a:ext cx="4384858" cy="429408"/>
            </a:xfrm>
            <a:custGeom>
              <a:avLst/>
              <a:gdLst/>
              <a:ahLst/>
              <a:cxnLst/>
              <a:rect l="l" t="t" r="r" b="b"/>
              <a:pathLst>
                <a:path w="4384858" h="429408">
                  <a:moveTo>
                    <a:pt x="4367078" y="183028"/>
                  </a:moveTo>
                  <a:lnTo>
                    <a:pt x="4105458" y="6498"/>
                  </a:lnTo>
                  <a:cubicBezTo>
                    <a:pt x="4087678" y="-4932"/>
                    <a:pt x="4064818" y="-1122"/>
                    <a:pt x="4052118" y="16658"/>
                  </a:cubicBezTo>
                  <a:cubicBezTo>
                    <a:pt x="4040688" y="34438"/>
                    <a:pt x="4044498" y="57298"/>
                    <a:pt x="4062278" y="69998"/>
                  </a:cubicBezTo>
                  <a:lnTo>
                    <a:pt x="4221028" y="176678"/>
                  </a:lnTo>
                  <a:lnTo>
                    <a:pt x="0" y="176678"/>
                  </a:lnTo>
                  <a:lnTo>
                    <a:pt x="0" y="252878"/>
                  </a:lnTo>
                  <a:lnTo>
                    <a:pt x="4221028" y="252878"/>
                  </a:lnTo>
                  <a:lnTo>
                    <a:pt x="4062278" y="359558"/>
                  </a:lnTo>
                  <a:cubicBezTo>
                    <a:pt x="4044498" y="370988"/>
                    <a:pt x="4040688" y="395118"/>
                    <a:pt x="4052119" y="412898"/>
                  </a:cubicBezTo>
                  <a:cubicBezTo>
                    <a:pt x="4059738" y="424328"/>
                    <a:pt x="4071169" y="429408"/>
                    <a:pt x="4083869" y="429408"/>
                  </a:cubicBezTo>
                  <a:cubicBezTo>
                    <a:pt x="4091488" y="429408"/>
                    <a:pt x="4099108" y="426868"/>
                    <a:pt x="4105458" y="423058"/>
                  </a:cubicBezTo>
                  <a:lnTo>
                    <a:pt x="4368348" y="246528"/>
                  </a:lnTo>
                  <a:cubicBezTo>
                    <a:pt x="4378508" y="238908"/>
                    <a:pt x="4384858" y="227478"/>
                    <a:pt x="4384858" y="214778"/>
                  </a:cubicBezTo>
                  <a:cubicBezTo>
                    <a:pt x="4384858" y="202078"/>
                    <a:pt x="4378508" y="190648"/>
                    <a:pt x="4367078" y="183028"/>
                  </a:cubicBezTo>
                  <a:close/>
                </a:path>
              </a:pathLst>
            </a:custGeom>
            <a:solidFill>
              <a:srgbClr val="FFFFFF"/>
            </a:solidFill>
          </p:spPr>
          <p:txBody>
            <a:bodyPr/>
            <a:lstStyle/>
            <a:p>
              <a:endParaRPr lang="en-US"/>
            </a:p>
          </p:txBody>
        </p:sp>
      </p:grpSp>
      <p:grpSp>
        <p:nvGrpSpPr>
          <p:cNvPr id="21" name="Group 21"/>
          <p:cNvGrpSpPr/>
          <p:nvPr/>
        </p:nvGrpSpPr>
        <p:grpSpPr>
          <a:xfrm rot="-6078595">
            <a:off x="13891307" y="8011035"/>
            <a:ext cx="2051400" cy="403779"/>
            <a:chOff x="0" y="0"/>
            <a:chExt cx="2180856" cy="429260"/>
          </a:xfrm>
        </p:grpSpPr>
        <p:sp>
          <p:nvSpPr>
            <p:cNvPr id="22" name="Freeform 22"/>
            <p:cNvSpPr/>
            <p:nvPr/>
          </p:nvSpPr>
          <p:spPr>
            <a:xfrm>
              <a:off x="0" y="-148"/>
              <a:ext cx="2180856" cy="429408"/>
            </a:xfrm>
            <a:custGeom>
              <a:avLst/>
              <a:gdLst/>
              <a:ahLst/>
              <a:cxnLst/>
              <a:rect l="l" t="t" r="r" b="b"/>
              <a:pathLst>
                <a:path w="2180856" h="429408">
                  <a:moveTo>
                    <a:pt x="2163076" y="183028"/>
                  </a:moveTo>
                  <a:lnTo>
                    <a:pt x="1901456" y="6498"/>
                  </a:lnTo>
                  <a:cubicBezTo>
                    <a:pt x="1883676" y="-4932"/>
                    <a:pt x="1860816" y="-1122"/>
                    <a:pt x="1848116" y="16658"/>
                  </a:cubicBezTo>
                  <a:cubicBezTo>
                    <a:pt x="1836686" y="34438"/>
                    <a:pt x="1840497" y="57298"/>
                    <a:pt x="1858276" y="69998"/>
                  </a:cubicBezTo>
                  <a:lnTo>
                    <a:pt x="2017026" y="176678"/>
                  </a:lnTo>
                  <a:lnTo>
                    <a:pt x="0" y="176678"/>
                  </a:lnTo>
                  <a:lnTo>
                    <a:pt x="0" y="252878"/>
                  </a:lnTo>
                  <a:lnTo>
                    <a:pt x="2017026" y="252878"/>
                  </a:lnTo>
                  <a:lnTo>
                    <a:pt x="1858276" y="359558"/>
                  </a:lnTo>
                  <a:cubicBezTo>
                    <a:pt x="1840497" y="370988"/>
                    <a:pt x="1836686" y="395118"/>
                    <a:pt x="1848117" y="412898"/>
                  </a:cubicBezTo>
                  <a:cubicBezTo>
                    <a:pt x="1855736" y="424328"/>
                    <a:pt x="1867167" y="429408"/>
                    <a:pt x="1879867" y="429408"/>
                  </a:cubicBezTo>
                  <a:cubicBezTo>
                    <a:pt x="1887486" y="429408"/>
                    <a:pt x="1895106" y="426868"/>
                    <a:pt x="1901456" y="423058"/>
                  </a:cubicBezTo>
                  <a:lnTo>
                    <a:pt x="2164347" y="246528"/>
                  </a:lnTo>
                  <a:cubicBezTo>
                    <a:pt x="2174506" y="238908"/>
                    <a:pt x="2180856" y="227478"/>
                    <a:pt x="2180856" y="214778"/>
                  </a:cubicBezTo>
                  <a:cubicBezTo>
                    <a:pt x="2180856" y="202078"/>
                    <a:pt x="2174506" y="190648"/>
                    <a:pt x="2163076" y="183028"/>
                  </a:cubicBezTo>
                  <a:close/>
                </a:path>
              </a:pathLst>
            </a:custGeom>
            <a:solidFill>
              <a:srgbClr val="FFFFFF"/>
            </a:solidFill>
          </p:spPr>
          <p:txBody>
            <a:bodyPr/>
            <a:lstStyle/>
            <a:p>
              <a:endParaRPr lang="en-US"/>
            </a:p>
          </p:txBody>
        </p:sp>
      </p:grpSp>
      <p:sp>
        <p:nvSpPr>
          <p:cNvPr id="23" name="Freeform 23"/>
          <p:cNvSpPr/>
          <p:nvPr/>
        </p:nvSpPr>
        <p:spPr>
          <a:xfrm>
            <a:off x="7161298" y="6761"/>
            <a:ext cx="3083196" cy="2920627"/>
          </a:xfrm>
          <a:custGeom>
            <a:avLst/>
            <a:gdLst/>
            <a:ahLst/>
            <a:cxnLst/>
            <a:rect l="l" t="t" r="r" b="b"/>
            <a:pathLst>
              <a:path w="3083196" h="2920627">
                <a:moveTo>
                  <a:pt x="0" y="0"/>
                </a:moveTo>
                <a:lnTo>
                  <a:pt x="3083196" y="0"/>
                </a:lnTo>
                <a:lnTo>
                  <a:pt x="3083196" y="2920627"/>
                </a:lnTo>
                <a:lnTo>
                  <a:pt x="0" y="2920627"/>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TextBox 24"/>
          <p:cNvSpPr txBox="1"/>
          <p:nvPr/>
        </p:nvSpPr>
        <p:spPr>
          <a:xfrm>
            <a:off x="2820208" y="791936"/>
            <a:ext cx="12647584" cy="1142365"/>
          </a:xfrm>
          <a:prstGeom prst="rect">
            <a:avLst/>
          </a:prstGeom>
        </p:spPr>
        <p:txBody>
          <a:bodyPr lIns="0" tIns="0" rIns="0" bIns="0" rtlCol="0" anchor="t">
            <a:spAutoFit/>
          </a:bodyPr>
          <a:lstStyle/>
          <a:p>
            <a:pPr algn="ctr">
              <a:lnSpc>
                <a:spcPts val="8600"/>
              </a:lnSpc>
            </a:pPr>
            <a:r>
              <a:rPr lang="en-US" sz="8600" i="1">
                <a:solidFill>
                  <a:srgbClr val="A4B792"/>
                </a:solidFill>
                <a:latin typeface="Merriweather Italics"/>
                <a:ea typeface="Merriweather Italics"/>
                <a:cs typeface="Merriweather Italics"/>
                <a:sym typeface="Merriweather Italics"/>
              </a:rPr>
              <a:t>Reading a Coin</a:t>
            </a:r>
          </a:p>
        </p:txBody>
      </p:sp>
      <p:sp>
        <p:nvSpPr>
          <p:cNvPr id="25" name="TextBox 25"/>
          <p:cNvSpPr txBox="1"/>
          <p:nvPr/>
        </p:nvSpPr>
        <p:spPr>
          <a:xfrm>
            <a:off x="1155673" y="1591063"/>
            <a:ext cx="1946434" cy="72580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Material</a:t>
            </a:r>
          </a:p>
        </p:txBody>
      </p:sp>
      <p:sp>
        <p:nvSpPr>
          <p:cNvPr id="26" name="TextBox 26"/>
          <p:cNvSpPr txBox="1"/>
          <p:nvPr/>
        </p:nvSpPr>
        <p:spPr>
          <a:xfrm>
            <a:off x="4439413" y="1795691"/>
            <a:ext cx="1989455" cy="72580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Obverse</a:t>
            </a:r>
          </a:p>
        </p:txBody>
      </p:sp>
      <p:sp>
        <p:nvSpPr>
          <p:cNvPr id="27" name="TextBox 27"/>
          <p:cNvSpPr txBox="1"/>
          <p:nvPr/>
        </p:nvSpPr>
        <p:spPr>
          <a:xfrm>
            <a:off x="11721317" y="1795691"/>
            <a:ext cx="1879441" cy="72580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Reverse</a:t>
            </a:r>
          </a:p>
        </p:txBody>
      </p:sp>
      <p:sp>
        <p:nvSpPr>
          <p:cNvPr id="28" name="TextBox 28"/>
          <p:cNvSpPr txBox="1"/>
          <p:nvPr/>
        </p:nvSpPr>
        <p:spPr>
          <a:xfrm>
            <a:off x="1282962" y="2841663"/>
            <a:ext cx="1170464" cy="72580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Type</a:t>
            </a:r>
          </a:p>
        </p:txBody>
      </p:sp>
      <p:sp>
        <p:nvSpPr>
          <p:cNvPr id="29" name="TextBox 29"/>
          <p:cNvSpPr txBox="1"/>
          <p:nvPr/>
        </p:nvSpPr>
        <p:spPr>
          <a:xfrm>
            <a:off x="15314545" y="2521623"/>
            <a:ext cx="1170464" cy="72580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Type</a:t>
            </a:r>
          </a:p>
        </p:txBody>
      </p:sp>
      <p:sp>
        <p:nvSpPr>
          <p:cNvPr id="30" name="TextBox 30"/>
          <p:cNvSpPr txBox="1"/>
          <p:nvPr/>
        </p:nvSpPr>
        <p:spPr>
          <a:xfrm>
            <a:off x="7924085" y="8943170"/>
            <a:ext cx="1905635" cy="72580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Exergue</a:t>
            </a:r>
          </a:p>
        </p:txBody>
      </p:sp>
      <p:sp>
        <p:nvSpPr>
          <p:cNvPr id="31" name="TextBox 31"/>
          <p:cNvSpPr txBox="1"/>
          <p:nvPr/>
        </p:nvSpPr>
        <p:spPr>
          <a:xfrm>
            <a:off x="16691297" y="6638127"/>
            <a:ext cx="1136005" cy="721995"/>
          </a:xfrm>
          <a:prstGeom prst="rect">
            <a:avLst/>
          </a:prstGeom>
        </p:spPr>
        <p:txBody>
          <a:bodyPr lIns="0" tIns="0" rIns="0" bIns="0" rtlCol="0" anchor="t">
            <a:spAutoFit/>
          </a:bodyPr>
          <a:lstStyle/>
          <a:p>
            <a:pPr algn="ctr">
              <a:lnSpc>
                <a:spcPts val="5880"/>
              </a:lnSpc>
            </a:pPr>
            <a:r>
              <a:rPr lang="en-US" sz="4200">
                <a:solidFill>
                  <a:srgbClr val="FFFFFF"/>
                </a:solidFill>
                <a:latin typeface="Lato"/>
                <a:ea typeface="Lato"/>
                <a:cs typeface="Lato"/>
                <a:sym typeface="Lato"/>
              </a:rPr>
              <a:t>Field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3B19"/>
        </a:solidFill>
        <a:effectLst/>
      </p:bgPr>
    </p:bg>
    <p:spTree>
      <p:nvGrpSpPr>
        <p:cNvPr id="1" name=""/>
        <p:cNvGrpSpPr/>
        <p:nvPr/>
      </p:nvGrpSpPr>
      <p:grpSpPr>
        <a:xfrm>
          <a:off x="0" y="0"/>
          <a:ext cx="0" cy="0"/>
          <a:chOff x="0" y="0"/>
          <a:chExt cx="0" cy="0"/>
        </a:xfrm>
      </p:grpSpPr>
      <p:sp>
        <p:nvSpPr>
          <p:cNvPr id="2" name="Freeform 2"/>
          <p:cNvSpPr/>
          <p:nvPr/>
        </p:nvSpPr>
        <p:spPr>
          <a:xfrm>
            <a:off x="1537957" y="259954"/>
            <a:ext cx="14911590" cy="9767091"/>
          </a:xfrm>
          <a:custGeom>
            <a:avLst/>
            <a:gdLst/>
            <a:ahLst/>
            <a:cxnLst/>
            <a:rect l="l" t="t" r="r" b="b"/>
            <a:pathLst>
              <a:path w="14911590" h="9767091">
                <a:moveTo>
                  <a:pt x="0" y="0"/>
                </a:moveTo>
                <a:lnTo>
                  <a:pt x="14911590" y="0"/>
                </a:lnTo>
                <a:lnTo>
                  <a:pt x="14911590" y="9767092"/>
                </a:lnTo>
                <a:lnTo>
                  <a:pt x="0" y="9767092"/>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042058" y="3299468"/>
            <a:ext cx="4991518" cy="4207136"/>
          </a:xfrm>
          <a:custGeom>
            <a:avLst/>
            <a:gdLst/>
            <a:ahLst/>
            <a:cxnLst/>
            <a:rect l="l" t="t" r="r" b="b"/>
            <a:pathLst>
              <a:path w="4991518" h="4207136">
                <a:moveTo>
                  <a:pt x="0" y="0"/>
                </a:moveTo>
                <a:lnTo>
                  <a:pt x="4991518" y="0"/>
                </a:lnTo>
                <a:lnTo>
                  <a:pt x="4991518" y="4207137"/>
                </a:lnTo>
                <a:lnTo>
                  <a:pt x="0" y="4207137"/>
                </a:lnTo>
                <a:lnTo>
                  <a:pt x="0" y="0"/>
                </a:lnTo>
                <a:close/>
              </a:path>
            </a:pathLst>
          </a:custGeom>
          <a:blipFill>
            <a:blip r:embed="rId5"/>
            <a:stretch>
              <a:fillRect/>
            </a:stretch>
          </a:blipFill>
        </p:spPr>
        <p:txBody>
          <a:bodyPr/>
          <a:lstStyle/>
          <a:p>
            <a:endParaRPr lang="en-US"/>
          </a:p>
        </p:txBody>
      </p:sp>
      <p:sp>
        <p:nvSpPr>
          <p:cNvPr id="4" name="Freeform 4"/>
          <p:cNvSpPr/>
          <p:nvPr/>
        </p:nvSpPr>
        <p:spPr>
          <a:xfrm>
            <a:off x="9663869" y="3299468"/>
            <a:ext cx="5236677" cy="4413770"/>
          </a:xfrm>
          <a:custGeom>
            <a:avLst/>
            <a:gdLst/>
            <a:ahLst/>
            <a:cxnLst/>
            <a:rect l="l" t="t" r="r" b="b"/>
            <a:pathLst>
              <a:path w="5236677" h="4413770">
                <a:moveTo>
                  <a:pt x="0" y="0"/>
                </a:moveTo>
                <a:lnTo>
                  <a:pt x="5236676" y="0"/>
                </a:lnTo>
                <a:lnTo>
                  <a:pt x="5236676" y="4413771"/>
                </a:lnTo>
                <a:lnTo>
                  <a:pt x="0" y="4413771"/>
                </a:lnTo>
                <a:lnTo>
                  <a:pt x="0" y="0"/>
                </a:lnTo>
                <a:close/>
              </a:path>
            </a:pathLst>
          </a:custGeom>
          <a:blipFill>
            <a:blip r:embed="rId6"/>
            <a:stretch>
              <a:fillRect/>
            </a:stretch>
          </a:blipFill>
        </p:spPr>
        <p:txBody>
          <a:bodyPr/>
          <a:lstStyle/>
          <a:p>
            <a:endParaRPr lang="en-US"/>
          </a:p>
        </p:txBody>
      </p:sp>
      <p:sp>
        <p:nvSpPr>
          <p:cNvPr id="5" name="Freeform 5"/>
          <p:cNvSpPr/>
          <p:nvPr/>
        </p:nvSpPr>
        <p:spPr>
          <a:xfrm>
            <a:off x="3354731" y="7506605"/>
            <a:ext cx="4366171" cy="1751695"/>
          </a:xfrm>
          <a:custGeom>
            <a:avLst/>
            <a:gdLst/>
            <a:ahLst/>
            <a:cxnLst/>
            <a:rect l="l" t="t" r="r" b="b"/>
            <a:pathLst>
              <a:path w="4366171" h="1751695">
                <a:moveTo>
                  <a:pt x="0" y="0"/>
                </a:moveTo>
                <a:lnTo>
                  <a:pt x="4366171" y="0"/>
                </a:lnTo>
                <a:lnTo>
                  <a:pt x="4366171" y="1751695"/>
                </a:lnTo>
                <a:lnTo>
                  <a:pt x="0" y="1751695"/>
                </a:lnTo>
                <a:lnTo>
                  <a:pt x="0" y="0"/>
                </a:lnTo>
                <a:close/>
              </a:path>
            </a:pathLst>
          </a:custGeom>
          <a:blipFill>
            <a:blip r:embed="rId7"/>
            <a:stretch>
              <a:fillRect l="-3278" r="-155558"/>
            </a:stretch>
          </a:blipFill>
        </p:spPr>
        <p:txBody>
          <a:bodyPr/>
          <a:lstStyle/>
          <a:p>
            <a:endParaRPr lang="en-US"/>
          </a:p>
        </p:txBody>
      </p:sp>
      <p:sp>
        <p:nvSpPr>
          <p:cNvPr id="6" name="Freeform 6"/>
          <p:cNvSpPr/>
          <p:nvPr/>
        </p:nvSpPr>
        <p:spPr>
          <a:xfrm>
            <a:off x="10080463" y="7506605"/>
            <a:ext cx="4403488" cy="1751695"/>
          </a:xfrm>
          <a:custGeom>
            <a:avLst/>
            <a:gdLst/>
            <a:ahLst/>
            <a:cxnLst/>
            <a:rect l="l" t="t" r="r" b="b"/>
            <a:pathLst>
              <a:path w="4403488" h="1751695">
                <a:moveTo>
                  <a:pt x="0" y="0"/>
                </a:moveTo>
                <a:lnTo>
                  <a:pt x="4403488" y="0"/>
                </a:lnTo>
                <a:lnTo>
                  <a:pt x="4403488" y="1751695"/>
                </a:lnTo>
                <a:lnTo>
                  <a:pt x="0" y="1751695"/>
                </a:lnTo>
                <a:lnTo>
                  <a:pt x="0" y="0"/>
                </a:lnTo>
                <a:close/>
              </a:path>
            </a:pathLst>
          </a:custGeom>
          <a:blipFill>
            <a:blip r:embed="rId7"/>
            <a:stretch>
              <a:fillRect l="-156643"/>
            </a:stretch>
          </a:blipFill>
        </p:spPr>
        <p:txBody>
          <a:bodyPr/>
          <a:lstStyle/>
          <a:p>
            <a:endParaRPr lang="en-US"/>
          </a:p>
        </p:txBody>
      </p:sp>
      <p:sp>
        <p:nvSpPr>
          <p:cNvPr id="7" name="TextBox 7"/>
          <p:cNvSpPr txBox="1"/>
          <p:nvPr/>
        </p:nvSpPr>
        <p:spPr>
          <a:xfrm>
            <a:off x="4941462" y="717023"/>
            <a:ext cx="8405077" cy="1142365"/>
          </a:xfrm>
          <a:prstGeom prst="rect">
            <a:avLst/>
          </a:prstGeom>
        </p:spPr>
        <p:txBody>
          <a:bodyPr lIns="0" tIns="0" rIns="0" bIns="0" rtlCol="0" anchor="t">
            <a:spAutoFit/>
          </a:bodyPr>
          <a:lstStyle/>
          <a:p>
            <a:pPr algn="ctr">
              <a:lnSpc>
                <a:spcPts val="8600"/>
              </a:lnSpc>
            </a:pPr>
            <a:r>
              <a:rPr lang="en-US" sz="8600" i="1">
                <a:solidFill>
                  <a:srgbClr val="A4B792"/>
                </a:solidFill>
                <a:latin typeface="Merriweather Italics"/>
                <a:ea typeface="Merriweather Italics"/>
                <a:cs typeface="Merriweather Italics"/>
                <a:sym typeface="Merriweather Italics"/>
              </a:rPr>
              <a:t>Reading A Coin</a:t>
            </a:r>
          </a:p>
        </p:txBody>
      </p:sp>
      <p:sp>
        <p:nvSpPr>
          <p:cNvPr id="8" name="TextBox 8"/>
          <p:cNvSpPr txBox="1"/>
          <p:nvPr/>
        </p:nvSpPr>
        <p:spPr>
          <a:xfrm>
            <a:off x="1352448" y="2114628"/>
            <a:ext cx="15583104" cy="537845"/>
          </a:xfrm>
          <a:prstGeom prst="rect">
            <a:avLst/>
          </a:prstGeom>
        </p:spPr>
        <p:txBody>
          <a:bodyPr lIns="0" tIns="0" rIns="0" bIns="0" rtlCol="0" anchor="t">
            <a:spAutoFit/>
          </a:bodyPr>
          <a:lstStyle/>
          <a:p>
            <a:pPr algn="ctr">
              <a:lnSpc>
                <a:spcPts val="4480"/>
              </a:lnSpc>
            </a:pPr>
            <a:r>
              <a:rPr lang="en-US" sz="3200" b="1">
                <a:solidFill>
                  <a:srgbClr val="FFFFFF"/>
                </a:solidFill>
                <a:latin typeface="Merriweather Bold"/>
                <a:ea typeface="Merriweather Bold"/>
                <a:cs typeface="Merriweather Bold"/>
                <a:sym typeface="Merriweather Bold"/>
              </a:rPr>
              <a:t>Ethnic</a:t>
            </a:r>
            <a:r>
              <a:rPr lang="en-US" sz="3200">
                <a:solidFill>
                  <a:srgbClr val="FFFFFF"/>
                </a:solidFill>
                <a:latin typeface="Merriweather"/>
                <a:ea typeface="Merriweather"/>
                <a:cs typeface="Merriweather"/>
                <a:sym typeface="Merriweather"/>
              </a:rPr>
              <a:t>: the name of a tribe, city-state or territory that issued the coin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D5919"/>
        </a:solidFill>
        <a:effectLst/>
      </p:bgPr>
    </p:bg>
    <p:spTree>
      <p:nvGrpSpPr>
        <p:cNvPr id="1" name=""/>
        <p:cNvGrpSpPr/>
        <p:nvPr/>
      </p:nvGrpSpPr>
      <p:grpSpPr>
        <a:xfrm>
          <a:off x="0" y="0"/>
          <a:ext cx="0" cy="0"/>
          <a:chOff x="0" y="0"/>
          <a:chExt cx="0" cy="0"/>
        </a:xfrm>
      </p:grpSpPr>
      <p:sp>
        <p:nvSpPr>
          <p:cNvPr id="2" name="Freeform 2"/>
          <p:cNvSpPr/>
          <p:nvPr/>
        </p:nvSpPr>
        <p:spPr>
          <a:xfrm>
            <a:off x="3870681" y="356736"/>
            <a:ext cx="9866591" cy="9346353"/>
          </a:xfrm>
          <a:custGeom>
            <a:avLst/>
            <a:gdLst/>
            <a:ahLst/>
            <a:cxnLst/>
            <a:rect l="l" t="t" r="r" b="b"/>
            <a:pathLst>
              <a:path w="9866591" h="9346353">
                <a:moveTo>
                  <a:pt x="0" y="0"/>
                </a:moveTo>
                <a:lnTo>
                  <a:pt x="9866591" y="0"/>
                </a:lnTo>
                <a:lnTo>
                  <a:pt x="9866591" y="9346353"/>
                </a:lnTo>
                <a:lnTo>
                  <a:pt x="0" y="9346353"/>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788635" y="3554535"/>
            <a:ext cx="6710729" cy="6210443"/>
          </a:xfrm>
          <a:custGeom>
            <a:avLst/>
            <a:gdLst/>
            <a:ahLst/>
            <a:cxnLst/>
            <a:rect l="l" t="t" r="r" b="b"/>
            <a:pathLst>
              <a:path w="6710729" h="6210443">
                <a:moveTo>
                  <a:pt x="0" y="0"/>
                </a:moveTo>
                <a:lnTo>
                  <a:pt x="6710730" y="0"/>
                </a:lnTo>
                <a:lnTo>
                  <a:pt x="6710730" y="6210443"/>
                </a:lnTo>
                <a:lnTo>
                  <a:pt x="0" y="6210443"/>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5248095" y="792828"/>
            <a:ext cx="7791809" cy="1142365"/>
          </a:xfrm>
          <a:prstGeom prst="rect">
            <a:avLst/>
          </a:prstGeom>
        </p:spPr>
        <p:txBody>
          <a:bodyPr lIns="0" tIns="0" rIns="0" bIns="0" rtlCol="0" anchor="t">
            <a:spAutoFit/>
          </a:bodyPr>
          <a:lstStyle/>
          <a:p>
            <a:pPr algn="ctr">
              <a:lnSpc>
                <a:spcPts val="8600"/>
              </a:lnSpc>
            </a:pPr>
            <a:r>
              <a:rPr lang="en-US" sz="8600" i="1">
                <a:solidFill>
                  <a:srgbClr val="FFFFFF"/>
                </a:solidFill>
                <a:latin typeface="Merriweather Italics"/>
                <a:ea typeface="Merriweather Italics"/>
                <a:cs typeface="Merriweather Italics"/>
                <a:sym typeface="Merriweather Italics"/>
              </a:rPr>
              <a:t>Inscriptions</a:t>
            </a:r>
          </a:p>
        </p:txBody>
      </p:sp>
      <p:sp>
        <p:nvSpPr>
          <p:cNvPr id="5" name="TextBox 5"/>
          <p:cNvSpPr txBox="1"/>
          <p:nvPr/>
        </p:nvSpPr>
        <p:spPr>
          <a:xfrm>
            <a:off x="1388914" y="2806142"/>
            <a:ext cx="5773043" cy="2223770"/>
          </a:xfrm>
          <a:prstGeom prst="rect">
            <a:avLst/>
          </a:prstGeom>
        </p:spPr>
        <p:txBody>
          <a:bodyPr lIns="0" tIns="0" rIns="0" bIns="0" rtlCol="0" anchor="t">
            <a:spAutoFit/>
          </a:bodyPr>
          <a:lstStyle/>
          <a:p>
            <a:pPr algn="l">
              <a:lnSpc>
                <a:spcPts val="4480"/>
              </a:lnSpc>
            </a:pPr>
            <a:r>
              <a:rPr lang="en-US" sz="3200" b="1">
                <a:solidFill>
                  <a:srgbClr val="FFFFFF"/>
                </a:solidFill>
                <a:latin typeface="Merriweather Bold"/>
                <a:ea typeface="Merriweather Bold"/>
                <a:cs typeface="Merriweather Bold"/>
                <a:sym typeface="Merriweather Bold"/>
              </a:rPr>
              <a:t>Inscriptions: ​</a:t>
            </a:r>
          </a:p>
          <a:p>
            <a:pPr marL="690880" lvl="1" indent="-345440" algn="l">
              <a:lnSpc>
                <a:spcPts val="4480"/>
              </a:lnSpc>
              <a:buFont typeface="Arial"/>
              <a:buChar char="•"/>
            </a:pPr>
            <a:r>
              <a:rPr lang="en-US" sz="3200">
                <a:solidFill>
                  <a:srgbClr val="FFFFFF"/>
                </a:solidFill>
                <a:latin typeface="Merriweather"/>
                <a:ea typeface="Merriweather"/>
                <a:cs typeface="Merriweather"/>
                <a:sym typeface="Merriweather"/>
              </a:rPr>
              <a:t>define an image on a coin​</a:t>
            </a:r>
          </a:p>
          <a:p>
            <a:pPr marL="690880" lvl="1" indent="-345440" algn="l">
              <a:lnSpc>
                <a:spcPts val="4480"/>
              </a:lnSpc>
              <a:buFont typeface="Arial"/>
              <a:buChar char="•"/>
            </a:pPr>
            <a:r>
              <a:rPr lang="en-US" sz="3200">
                <a:solidFill>
                  <a:srgbClr val="FFFFFF"/>
                </a:solidFill>
                <a:latin typeface="Merriweather"/>
                <a:ea typeface="Merriweather"/>
                <a:cs typeface="Merriweather"/>
                <a:sym typeface="Merriweather"/>
              </a:rPr>
              <a:t>imply a relationship​</a:t>
            </a:r>
          </a:p>
          <a:p>
            <a:pPr marL="690880" lvl="1" indent="-345440" algn="l">
              <a:lnSpc>
                <a:spcPts val="4480"/>
              </a:lnSpc>
              <a:buFont typeface="Arial"/>
              <a:buChar char="•"/>
            </a:pPr>
            <a:r>
              <a:rPr lang="en-US" sz="3200">
                <a:solidFill>
                  <a:srgbClr val="FFFFFF"/>
                </a:solidFill>
                <a:latin typeface="Merriweather"/>
                <a:ea typeface="Merriweather"/>
                <a:cs typeface="Merriweather"/>
                <a:sym typeface="Merriweather"/>
              </a:rPr>
              <a:t>abbreviated</a:t>
            </a:r>
          </a:p>
        </p:txBody>
      </p:sp>
      <p:sp>
        <p:nvSpPr>
          <p:cNvPr id="6" name="TextBox 6"/>
          <p:cNvSpPr txBox="1"/>
          <p:nvPr/>
        </p:nvSpPr>
        <p:spPr>
          <a:xfrm>
            <a:off x="241638" y="6468304"/>
            <a:ext cx="6710729" cy="1099820"/>
          </a:xfrm>
          <a:prstGeom prst="rect">
            <a:avLst/>
          </a:prstGeom>
        </p:spPr>
        <p:txBody>
          <a:bodyPr lIns="0" tIns="0" rIns="0" bIns="0" rtlCol="0" anchor="t">
            <a:spAutoFit/>
          </a:bodyPr>
          <a:lstStyle/>
          <a:p>
            <a:pPr algn="ctr">
              <a:lnSpc>
                <a:spcPts val="4480"/>
              </a:lnSpc>
            </a:pPr>
            <a:r>
              <a:rPr lang="en-US" sz="3200">
                <a:solidFill>
                  <a:srgbClr val="FFFFFF"/>
                </a:solidFill>
                <a:latin typeface="Merriweather"/>
                <a:ea typeface="Merriweather"/>
                <a:cs typeface="Merriweather"/>
                <a:sym typeface="Merriweather"/>
              </a:rPr>
              <a:t>AVG =</a:t>
            </a:r>
          </a:p>
          <a:p>
            <a:pPr algn="ctr">
              <a:lnSpc>
                <a:spcPts val="4480"/>
              </a:lnSpc>
            </a:pPr>
            <a:r>
              <a:rPr lang="en-US" sz="3200">
                <a:solidFill>
                  <a:srgbClr val="FFFFFF"/>
                </a:solidFill>
                <a:latin typeface="Merriweather"/>
                <a:ea typeface="Merriweather"/>
                <a:cs typeface="Merriweather"/>
                <a:sym typeface="Merriweather"/>
              </a:rPr>
              <a:t> Augustus​</a:t>
            </a:r>
          </a:p>
        </p:txBody>
      </p:sp>
      <p:sp>
        <p:nvSpPr>
          <p:cNvPr id="7" name="TextBox 7"/>
          <p:cNvSpPr txBox="1"/>
          <p:nvPr/>
        </p:nvSpPr>
        <p:spPr>
          <a:xfrm>
            <a:off x="11274207" y="5086350"/>
            <a:ext cx="6710729" cy="1099820"/>
          </a:xfrm>
          <a:prstGeom prst="rect">
            <a:avLst/>
          </a:prstGeom>
        </p:spPr>
        <p:txBody>
          <a:bodyPr lIns="0" tIns="0" rIns="0" bIns="0" rtlCol="0" anchor="t">
            <a:spAutoFit/>
          </a:bodyPr>
          <a:lstStyle/>
          <a:p>
            <a:pPr algn="ctr">
              <a:lnSpc>
                <a:spcPts val="4480"/>
              </a:lnSpc>
            </a:pPr>
            <a:r>
              <a:rPr lang="en-US" sz="3200">
                <a:solidFill>
                  <a:srgbClr val="FFFFFF"/>
                </a:solidFill>
                <a:latin typeface="Merriweather"/>
                <a:ea typeface="Merriweather"/>
                <a:cs typeface="Merriweather"/>
                <a:sym typeface="Merriweather"/>
              </a:rPr>
              <a:t>D G REGINA =</a:t>
            </a:r>
          </a:p>
          <a:p>
            <a:pPr algn="ctr">
              <a:lnSpc>
                <a:spcPts val="4480"/>
              </a:lnSpc>
            </a:pPr>
            <a:r>
              <a:rPr lang="en-US" sz="3200">
                <a:solidFill>
                  <a:srgbClr val="FFFFFF"/>
                </a:solidFill>
                <a:latin typeface="Merriweather"/>
                <a:ea typeface="Merriweather"/>
                <a:cs typeface="Merriweather"/>
                <a:sym typeface="Merriweather"/>
              </a:rPr>
              <a:t> ?​</a:t>
            </a:r>
          </a:p>
        </p:txBody>
      </p:sp>
      <p:sp>
        <p:nvSpPr>
          <p:cNvPr id="8" name="TextBox 8"/>
          <p:cNvSpPr txBox="1"/>
          <p:nvPr/>
        </p:nvSpPr>
        <p:spPr>
          <a:xfrm>
            <a:off x="11401997" y="6468304"/>
            <a:ext cx="6710729" cy="1661795"/>
          </a:xfrm>
          <a:prstGeom prst="rect">
            <a:avLst/>
          </a:prstGeom>
        </p:spPr>
        <p:txBody>
          <a:bodyPr lIns="0" tIns="0" rIns="0" bIns="0" rtlCol="0" anchor="t">
            <a:spAutoFit/>
          </a:bodyPr>
          <a:lstStyle/>
          <a:p>
            <a:pPr algn="ctr">
              <a:lnSpc>
                <a:spcPts val="4480"/>
              </a:lnSpc>
            </a:pPr>
            <a:r>
              <a:rPr lang="en-US" sz="3200">
                <a:solidFill>
                  <a:srgbClr val="FFFFFF"/>
                </a:solidFill>
                <a:latin typeface="Merriweather"/>
                <a:ea typeface="Merriweather"/>
                <a:cs typeface="Merriweather"/>
                <a:sym typeface="Merriweather"/>
              </a:rPr>
              <a:t>Dei Gratia Regina = ​</a:t>
            </a:r>
          </a:p>
          <a:p>
            <a:pPr algn="ctr">
              <a:lnSpc>
                <a:spcPts val="4480"/>
              </a:lnSpc>
            </a:pPr>
            <a:r>
              <a:rPr lang="en-US" sz="3200">
                <a:solidFill>
                  <a:srgbClr val="FFFFFF"/>
                </a:solidFill>
                <a:latin typeface="Merriweather"/>
                <a:ea typeface="Merriweather"/>
                <a:cs typeface="Merriweather"/>
                <a:sym typeface="Merriweather"/>
              </a:rPr>
              <a:t>By the Grace of God, Queen​</a:t>
            </a:r>
          </a:p>
          <a:p>
            <a:pPr algn="ctr">
              <a:lnSpc>
                <a:spcPts val="4480"/>
              </a:lnSpc>
            </a:pPr>
            <a:endParaRPr lang="en-US" sz="3200">
              <a:solidFill>
                <a:srgbClr val="FFFFFF"/>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1953</Words>
  <Application>Microsoft Office PowerPoint</Application>
  <PresentationFormat>Custom</PresentationFormat>
  <Paragraphs>153</Paragraphs>
  <Slides>16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Roboto Italics</vt:lpstr>
      <vt:lpstr>Lato</vt:lpstr>
      <vt:lpstr>Merriweather</vt:lpstr>
      <vt:lpstr>Calibri</vt:lpstr>
      <vt:lpstr>Merriweather Bold</vt:lpstr>
      <vt:lpstr>Barlow Bold</vt:lpstr>
      <vt:lpstr>Arial</vt:lpstr>
      <vt:lpstr>Merriweather Italics</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Numismatics Presentation gr 6-7</dc:title>
  <cp:lastModifiedBy>Laverty, Kat</cp:lastModifiedBy>
  <cp:revision>2</cp:revision>
  <dcterms:created xsi:type="dcterms:W3CDTF">2006-08-16T00:00:00Z</dcterms:created>
  <dcterms:modified xsi:type="dcterms:W3CDTF">2026-01-12T17:16:32Z</dcterms:modified>
  <dc:identifier>DAEX0SEJaRI</dc:identifier>
</cp:coreProperties>
</file>