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Merriweather Bold" charset="1" panose="00000800000000000000"/>
      <p:regular r:id="rId22"/>
    </p:embeddedFont>
    <p:embeddedFont>
      <p:font typeface="Roboto Italics" charset="1" panose="02000000000000000000"/>
      <p:regular r:id="rId23"/>
    </p:embeddedFont>
    <p:embeddedFont>
      <p:font typeface="Merriweather" charset="1" panose="00000500000000000000"/>
      <p:regular r:id="rId27"/>
    </p:embeddedFont>
    <p:embeddedFont>
      <p:font typeface="Roboto Bold" charset="1" panose="02000000000000000000"/>
      <p:regular r:id="rId28"/>
    </p:embeddedFont>
    <p:embeddedFont>
      <p:font typeface="Merriweather Italics" charset="1" panose="00000500000000000000"/>
      <p:regular r:id="rId29"/>
    </p:embeddedFont>
    <p:embeddedFont>
      <p:font typeface="Lato" charset="1" panose="020F0502020204030203"/>
      <p:regular r:id="rId35"/>
    </p:embeddedFont>
    <p:embeddedFont>
      <p:font typeface="Barlow Bold" charset="1" panose="0000080000000000000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notesMasters/notesMaster1.xml" Type="http://schemas.openxmlformats.org/officeDocument/2006/relationships/notesMaster"/><Relationship Id="rId25" Target="theme/theme2.xml" Type="http://schemas.openxmlformats.org/officeDocument/2006/relationships/theme"/><Relationship Id="rId26" Target="notesSlides/notesSlide1.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2.xml" Type="http://schemas.openxmlformats.org/officeDocument/2006/relationships/notesSlide"/><Relationship Id="rId31" Target="notesSlides/notesSlide3.xml" Type="http://schemas.openxmlformats.org/officeDocument/2006/relationships/notesSlide"/><Relationship Id="rId32" Target="notesSlides/notesSlide4.xml" Type="http://schemas.openxmlformats.org/officeDocument/2006/relationships/notesSlide"/><Relationship Id="rId33" Target="notesSlides/notesSlide5.xml" Type="http://schemas.openxmlformats.org/officeDocument/2006/relationships/notesSlide"/><Relationship Id="rId34" Target="notesSlides/notesSlide6.xml" Type="http://schemas.openxmlformats.org/officeDocument/2006/relationships/notesSlide"/><Relationship Id="rId35" Target="fonts/font35.fntdata" Type="http://schemas.openxmlformats.org/officeDocument/2006/relationships/font"/><Relationship Id="rId36" Target="notesSlides/notesSlide7.xml" Type="http://schemas.openxmlformats.org/officeDocument/2006/relationships/notesSlide"/><Relationship Id="rId37" Target="notesSlides/notesSlide8.xml" Type="http://schemas.openxmlformats.org/officeDocument/2006/relationships/notesSlide"/><Relationship Id="rId38" Target="notesSlides/notesSlide9.xml" Type="http://schemas.openxmlformats.org/officeDocument/2006/relationships/notesSlide"/><Relationship Id="rId39" Target="notesSlides/notesSlide10.xml" Type="http://schemas.openxmlformats.org/officeDocument/2006/relationships/notesSlide"/><Relationship Id="rId4" Target="theme/theme1.xml" Type="http://schemas.openxmlformats.org/officeDocument/2006/relationships/theme"/><Relationship Id="rId40" Target="notesSlides/notesSlide11.xml" Type="http://schemas.openxmlformats.org/officeDocument/2006/relationships/notesSlide"/><Relationship Id="rId41" Target="notesSlides/notesSlide12.xml" Type="http://schemas.openxmlformats.org/officeDocument/2006/relationships/notesSlide"/><Relationship Id="rId42" Target="notesSlides/notesSlide13.xml" Type="http://schemas.openxmlformats.org/officeDocument/2006/relationships/notesSlide"/><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is a coin? Discuss: </a:t>
            </a:r>
          </a:p>
          <a:p>
            <a:r>
              <a:rPr lang="en-US"/>
              <a:t>-definition on slide</a:t>
            </a:r>
          </a:p>
          <a:p>
            <a:r>
              <a:rPr lang="en-US"/>
              <a:t>-coins can appear in all shapes and forms</a:t>
            </a:r>
          </a:p>
          <a:p>
            <a:r>
              <a:rPr lang="en-US"/>
              <a:t>-some of the earliest forms of currency were not in the shape of coins as we know them today (see shapes on slide)</a:t>
            </a:r>
          </a:p>
          <a:p>
            <a:r>
              <a:rPr lang="en-US"/>
              <a:t>-coins could be issued by emperors/kings, officials, or even private citizens called moneyers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images on coins can tell us about important people, gods and symbols. These three coins are from Greek city states and the images tell us something unique about each one. </a:t>
            </a:r>
          </a:p>
          <a:p>
            <a:r>
              <a:rPr lang="en-US"/>
              <a:t>The coin from Larissa on the left has a horse on it. Larissa was famous for it's incredible horses!</a:t>
            </a:r>
          </a:p>
          <a:p>
            <a:r>
              <a:rPr lang="en-US"/>
              <a:t>The coin with the Bee on it is from Ephesus, a city that worshiped the Greek goddess Artemis. We know that the Bee was very closely connected to Artemis because of coins like this, but only in Ephesus - and we don't know why. It's a bit of a mystery to historians even today! </a:t>
            </a:r>
          </a:p>
          <a:p>
            <a:r>
              <a:rPr lang="en-US"/>
              <a:t>The coin on the right is from Athens and shows an owl on it. The Owl is the animal of Athena, and Athena was the patron goddess of Athens!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could also commemorate events, events that we might not have known about if we didn't study coins. </a:t>
            </a:r>
          </a:p>
          <a:p>
            <a:r>
              <a:rPr lang="en-US"/>
              <a:t>This coin commemorates when the Roman emperor Nero closed the doors to the temple of Janus</a:t>
            </a:r>
          </a:p>
          <a:p>
            <a:r>
              <a:rPr lang="en-US"/>
              <a:t>The Inscription translates to: With the Peace of the People of Rome Everywhere, He Closed (the Temple) of Janus; By Decree of the Senate.</a:t>
            </a:r>
          </a:p>
          <a:p>
            <a:r>
              <a:rPr lang="en-US"/>
              <a:t>-Since closing doors to temple was very rare, this event is commemorated on coinage as part of Nero's messaging campaign. Basically, it was a way for him to spread the news about this grand event since coins were in the hands of many people across the whole empire!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*possible answers*</a:t>
            </a:r>
          </a:p>
          <a:p>
            <a:r>
              <a:rPr lang="en-US"/>
              <a:t>1) Lots of people see them, new ones can be made frequently, lots of them are made, we see/use them everyday, even poorer people might have seen them, before phones/internet it was a way to spread a message far very quickly </a:t>
            </a:r>
          </a:p>
          <a:p>
            <a:r>
              <a:rPr lang="en-US"/>
              <a:t>2) common symbols, good quality image, use myths and stories people are familiar with, positive messaging and framing</a:t>
            </a:r>
          </a:p>
          <a:p>
            <a:r>
              <a:rPr lang="en-US"/>
              <a:t>3) good news, political change, victory at war, the state is stable and has money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 about images on canadian coins or other coins the kids are familiar with. You can also talk about bills!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Numismatics is the study of coins, medals, and banknotes, especially from an archaeological or historical perspective.</a:t>
            </a:r>
          </a:p>
          <a:p>
            <a:r>
              <a:rPr lang="en-US"/>
              <a:t>Coins can be useful in many ways:</a:t>
            </a:r>
          </a:p>
          <a:p>
            <a:r>
              <a:rPr lang="en-US"/>
              <a:t>They can help with dating archaeological digs by layers</a:t>
            </a:r>
          </a:p>
          <a:p>
            <a:r>
              <a:rPr lang="en-US"/>
              <a:t>The images on the coins can help us understand art history</a:t>
            </a:r>
          </a:p>
          <a:p>
            <a:r>
              <a:rPr lang="en-US"/>
              <a:t>The designs can help us understand the political messaging &amp; symbols used at the time.</a:t>
            </a:r>
          </a:p>
          <a:p>
            <a:r>
              <a:rPr lang="en-US"/>
              <a:t>They can also help us understand mythology since myths are sometimes shown on coins.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could be made out of many different materials. Numismatists (people who study coins) use these abbreviations to refer to common materials. (Hint: some of these come from the names of elements on the periodic table!) AV or AU is gold (aurum in Latin), AR is silver (argentum in latin), EL is short for electrum - an alloy of gold and silver, and AE is bronze (aes in latin) - bronze is an alloy of copper and tin!</a:t>
            </a:r>
          </a:p>
          <a:p>
            <a:r>
              <a:rPr lang="en-US"/>
              <a:t/>
            </a:r>
          </a:p>
          <a:p>
            <a:r>
              <a:rPr lang="en-US"/>
              <a:t>AES pronounced - 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examples of coins minted by different people or institutions. The owl coin from Athens was minted by the city-state of Athens. The middle coin is a coin of Mithradates VI, an ancient Greek King, and it was minted by the Kingdom of Pontus, his kingdom. The coin on the left was minted by a private citizen in ancient Rome named Manius Acilius. He was a general and a politician (a statesman) in ancient Rome.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could be made one of two ways. One was with two dies and a hammer. </a:t>
            </a:r>
          </a:p>
          <a:p>
            <a:r>
              <a:rPr lang="en-US"/>
              <a:t>The bottom die,  called the obverse die, was set in an anvil. then, a blank piece of metal called a blank or a flan was placed on top. The top die called the reverse die was placed on top and then it was hammered onto the blank. The pictures carved into the dies would create a picture on the coin!</a:t>
            </a:r>
          </a:p>
          <a:p>
            <a:r>
              <a:rPr lang="en-US"/>
              <a:t>There were also cast coins using two moulds together, a technique used in some early Roman coinage and sometimes used to make forgeries. Hot metal was poured into a mould that had the design on the inside and once the metal cooled, it was opened up to reveal the coin!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all the different parts on a coin. </a:t>
            </a:r>
          </a:p>
          <a:p>
            <a:r>
              <a:rPr lang="en-US"/>
              <a:t>What we would call the 'head' of the coin is called the obverse. it often has a portrait on it. What we would call the 'tail' is called the reverse. While both sides can be very detailed, the image on the reverse often changes the most. </a:t>
            </a:r>
          </a:p>
          <a:p>
            <a:r>
              <a:rPr lang="en-US"/>
              <a:t>The legend is any writing on the coin. This coin has the name of the emperor on it "DIOCLETIAN"</a:t>
            </a:r>
          </a:p>
          <a:p>
            <a:r>
              <a:rPr lang="en-US"/>
              <a:t>The exergue is the main field below the figure. The letters here (ANT) stand for the city of Antioch, where this was made. </a:t>
            </a:r>
          </a:p>
          <a:p>
            <a:r>
              <a:rPr lang="en-US"/>
              <a:t>The Attributes are clues or symbols that let us know who the figure(s) is/are. This figure is holding a cornucopia and a patera, a dish for offerings. This lets us know the figure is a genius, a divine being sort of like a guardian angel. </a:t>
            </a:r>
          </a:p>
          <a:p>
            <a:r>
              <a:rPr lang="en-US"/>
              <a:t>The field is the open space around the main figure. </a:t>
            </a:r>
          </a:p>
          <a:p>
            <a:r>
              <a:rPr lang="en-US"/>
              <a:t>Mint marks also show us where the coin was minted.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coins also have what's called an ethnic. The ethnic is commonly seen on the coins of Greek city-states. It means "belonging to" [city]</a:t>
            </a:r>
          </a:p>
          <a:p>
            <a:r>
              <a:rPr lang="en-US"/>
              <a:t>The coin on the left reads Larissaion - belonging to Larissa.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Inscriptions on coins help us to figure out what the image on the coin is. They're often abbreviated. A common example on Roman coins is AVG or Augustus. This coin is a canadian coin. The back says D G REGINA </a:t>
            </a:r>
          </a:p>
          <a:p>
            <a:r>
              <a:rPr lang="en-US"/>
              <a:t>short for Dei Gratia Regina. It means By the Grace of God, Queen. Do you know who this woman 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tells us important information, despite being so small. For example, different coins are made at different times. Our coins today have dates on them, but numismatists can tell how old ancient coins are based on the pictures and the designs on them. When archaeologists are doing digs at old sites, the coins can tell them exactly how old each layer is as they dig deeper and deeper. The amount of coins they find can also tell them how many people lived in the area, and how much trade was happening there. </a:t>
            </a:r>
          </a:p>
          <a:p>
            <a:r>
              <a:rPr lang="en-US"/>
              <a:t>If the economy isn't doing well, there may be less precious metals in the coins too. For example, the Roman coin called the Antoninianus was made of 42% silver in 238 CE. only 30 years later, it was made of 2.5% silver. Does anyone want to guess why? It's because in those 30 years, there was an economic crisis in Rome and they couldn't afford all the silver they needed for the coins!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pn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62.png" Type="http://schemas.openxmlformats.org/officeDocument/2006/relationships/image"/><Relationship Id="rId12" Target="../media/image63.svg" Type="http://schemas.openxmlformats.org/officeDocument/2006/relationships/image"/><Relationship Id="rId13" Target="../media/image64.png" Type="http://schemas.openxmlformats.org/officeDocument/2006/relationships/image"/><Relationship Id="rId14" Target="../media/image65.svg" Type="http://schemas.openxmlformats.org/officeDocument/2006/relationships/image"/><Relationship Id="rId15" Target="../media/image66.png" Type="http://schemas.openxmlformats.org/officeDocument/2006/relationships/image"/><Relationship Id="rId16" Target="../media/image67.svg" Type="http://schemas.openxmlformats.org/officeDocument/2006/relationships/image"/><Relationship Id="rId2" Target="../notesSlides/notesSlide9.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60.png" Type="http://schemas.openxmlformats.org/officeDocument/2006/relationships/image"/><Relationship Id="rId8" Target="../media/image61.svg" Type="http://schemas.openxmlformats.org/officeDocument/2006/relationships/image"/><Relationship Id="rId9"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11" Target="../media/image68.png" Type="http://schemas.openxmlformats.org/officeDocument/2006/relationships/image"/><Relationship Id="rId12" Target="../media/image69.png" Type="http://schemas.openxmlformats.org/officeDocument/2006/relationships/image"/><Relationship Id="rId13" Target="../media/image70.png" Type="http://schemas.openxmlformats.org/officeDocument/2006/relationships/image"/><Relationship Id="rId14" Target="../media/image71.svg" Type="http://schemas.openxmlformats.org/officeDocument/2006/relationships/image"/><Relationship Id="rId2" Target="../notesSlides/notesSlide10.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76.png" Type="http://schemas.openxmlformats.org/officeDocument/2006/relationships/image"/><Relationship Id="rId2" Target="../notesSlides/notesSlide11.xml" Type="http://schemas.openxmlformats.org/officeDocument/2006/relationships/notesSlide"/><Relationship Id="rId3" Target="../media/image72.png" Type="http://schemas.openxmlformats.org/officeDocument/2006/relationships/image"/><Relationship Id="rId4" Target="../media/image73.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74.png" Type="http://schemas.openxmlformats.org/officeDocument/2006/relationships/image"/><Relationship Id="rId8" Target="../media/image75.svg" Type="http://schemas.openxmlformats.org/officeDocument/2006/relationships/image"/><Relationship Id="rId9" Target="../media/image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svg" Type="http://schemas.openxmlformats.org/officeDocument/2006/relationships/image"/><Relationship Id="rId2" Target="../notesSlides/notesSlide12.xml" Type="http://schemas.openxmlformats.org/officeDocument/2006/relationships/notesSlide"/><Relationship Id="rId3" Target="../media/image77.png" Type="http://schemas.openxmlformats.org/officeDocument/2006/relationships/image"/><Relationship Id="rId4" Target="../media/image78.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83.png" Type="http://schemas.openxmlformats.org/officeDocument/2006/relationships/image"/><Relationship Id="rId12" Target="../media/image84.png" Type="http://schemas.openxmlformats.org/officeDocument/2006/relationships/image"/><Relationship Id="rId13" Target="../media/image85.jpeg" Type="http://schemas.openxmlformats.org/officeDocument/2006/relationships/image"/><Relationship Id="rId14" Target="../media/image86.jpeg" Type="http://schemas.openxmlformats.org/officeDocument/2006/relationships/image"/><Relationship Id="rId2" Target="../notesSlides/notesSlide13.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22.png" Type="http://schemas.openxmlformats.org/officeDocument/2006/relationships/image"/><Relationship Id="rId12" Target="../media/image23.png" Type="http://schemas.openxmlformats.org/officeDocument/2006/relationships/image"/><Relationship Id="rId13" Target="../media/image24.png" Type="http://schemas.openxmlformats.org/officeDocument/2006/relationships/image"/><Relationship Id="rId14" Target="../media/image25.png" Type="http://schemas.openxmlformats.org/officeDocument/2006/relationships/image"/><Relationship Id="rId2" Target="../notesSlides/notesSlide1.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2" Target="../notesSlides/notesSlide3.xml" Type="http://schemas.openxmlformats.org/officeDocument/2006/relationships/notesSlide"/><Relationship Id="rId3" Target="../media/image30.png" Type="http://schemas.openxmlformats.org/officeDocument/2006/relationships/image"/><Relationship Id="rId4" Target="../media/image31.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notesSlides/notesSlide4.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3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png" Type="http://schemas.openxmlformats.org/officeDocument/2006/relationships/image"/><Relationship Id="rId13" Target="../media/image50.png" Type="http://schemas.openxmlformats.org/officeDocument/2006/relationships/image"/><Relationship Id="rId14" Target="../media/image51.svg" Type="http://schemas.openxmlformats.org/officeDocument/2006/relationships/image"/><Relationship Id="rId2" Target="../notesSlides/notesSlide5.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 Id="rId9" Target="../media/image4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0.png" Type="http://schemas.openxmlformats.org/officeDocument/2006/relationships/image"/><Relationship Id="rId4" Target="../media/image31.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56.png" Type="http://schemas.openxmlformats.org/officeDocument/2006/relationships/image"/><Relationship Id="rId8" Target="../media/image57.png" Type="http://schemas.openxmlformats.org/officeDocument/2006/relationships/image"/><Relationship Id="rId9" Target="../media/image5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0.png" Type="http://schemas.openxmlformats.org/officeDocument/2006/relationships/image"/><Relationship Id="rId4" Target="../media/image31.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5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A4B792"/>
        </a:solidFill>
      </p:bgPr>
    </p:bg>
    <p:spTree>
      <p:nvGrpSpPr>
        <p:cNvPr id="1" name=""/>
        <p:cNvGrpSpPr/>
        <p:nvPr/>
      </p:nvGrpSpPr>
      <p:grpSpPr>
        <a:xfrm>
          <a:off x="0" y="0"/>
          <a:ext cx="0" cy="0"/>
          <a:chOff x="0" y="0"/>
          <a:chExt cx="0" cy="0"/>
        </a:xfrm>
      </p:grpSpPr>
      <p:sp>
        <p:nvSpPr>
          <p:cNvPr name="Freeform 2" id="2"/>
          <p:cNvSpPr/>
          <p:nvPr/>
        </p:nvSpPr>
        <p:spPr>
          <a:xfrm flipH="true" flipV="false" rot="0">
            <a:off x="9094557" y="4026480"/>
            <a:ext cx="5806407" cy="4180613"/>
          </a:xfrm>
          <a:custGeom>
            <a:avLst/>
            <a:gdLst/>
            <a:ahLst/>
            <a:cxnLst/>
            <a:rect r="r" b="b" t="t" l="l"/>
            <a:pathLst>
              <a:path h="4180613" w="5806407">
                <a:moveTo>
                  <a:pt x="5806407" y="0"/>
                </a:moveTo>
                <a:lnTo>
                  <a:pt x="0" y="0"/>
                </a:lnTo>
                <a:lnTo>
                  <a:pt x="0" y="4180614"/>
                </a:lnTo>
                <a:lnTo>
                  <a:pt x="5806407" y="4180614"/>
                </a:lnTo>
                <a:lnTo>
                  <a:pt x="580640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386557" y="4026480"/>
            <a:ext cx="5806407" cy="4180613"/>
          </a:xfrm>
          <a:custGeom>
            <a:avLst/>
            <a:gdLst/>
            <a:ahLst/>
            <a:cxnLst/>
            <a:rect r="r" b="b" t="t" l="l"/>
            <a:pathLst>
              <a:path h="4180613" w="5806407">
                <a:moveTo>
                  <a:pt x="0" y="0"/>
                </a:moveTo>
                <a:lnTo>
                  <a:pt x="5806407" y="0"/>
                </a:lnTo>
                <a:lnTo>
                  <a:pt x="5806407" y="4180614"/>
                </a:lnTo>
                <a:lnTo>
                  <a:pt x="0" y="4180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191380" y="1708441"/>
            <a:ext cx="11905240" cy="2218690"/>
          </a:xfrm>
          <a:prstGeom prst="rect">
            <a:avLst/>
          </a:prstGeom>
        </p:spPr>
        <p:txBody>
          <a:bodyPr anchor="t" rtlCol="false" tIns="0" lIns="0" bIns="0" rIns="0">
            <a:spAutoFit/>
          </a:bodyPr>
          <a:lstStyle/>
          <a:p>
            <a:pPr algn="ctr">
              <a:lnSpc>
                <a:spcPts val="8599"/>
              </a:lnSpc>
            </a:pPr>
            <a:r>
              <a:rPr lang="en-US" sz="8599" b="true">
                <a:solidFill>
                  <a:srgbClr val="2A3B19"/>
                </a:solidFill>
                <a:latin typeface="Merriweather Bold"/>
                <a:ea typeface="Merriweather Bold"/>
                <a:cs typeface="Merriweather Bold"/>
                <a:sym typeface="Merriweather Bold"/>
              </a:rPr>
              <a:t>Introduction to Ancient Numismatics</a:t>
            </a:r>
          </a:p>
        </p:txBody>
      </p:sp>
      <p:sp>
        <p:nvSpPr>
          <p:cNvPr name="Freeform 5" id="5"/>
          <p:cNvSpPr/>
          <p:nvPr/>
        </p:nvSpPr>
        <p:spPr>
          <a:xfrm flipH="false" flipV="false" rot="-5400000">
            <a:off x="13337941" y="5086872"/>
            <a:ext cx="7284632" cy="5946909"/>
          </a:xfrm>
          <a:custGeom>
            <a:avLst/>
            <a:gdLst/>
            <a:ahLst/>
            <a:cxnLst/>
            <a:rect r="r" b="b" t="t" l="l"/>
            <a:pathLst>
              <a:path h="5946909" w="7284632">
                <a:moveTo>
                  <a:pt x="0" y="0"/>
                </a:moveTo>
                <a:lnTo>
                  <a:pt x="7284632" y="0"/>
                </a:lnTo>
                <a:lnTo>
                  <a:pt x="7284632" y="5946909"/>
                </a:lnTo>
                <a:lnTo>
                  <a:pt x="0" y="59469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400000">
            <a:off x="-2966719" y="-1029396"/>
            <a:ext cx="8536036" cy="6968510"/>
          </a:xfrm>
          <a:custGeom>
            <a:avLst/>
            <a:gdLst/>
            <a:ahLst/>
            <a:cxnLst/>
            <a:rect r="r" b="b" t="t" l="l"/>
            <a:pathLst>
              <a:path h="6968510" w="8536036">
                <a:moveTo>
                  <a:pt x="0" y="0"/>
                </a:moveTo>
                <a:lnTo>
                  <a:pt x="8536037" y="0"/>
                </a:lnTo>
                <a:lnTo>
                  <a:pt x="8536037" y="6968510"/>
                </a:lnTo>
                <a:lnTo>
                  <a:pt x="0" y="69685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6495484">
            <a:off x="-1952676" y="5701556"/>
            <a:ext cx="7358179" cy="1913126"/>
          </a:xfrm>
          <a:custGeom>
            <a:avLst/>
            <a:gdLst/>
            <a:ahLst/>
            <a:cxnLst/>
            <a:rect r="r" b="b" t="t" l="l"/>
            <a:pathLst>
              <a:path h="1913126" w="7358179">
                <a:moveTo>
                  <a:pt x="0" y="0"/>
                </a:moveTo>
                <a:lnTo>
                  <a:pt x="7358178" y="0"/>
                </a:lnTo>
                <a:lnTo>
                  <a:pt x="7358178" y="1913127"/>
                </a:lnTo>
                <a:lnTo>
                  <a:pt x="0" y="19131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700908">
            <a:off x="13301167" y="2610905"/>
            <a:ext cx="7358179" cy="1913126"/>
          </a:xfrm>
          <a:custGeom>
            <a:avLst/>
            <a:gdLst/>
            <a:ahLst/>
            <a:cxnLst/>
            <a:rect r="r" b="b" t="t" l="l"/>
            <a:pathLst>
              <a:path h="1913126" w="7358179">
                <a:moveTo>
                  <a:pt x="0" y="0"/>
                </a:moveTo>
                <a:lnTo>
                  <a:pt x="7358179" y="0"/>
                </a:lnTo>
                <a:lnTo>
                  <a:pt x="7358179" y="1913126"/>
                </a:lnTo>
                <a:lnTo>
                  <a:pt x="0" y="191312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2094632" y="4933950"/>
            <a:ext cx="14196665" cy="2272093"/>
          </a:xfrm>
          <a:custGeom>
            <a:avLst/>
            <a:gdLst/>
            <a:ahLst/>
            <a:cxnLst/>
            <a:rect r="r" b="b" t="t" l="l"/>
            <a:pathLst>
              <a:path h="2272093" w="14196665">
                <a:moveTo>
                  <a:pt x="0" y="0"/>
                </a:moveTo>
                <a:lnTo>
                  <a:pt x="14196665" y="0"/>
                </a:lnTo>
                <a:lnTo>
                  <a:pt x="14196665" y="2272093"/>
                </a:lnTo>
                <a:lnTo>
                  <a:pt x="0" y="2272093"/>
                </a:lnTo>
                <a:lnTo>
                  <a:pt x="0" y="0"/>
                </a:lnTo>
                <a:close/>
              </a:path>
            </a:pathLst>
          </a:custGeom>
          <a:blipFill>
            <a:blip r:embed="rId12"/>
            <a:stretch>
              <a:fillRect l="0" t="0" r="0" b="0"/>
            </a:stretch>
          </a:blipFill>
        </p:spPr>
      </p:sp>
      <p:sp>
        <p:nvSpPr>
          <p:cNvPr name="Freeform 10" id="10"/>
          <p:cNvSpPr/>
          <p:nvPr/>
        </p:nvSpPr>
        <p:spPr>
          <a:xfrm flipH="false" flipV="false" rot="-1818235">
            <a:off x="954298" y="622744"/>
            <a:ext cx="3290266" cy="3035271"/>
          </a:xfrm>
          <a:custGeom>
            <a:avLst/>
            <a:gdLst/>
            <a:ahLst/>
            <a:cxnLst/>
            <a:rect r="r" b="b" t="t" l="l"/>
            <a:pathLst>
              <a:path h="3035271" w="3290266">
                <a:moveTo>
                  <a:pt x="0" y="0"/>
                </a:moveTo>
                <a:lnTo>
                  <a:pt x="3290267" y="0"/>
                </a:lnTo>
                <a:lnTo>
                  <a:pt x="3290267" y="3035271"/>
                </a:lnTo>
                <a:lnTo>
                  <a:pt x="0" y="30352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5399989" y="7090074"/>
            <a:ext cx="2358336" cy="2266950"/>
          </a:xfrm>
          <a:custGeom>
            <a:avLst/>
            <a:gdLst/>
            <a:ahLst/>
            <a:cxnLst/>
            <a:rect r="r" b="b" t="t" l="l"/>
            <a:pathLst>
              <a:path h="2266950" w="2358336">
                <a:moveTo>
                  <a:pt x="0" y="0"/>
                </a:moveTo>
                <a:lnTo>
                  <a:pt x="2358335" y="0"/>
                </a:lnTo>
                <a:lnTo>
                  <a:pt x="2358335" y="2266950"/>
                </a:lnTo>
                <a:lnTo>
                  <a:pt x="0" y="226695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135953" y="8673097"/>
            <a:ext cx="5762262" cy="1923155"/>
          </a:xfrm>
          <a:custGeom>
            <a:avLst/>
            <a:gdLst/>
            <a:ahLst/>
            <a:cxnLst/>
            <a:rect r="r" b="b" t="t" l="l"/>
            <a:pathLst>
              <a:path h="1923155" w="5762262">
                <a:moveTo>
                  <a:pt x="0" y="0"/>
                </a:moveTo>
                <a:lnTo>
                  <a:pt x="5762262" y="0"/>
                </a:lnTo>
                <a:lnTo>
                  <a:pt x="5762262" y="1923155"/>
                </a:lnTo>
                <a:lnTo>
                  <a:pt x="0" y="1923155"/>
                </a:lnTo>
                <a:lnTo>
                  <a:pt x="0" y="0"/>
                </a:lnTo>
                <a:close/>
              </a:path>
            </a:pathLst>
          </a:custGeom>
          <a:blipFill>
            <a:blip r:embed="rId17"/>
            <a:stretch>
              <a:fillRect l="0" t="0" r="0" b="0"/>
            </a:stretch>
          </a:blipFill>
        </p:spPr>
      </p:sp>
      <p:sp>
        <p:nvSpPr>
          <p:cNvPr name="Freeform 13" id="13"/>
          <p:cNvSpPr/>
          <p:nvPr/>
        </p:nvSpPr>
        <p:spPr>
          <a:xfrm flipH="false" flipV="false" rot="0">
            <a:off x="15399989" y="149002"/>
            <a:ext cx="2698904" cy="2692157"/>
          </a:xfrm>
          <a:custGeom>
            <a:avLst/>
            <a:gdLst/>
            <a:ahLst/>
            <a:cxnLst/>
            <a:rect r="r" b="b" t="t" l="l"/>
            <a:pathLst>
              <a:path h="2692157" w="2698904">
                <a:moveTo>
                  <a:pt x="0" y="0"/>
                </a:moveTo>
                <a:lnTo>
                  <a:pt x="2698904" y="0"/>
                </a:lnTo>
                <a:lnTo>
                  <a:pt x="2698904" y="2692157"/>
                </a:lnTo>
                <a:lnTo>
                  <a:pt x="0" y="2692157"/>
                </a:lnTo>
                <a:lnTo>
                  <a:pt x="0" y="0"/>
                </a:lnTo>
                <a:close/>
              </a:path>
            </a:pathLst>
          </a:custGeom>
          <a:blipFill>
            <a:blip r:embed="rId18"/>
            <a:stretch>
              <a:fillRect l="0" t="0" r="0" b="0"/>
            </a:stretch>
          </a:blipFill>
        </p:spPr>
      </p:sp>
      <p:sp>
        <p:nvSpPr>
          <p:cNvPr name="Freeform 14" id="14"/>
          <p:cNvSpPr/>
          <p:nvPr/>
        </p:nvSpPr>
        <p:spPr>
          <a:xfrm flipH="false" flipV="false" rot="0">
            <a:off x="15096620" y="7620527"/>
            <a:ext cx="2159118" cy="2105140"/>
          </a:xfrm>
          <a:custGeom>
            <a:avLst/>
            <a:gdLst/>
            <a:ahLst/>
            <a:cxnLst/>
            <a:rect r="r" b="b" t="t" l="l"/>
            <a:pathLst>
              <a:path h="2105140" w="2159118">
                <a:moveTo>
                  <a:pt x="0" y="0"/>
                </a:moveTo>
                <a:lnTo>
                  <a:pt x="2159118" y="0"/>
                </a:lnTo>
                <a:lnTo>
                  <a:pt x="2159118" y="2105140"/>
                </a:lnTo>
                <a:lnTo>
                  <a:pt x="0" y="210514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5" id="15"/>
          <p:cNvSpPr txBox="true"/>
          <p:nvPr/>
        </p:nvSpPr>
        <p:spPr>
          <a:xfrm rot="0">
            <a:off x="9095036" y="4914900"/>
            <a:ext cx="97929" cy="438150"/>
          </a:xfrm>
          <a:prstGeom prst="rect">
            <a:avLst/>
          </a:prstGeom>
        </p:spPr>
        <p:txBody>
          <a:bodyPr anchor="t" rtlCol="false" tIns="0" lIns="0" bIns="0" rIns="0">
            <a:spAutoFit/>
          </a:bodyPr>
          <a:lstStyle/>
          <a:p>
            <a:pPr algn="ctr">
              <a:lnSpc>
                <a:spcPts val="3360"/>
              </a:lnSpc>
              <a:spcBef>
                <a:spcPct val="0"/>
              </a:spcBef>
            </a:pPr>
            <a:r>
              <a:rPr lang="en-US" sz="2800" i="true" spc="84">
                <a:solidFill>
                  <a:srgbClr val="2A3B19"/>
                </a:solidFill>
                <a:latin typeface="Roboto Italics"/>
                <a:ea typeface="Roboto Italics"/>
                <a:cs typeface="Roboto Italics"/>
                <a:sym typeface="Roboto Italics"/>
              </a:rPr>
              <a:t>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6E7E2"/>
        </a:solidFill>
      </p:bgPr>
    </p:bg>
    <p:spTree>
      <p:nvGrpSpPr>
        <p:cNvPr id="1" name=""/>
        <p:cNvGrpSpPr/>
        <p:nvPr/>
      </p:nvGrpSpPr>
      <p:grpSpPr>
        <a:xfrm>
          <a:off x="0" y="0"/>
          <a:ext cx="0" cy="0"/>
          <a:chOff x="0" y="0"/>
          <a:chExt cx="0" cy="0"/>
        </a:xfrm>
      </p:grpSpPr>
      <p:grpSp>
        <p:nvGrpSpPr>
          <p:cNvPr name="Group 2" id="2"/>
          <p:cNvGrpSpPr/>
          <p:nvPr/>
        </p:nvGrpSpPr>
        <p:grpSpPr>
          <a:xfrm rot="0">
            <a:off x="4026975" y="786312"/>
            <a:ext cx="10234050" cy="3049003"/>
            <a:chOff x="0" y="0"/>
            <a:chExt cx="13645399" cy="4065338"/>
          </a:xfrm>
        </p:grpSpPr>
        <p:sp>
          <p:nvSpPr>
            <p:cNvPr name="TextBox 3" id="3"/>
            <p:cNvSpPr txBox="true"/>
            <p:nvPr/>
          </p:nvSpPr>
          <p:spPr>
            <a:xfrm rot="0">
              <a:off x="0" y="161925"/>
              <a:ext cx="13645399" cy="1577128"/>
            </a:xfrm>
            <a:prstGeom prst="rect">
              <a:avLst/>
            </a:prstGeom>
          </p:spPr>
          <p:txBody>
            <a:bodyPr anchor="t" rtlCol="false" tIns="0" lIns="0" bIns="0" rIns="0">
              <a:spAutoFit/>
            </a:bodyPr>
            <a:lstStyle/>
            <a:p>
              <a:pPr algn="ctr">
                <a:lnSpc>
                  <a:spcPts val="8600"/>
                </a:lnSpc>
              </a:pPr>
              <a:r>
                <a:rPr lang="en-US" sz="8600" i="true">
                  <a:solidFill>
                    <a:srgbClr val="2A3B19"/>
                  </a:solidFill>
                  <a:latin typeface="Merriweather Italics"/>
                  <a:ea typeface="Merriweather Italics"/>
                  <a:cs typeface="Merriweather Italics"/>
                  <a:sym typeface="Merriweather Italics"/>
                </a:rPr>
                <a:t>What Coins Tell Us</a:t>
              </a:r>
            </a:p>
          </p:txBody>
        </p:sp>
        <p:sp>
          <p:nvSpPr>
            <p:cNvPr name="TextBox 4" id="4"/>
            <p:cNvSpPr txBox="true"/>
            <p:nvPr/>
          </p:nvSpPr>
          <p:spPr>
            <a:xfrm rot="0">
              <a:off x="0" y="3606021"/>
              <a:ext cx="13645399" cy="459317"/>
            </a:xfrm>
            <a:prstGeom prst="rect">
              <a:avLst/>
            </a:prstGeom>
          </p:spPr>
          <p:txBody>
            <a:bodyPr anchor="t" rtlCol="false" tIns="0" lIns="0" bIns="0" rIns="0">
              <a:spAutoFit/>
            </a:bodyPr>
            <a:lstStyle/>
            <a:p>
              <a:pPr algn="l">
                <a:lnSpc>
                  <a:spcPts val="2800"/>
                </a:lnSpc>
              </a:pPr>
            </a:p>
          </p:txBody>
        </p:sp>
      </p:grpSp>
      <p:sp>
        <p:nvSpPr>
          <p:cNvPr name="Freeform 5" id="5"/>
          <p:cNvSpPr/>
          <p:nvPr/>
        </p:nvSpPr>
        <p:spPr>
          <a:xfrm flipH="false" flipV="false" rot="0">
            <a:off x="-1207460" y="7741862"/>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6495484">
            <a:off x="-2082073" y="8643738"/>
            <a:ext cx="7358179" cy="1913126"/>
          </a:xfrm>
          <a:custGeom>
            <a:avLst/>
            <a:gdLst/>
            <a:ahLst/>
            <a:cxnLst/>
            <a:rect r="r" b="b" t="t" l="l"/>
            <a:pathLst>
              <a:path h="1913126" w="7358179">
                <a:moveTo>
                  <a:pt x="0" y="0"/>
                </a:moveTo>
                <a:lnTo>
                  <a:pt x="7358179" y="0"/>
                </a:lnTo>
                <a:lnTo>
                  <a:pt x="7358179" y="1913127"/>
                </a:lnTo>
                <a:lnTo>
                  <a:pt x="0" y="19131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382460" y="6735572"/>
            <a:ext cx="3289030" cy="3104022"/>
          </a:xfrm>
          <a:custGeom>
            <a:avLst/>
            <a:gdLst/>
            <a:ahLst/>
            <a:cxnLst/>
            <a:rect r="r" b="b" t="t" l="l"/>
            <a:pathLst>
              <a:path h="3104022" w="3289030">
                <a:moveTo>
                  <a:pt x="0" y="0"/>
                </a:moveTo>
                <a:lnTo>
                  <a:pt x="3289030" y="0"/>
                </a:lnTo>
                <a:lnTo>
                  <a:pt x="3289030" y="3104022"/>
                </a:lnTo>
                <a:lnTo>
                  <a:pt x="0" y="310402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2628649" y="7155122"/>
            <a:ext cx="3264752" cy="2264922"/>
          </a:xfrm>
          <a:custGeom>
            <a:avLst/>
            <a:gdLst/>
            <a:ahLst/>
            <a:cxnLst/>
            <a:rect r="r" b="b" t="t" l="l"/>
            <a:pathLst>
              <a:path h="2264922" w="3264752">
                <a:moveTo>
                  <a:pt x="0" y="0"/>
                </a:moveTo>
                <a:lnTo>
                  <a:pt x="3264752" y="0"/>
                </a:lnTo>
                <a:lnTo>
                  <a:pt x="3264752" y="2264922"/>
                </a:lnTo>
                <a:lnTo>
                  <a:pt x="0" y="226492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2628649" y="6735572"/>
            <a:ext cx="3104022" cy="3104022"/>
          </a:xfrm>
          <a:custGeom>
            <a:avLst/>
            <a:gdLst/>
            <a:ahLst/>
            <a:cxnLst/>
            <a:rect r="r" b="b" t="t" l="l"/>
            <a:pathLst>
              <a:path h="3104022" w="3104022">
                <a:moveTo>
                  <a:pt x="0" y="0"/>
                </a:moveTo>
                <a:lnTo>
                  <a:pt x="3104022" y="0"/>
                </a:lnTo>
                <a:lnTo>
                  <a:pt x="3104022" y="3104022"/>
                </a:lnTo>
                <a:lnTo>
                  <a:pt x="0" y="310402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597017" y="1859522"/>
            <a:ext cx="2611787" cy="3577790"/>
          </a:xfrm>
          <a:custGeom>
            <a:avLst/>
            <a:gdLst/>
            <a:ahLst/>
            <a:cxnLst/>
            <a:rect r="r" b="b" t="t" l="l"/>
            <a:pathLst>
              <a:path h="3577790" w="2611787">
                <a:moveTo>
                  <a:pt x="0" y="0"/>
                </a:moveTo>
                <a:lnTo>
                  <a:pt x="2611786" y="0"/>
                </a:lnTo>
                <a:lnTo>
                  <a:pt x="2611786" y="3577790"/>
                </a:lnTo>
                <a:lnTo>
                  <a:pt x="0" y="357779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2437267" y="1680760"/>
            <a:ext cx="5235141" cy="3527176"/>
          </a:xfrm>
          <a:custGeom>
            <a:avLst/>
            <a:gdLst/>
            <a:ahLst/>
            <a:cxnLst/>
            <a:rect r="r" b="b" t="t" l="l"/>
            <a:pathLst>
              <a:path h="3527176" w="5235141">
                <a:moveTo>
                  <a:pt x="0" y="0"/>
                </a:moveTo>
                <a:lnTo>
                  <a:pt x="5235141" y="0"/>
                </a:lnTo>
                <a:lnTo>
                  <a:pt x="5235141" y="3527176"/>
                </a:lnTo>
                <a:lnTo>
                  <a:pt x="0" y="352717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6231062" y="2651567"/>
            <a:ext cx="5825877" cy="2785745"/>
          </a:xfrm>
          <a:prstGeom prst="rect">
            <a:avLst/>
          </a:prstGeom>
        </p:spPr>
        <p:txBody>
          <a:bodyPr anchor="t" rtlCol="false" tIns="0" lIns="0" bIns="0" rIns="0">
            <a:spAutoFit/>
          </a:bodyPr>
          <a:lstStyle/>
          <a:p>
            <a:pPr algn="l">
              <a:lnSpc>
                <a:spcPts val="4480"/>
              </a:lnSpc>
            </a:pPr>
            <a:r>
              <a:rPr lang="en-US" sz="3200">
                <a:solidFill>
                  <a:srgbClr val="000000"/>
                </a:solidFill>
                <a:latin typeface="Merriweather"/>
                <a:ea typeface="Merriweather"/>
                <a:cs typeface="Merriweather"/>
                <a:sym typeface="Merriweather"/>
              </a:rPr>
              <a:t>Archaeological Information:​</a:t>
            </a:r>
          </a:p>
          <a:p>
            <a:pPr algn="l" marL="690880" indent="-345440" lvl="1">
              <a:lnSpc>
                <a:spcPts val="4480"/>
              </a:lnSpc>
              <a:buFont typeface="Arial"/>
              <a:buChar char="•"/>
            </a:pPr>
            <a:r>
              <a:rPr lang="en-US" sz="3200">
                <a:solidFill>
                  <a:srgbClr val="000000"/>
                </a:solidFill>
                <a:latin typeface="Merriweather"/>
                <a:ea typeface="Merriweather"/>
                <a:cs typeface="Merriweather"/>
                <a:sym typeface="Merriweather"/>
              </a:rPr>
              <a:t>Dates​</a:t>
            </a:r>
          </a:p>
          <a:p>
            <a:pPr algn="l" marL="690880" indent="-345440" lvl="1">
              <a:lnSpc>
                <a:spcPts val="4480"/>
              </a:lnSpc>
              <a:buFont typeface="Arial"/>
              <a:buChar char="•"/>
            </a:pPr>
            <a:r>
              <a:rPr lang="en-US" sz="3200">
                <a:solidFill>
                  <a:srgbClr val="000000"/>
                </a:solidFill>
                <a:latin typeface="Merriweather"/>
                <a:ea typeface="Merriweather"/>
                <a:cs typeface="Merriweather"/>
                <a:sym typeface="Merriweather"/>
              </a:rPr>
              <a:t>Levels of Occupation​</a:t>
            </a:r>
          </a:p>
          <a:p>
            <a:pPr algn="l" marL="690880" indent="-345440" lvl="1">
              <a:lnSpc>
                <a:spcPts val="4480"/>
              </a:lnSpc>
              <a:buFont typeface="Arial"/>
              <a:buChar char="•"/>
            </a:pPr>
            <a:r>
              <a:rPr lang="en-US" sz="3200">
                <a:solidFill>
                  <a:srgbClr val="000000"/>
                </a:solidFill>
                <a:latin typeface="Merriweather"/>
                <a:ea typeface="Merriweather"/>
                <a:cs typeface="Merriweather"/>
                <a:sym typeface="Merriweather"/>
              </a:rPr>
              <a:t>Economic &amp; trade activity​</a:t>
            </a:r>
          </a:p>
          <a:p>
            <a:pPr algn="l">
              <a:lnSpc>
                <a:spcPts val="4480"/>
              </a:lnSpc>
            </a:pPr>
          </a:p>
        </p:txBody>
      </p:sp>
      <p:sp>
        <p:nvSpPr>
          <p:cNvPr name="TextBox 13" id="13"/>
          <p:cNvSpPr txBox="true"/>
          <p:nvPr/>
        </p:nvSpPr>
        <p:spPr>
          <a:xfrm rot="0">
            <a:off x="6231062" y="7974635"/>
            <a:ext cx="5825877" cy="1099820"/>
          </a:xfrm>
          <a:prstGeom prst="rect">
            <a:avLst/>
          </a:prstGeom>
        </p:spPr>
        <p:txBody>
          <a:bodyPr anchor="t" rtlCol="false" tIns="0" lIns="0" bIns="0" rIns="0">
            <a:spAutoFit/>
          </a:bodyPr>
          <a:lstStyle/>
          <a:p>
            <a:pPr algn="ctr">
              <a:lnSpc>
                <a:spcPts val="4480"/>
              </a:lnSpc>
            </a:pPr>
            <a:r>
              <a:rPr lang="en-US" sz="3200">
                <a:solidFill>
                  <a:srgbClr val="000000"/>
                </a:solidFill>
                <a:latin typeface="Merriweather"/>
                <a:ea typeface="Merriweather"/>
                <a:cs typeface="Merriweather"/>
                <a:sym typeface="Merriweather"/>
              </a:rPr>
              <a:t>238 CE =</a:t>
            </a:r>
            <a:r>
              <a:rPr lang="en-US" sz="3200">
                <a:solidFill>
                  <a:srgbClr val="000000"/>
                </a:solidFill>
                <a:latin typeface="Merriweather"/>
                <a:ea typeface="Merriweather"/>
                <a:cs typeface="Merriweather"/>
                <a:sym typeface="Merriweather"/>
              </a:rPr>
              <a:t> 42% silver​</a:t>
            </a:r>
          </a:p>
          <a:p>
            <a:pPr algn="ctr">
              <a:lnSpc>
                <a:spcPts val="4480"/>
              </a:lnSpc>
            </a:pPr>
            <a:r>
              <a:rPr lang="en-US" sz="3200">
                <a:solidFill>
                  <a:srgbClr val="000000"/>
                </a:solidFill>
                <a:latin typeface="Merriweather"/>
                <a:ea typeface="Merriweather"/>
                <a:cs typeface="Merriweather"/>
                <a:sym typeface="Merriweather"/>
              </a:rPr>
              <a:t>268 CE = 2.5% silver​</a:t>
            </a:r>
          </a:p>
        </p:txBody>
      </p:sp>
      <p:sp>
        <p:nvSpPr>
          <p:cNvPr name="TextBox 14" id="14"/>
          <p:cNvSpPr txBox="true"/>
          <p:nvPr/>
        </p:nvSpPr>
        <p:spPr>
          <a:xfrm rot="0">
            <a:off x="6231062" y="7078922"/>
            <a:ext cx="5825877" cy="662940"/>
          </a:xfrm>
          <a:prstGeom prst="rect">
            <a:avLst/>
          </a:prstGeom>
        </p:spPr>
        <p:txBody>
          <a:bodyPr anchor="t" rtlCol="false" tIns="0" lIns="0" bIns="0" rIns="0">
            <a:spAutoFit/>
          </a:bodyPr>
          <a:lstStyle/>
          <a:p>
            <a:pPr algn="ctr">
              <a:lnSpc>
                <a:spcPts val="5460"/>
              </a:lnSpc>
            </a:pPr>
            <a:r>
              <a:rPr lang="en-US" b="true" sz="3900">
                <a:solidFill>
                  <a:srgbClr val="000000"/>
                </a:solidFill>
                <a:latin typeface="Merriweather Bold"/>
                <a:ea typeface="Merriweather Bold"/>
                <a:cs typeface="Merriweather Bold"/>
                <a:sym typeface="Merriweather Bold"/>
              </a:rPr>
              <a:t>Antoninianus​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A4B792"/>
        </a:solidFill>
      </p:bgPr>
    </p:bg>
    <p:spTree>
      <p:nvGrpSpPr>
        <p:cNvPr id="1" name=""/>
        <p:cNvGrpSpPr/>
        <p:nvPr/>
      </p:nvGrpSpPr>
      <p:grpSpPr>
        <a:xfrm>
          <a:off x="0" y="0"/>
          <a:ext cx="0" cy="0"/>
          <a:chOff x="0" y="0"/>
          <a:chExt cx="0" cy="0"/>
        </a:xfrm>
      </p:grpSpPr>
      <p:sp>
        <p:nvSpPr>
          <p:cNvPr name="TextBox 2" id="2"/>
          <p:cNvSpPr txBox="true"/>
          <p:nvPr/>
        </p:nvSpPr>
        <p:spPr>
          <a:xfrm rot="0">
            <a:off x="2391724" y="1240213"/>
            <a:ext cx="13504552" cy="1209675"/>
          </a:xfrm>
          <a:prstGeom prst="rect">
            <a:avLst/>
          </a:prstGeom>
        </p:spPr>
        <p:txBody>
          <a:bodyPr anchor="t" rtlCol="false" tIns="0" lIns="0" bIns="0" rIns="0">
            <a:spAutoFit/>
          </a:bodyPr>
          <a:lstStyle/>
          <a:p>
            <a:pPr algn="ctr">
              <a:lnSpc>
                <a:spcPts val="9000"/>
              </a:lnSpc>
            </a:pPr>
            <a:r>
              <a:rPr lang="en-US" sz="9000" i="true">
                <a:solidFill>
                  <a:srgbClr val="2A3B19"/>
                </a:solidFill>
                <a:latin typeface="Merriweather Italics"/>
                <a:ea typeface="Merriweather Italics"/>
                <a:cs typeface="Merriweather Italics"/>
                <a:sym typeface="Merriweather Italics"/>
              </a:rPr>
              <a:t>What Coins Tell Us</a:t>
            </a:r>
          </a:p>
        </p:txBody>
      </p:sp>
      <p:sp>
        <p:nvSpPr>
          <p:cNvPr name="Freeform 3" id="3"/>
          <p:cNvSpPr/>
          <p:nvPr/>
        </p:nvSpPr>
        <p:spPr>
          <a:xfrm flipH="false" flipV="false" rot="0">
            <a:off x="-1207460" y="7837112"/>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3518549" y="-2640388"/>
            <a:ext cx="6235304" cy="5090276"/>
          </a:xfrm>
          <a:custGeom>
            <a:avLst/>
            <a:gdLst/>
            <a:ahLst/>
            <a:cxnLst/>
            <a:rect r="r" b="b" t="t" l="l"/>
            <a:pathLst>
              <a:path h="5090276" w="6235304">
                <a:moveTo>
                  <a:pt x="0" y="0"/>
                </a:moveTo>
                <a:lnTo>
                  <a:pt x="6235305" y="0"/>
                </a:lnTo>
                <a:lnTo>
                  <a:pt x="6235305" y="5090276"/>
                </a:lnTo>
                <a:lnTo>
                  <a:pt x="0" y="50902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5400000">
            <a:off x="-2045366" y="10111921"/>
            <a:ext cx="6148131" cy="1598514"/>
          </a:xfrm>
          <a:custGeom>
            <a:avLst/>
            <a:gdLst/>
            <a:ahLst/>
            <a:cxnLst/>
            <a:rect r="r" b="b" t="t" l="l"/>
            <a:pathLst>
              <a:path h="1598514" w="6148131">
                <a:moveTo>
                  <a:pt x="0" y="0"/>
                </a:moveTo>
                <a:lnTo>
                  <a:pt x="6148132" y="0"/>
                </a:lnTo>
                <a:lnTo>
                  <a:pt x="6148132" y="1598514"/>
                </a:lnTo>
                <a:lnTo>
                  <a:pt x="0" y="15985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5400000">
            <a:off x="14185234" y="-1423435"/>
            <a:ext cx="6148131" cy="1598514"/>
          </a:xfrm>
          <a:custGeom>
            <a:avLst/>
            <a:gdLst/>
            <a:ahLst/>
            <a:cxnLst/>
            <a:rect r="r" b="b" t="t" l="l"/>
            <a:pathLst>
              <a:path h="1598514" w="6148131">
                <a:moveTo>
                  <a:pt x="0" y="0"/>
                </a:moveTo>
                <a:lnTo>
                  <a:pt x="6148132" y="0"/>
                </a:lnTo>
                <a:lnTo>
                  <a:pt x="6148132" y="1598514"/>
                </a:lnTo>
                <a:lnTo>
                  <a:pt x="0" y="15985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2032136" y="5143500"/>
            <a:ext cx="14223729" cy="4658271"/>
          </a:xfrm>
          <a:custGeom>
            <a:avLst/>
            <a:gdLst/>
            <a:ahLst/>
            <a:cxnLst/>
            <a:rect r="r" b="b" t="t" l="l"/>
            <a:pathLst>
              <a:path h="4658271" w="14223729">
                <a:moveTo>
                  <a:pt x="0" y="0"/>
                </a:moveTo>
                <a:lnTo>
                  <a:pt x="14223728" y="0"/>
                </a:lnTo>
                <a:lnTo>
                  <a:pt x="14223728" y="4658271"/>
                </a:lnTo>
                <a:lnTo>
                  <a:pt x="0" y="4658271"/>
                </a:lnTo>
                <a:lnTo>
                  <a:pt x="0" y="0"/>
                </a:lnTo>
                <a:close/>
              </a:path>
            </a:pathLst>
          </a:custGeom>
          <a:blipFill>
            <a:blip r:embed="rId11"/>
            <a:stretch>
              <a:fillRect l="0" t="0" r="0" b="0"/>
            </a:stretch>
          </a:blipFill>
        </p:spPr>
      </p:sp>
      <p:sp>
        <p:nvSpPr>
          <p:cNvPr name="Freeform 8" id="8"/>
          <p:cNvSpPr/>
          <p:nvPr/>
        </p:nvSpPr>
        <p:spPr>
          <a:xfrm flipH="false" flipV="false" rot="0">
            <a:off x="780762" y="2072404"/>
            <a:ext cx="4018366" cy="2678911"/>
          </a:xfrm>
          <a:custGeom>
            <a:avLst/>
            <a:gdLst/>
            <a:ahLst/>
            <a:cxnLst/>
            <a:rect r="r" b="b" t="t" l="l"/>
            <a:pathLst>
              <a:path h="2678911" w="4018366">
                <a:moveTo>
                  <a:pt x="0" y="0"/>
                </a:moveTo>
                <a:lnTo>
                  <a:pt x="4018365" y="0"/>
                </a:lnTo>
                <a:lnTo>
                  <a:pt x="4018365" y="2678911"/>
                </a:lnTo>
                <a:lnTo>
                  <a:pt x="0" y="2678911"/>
                </a:lnTo>
                <a:lnTo>
                  <a:pt x="0" y="0"/>
                </a:lnTo>
                <a:close/>
              </a:path>
            </a:pathLst>
          </a:custGeom>
          <a:blipFill>
            <a:blip r:embed="rId12"/>
            <a:stretch>
              <a:fillRect l="0" t="0" r="0" b="0"/>
            </a:stretch>
          </a:blipFill>
        </p:spPr>
      </p:sp>
      <p:sp>
        <p:nvSpPr>
          <p:cNvPr name="TextBox 9" id="9"/>
          <p:cNvSpPr txBox="true"/>
          <p:nvPr/>
        </p:nvSpPr>
        <p:spPr>
          <a:xfrm rot="0">
            <a:off x="6009456" y="2818706"/>
            <a:ext cx="6917234" cy="2785745"/>
          </a:xfrm>
          <a:prstGeom prst="rect">
            <a:avLst/>
          </a:prstGeom>
        </p:spPr>
        <p:txBody>
          <a:bodyPr anchor="t" rtlCol="false" tIns="0" lIns="0" bIns="0" rIns="0">
            <a:spAutoFit/>
          </a:bodyPr>
          <a:lstStyle/>
          <a:p>
            <a:pPr algn="l">
              <a:lnSpc>
                <a:spcPts val="4480"/>
              </a:lnSpc>
            </a:pPr>
            <a:r>
              <a:rPr lang="en-US" sz="3200" b="true">
                <a:solidFill>
                  <a:srgbClr val="FFFFFF"/>
                </a:solidFill>
                <a:latin typeface="Merriweather Bold"/>
                <a:ea typeface="Merriweather Bold"/>
                <a:cs typeface="Merriweather Bold"/>
                <a:sym typeface="Merriweather Bold"/>
              </a:rPr>
              <a:t>Imagery​</a:t>
            </a:r>
          </a:p>
          <a:p>
            <a:pPr algn="l" marL="690880" indent="-345440" lvl="1">
              <a:lnSpc>
                <a:spcPts val="4480"/>
              </a:lnSpc>
              <a:buFont typeface="Arial"/>
              <a:buChar char="•"/>
            </a:pPr>
            <a:r>
              <a:rPr lang="en-US" sz="3200">
                <a:solidFill>
                  <a:srgbClr val="FFFFFF"/>
                </a:solidFill>
                <a:latin typeface="Merriweather"/>
                <a:ea typeface="Merriweather"/>
                <a:cs typeface="Merriweather"/>
                <a:sym typeface="Merriweather"/>
              </a:rPr>
              <a:t>Powerful people</a:t>
            </a:r>
            <a:r>
              <a:rPr lang="en-US" sz="3200">
                <a:solidFill>
                  <a:srgbClr val="FFFFFF"/>
                </a:solidFill>
                <a:latin typeface="Merriweather"/>
                <a:ea typeface="Merriweather"/>
                <a:cs typeface="Merriweather"/>
                <a:sym typeface="Merriweather"/>
              </a:rPr>
              <a:t> or institutions​</a:t>
            </a:r>
          </a:p>
          <a:p>
            <a:pPr algn="l" marL="690880" indent="-345440" lvl="1">
              <a:lnSpc>
                <a:spcPts val="4480"/>
              </a:lnSpc>
              <a:buFont typeface="Arial"/>
              <a:buChar char="•"/>
            </a:pPr>
            <a:r>
              <a:rPr lang="en-US" sz="3200">
                <a:solidFill>
                  <a:srgbClr val="FFFFFF"/>
                </a:solidFill>
                <a:latin typeface="Merriweather"/>
                <a:ea typeface="Merriweather"/>
                <a:cs typeface="Merriweather"/>
                <a:sym typeface="Merriweather"/>
              </a:rPr>
              <a:t>Prominent deities​</a:t>
            </a:r>
          </a:p>
          <a:p>
            <a:pPr algn="l" marL="690880" indent="-345440" lvl="1">
              <a:lnSpc>
                <a:spcPts val="4480"/>
              </a:lnSpc>
              <a:buFont typeface="Arial"/>
              <a:buChar char="•"/>
            </a:pPr>
            <a:r>
              <a:rPr lang="en-US" sz="3200">
                <a:solidFill>
                  <a:srgbClr val="FFFFFF"/>
                </a:solidFill>
                <a:latin typeface="Merriweather"/>
                <a:ea typeface="Merriweather"/>
                <a:cs typeface="Merriweather"/>
                <a:sym typeface="Merriweather"/>
              </a:rPr>
              <a:t>Symbolism​</a:t>
            </a:r>
          </a:p>
          <a:p>
            <a:pPr algn="l">
              <a:lnSpc>
                <a:spcPts val="4480"/>
              </a:lnSpc>
            </a:pPr>
          </a:p>
        </p:txBody>
      </p:sp>
      <p:sp>
        <p:nvSpPr>
          <p:cNvPr name="Freeform 10" id="10"/>
          <p:cNvSpPr/>
          <p:nvPr/>
        </p:nvSpPr>
        <p:spPr>
          <a:xfrm flipH="false" flipV="false" rot="0">
            <a:off x="14056563" y="1608679"/>
            <a:ext cx="2986971" cy="3904538"/>
          </a:xfrm>
          <a:custGeom>
            <a:avLst/>
            <a:gdLst/>
            <a:ahLst/>
            <a:cxnLst/>
            <a:rect r="r" b="b" t="t" l="l"/>
            <a:pathLst>
              <a:path h="3904538" w="2986971">
                <a:moveTo>
                  <a:pt x="0" y="0"/>
                </a:moveTo>
                <a:lnTo>
                  <a:pt x="2986971" y="0"/>
                </a:lnTo>
                <a:lnTo>
                  <a:pt x="2986971" y="3904538"/>
                </a:lnTo>
                <a:lnTo>
                  <a:pt x="0" y="39045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3922498" y="9031605"/>
            <a:ext cx="1105346" cy="405765"/>
          </a:xfrm>
          <a:prstGeom prst="rect">
            <a:avLst/>
          </a:prstGeom>
        </p:spPr>
        <p:txBody>
          <a:bodyPr anchor="t" rtlCol="false" tIns="0" lIns="0" bIns="0" rIns="0">
            <a:spAutoFit/>
          </a:bodyPr>
          <a:lstStyle/>
          <a:p>
            <a:pPr algn="ctr">
              <a:lnSpc>
                <a:spcPts val="3359"/>
              </a:lnSpc>
            </a:pPr>
            <a:r>
              <a:rPr lang="en-US" b="true" sz="2399">
                <a:solidFill>
                  <a:srgbClr val="FFFFFF"/>
                </a:solidFill>
                <a:latin typeface="Merriweather Bold"/>
                <a:ea typeface="Merriweather Bold"/>
                <a:cs typeface="Merriweather Bold"/>
                <a:sym typeface="Merriweather Bold"/>
              </a:rPr>
              <a:t>Larissa</a:t>
            </a:r>
          </a:p>
        </p:txBody>
      </p:sp>
      <p:sp>
        <p:nvSpPr>
          <p:cNvPr name="TextBox 12" id="12"/>
          <p:cNvSpPr txBox="true"/>
          <p:nvPr/>
        </p:nvSpPr>
        <p:spPr>
          <a:xfrm rot="0">
            <a:off x="8505899" y="9031605"/>
            <a:ext cx="1276201" cy="405765"/>
          </a:xfrm>
          <a:prstGeom prst="rect">
            <a:avLst/>
          </a:prstGeom>
        </p:spPr>
        <p:txBody>
          <a:bodyPr anchor="t" rtlCol="false" tIns="0" lIns="0" bIns="0" rIns="0">
            <a:spAutoFit/>
          </a:bodyPr>
          <a:lstStyle/>
          <a:p>
            <a:pPr algn="ctr">
              <a:lnSpc>
                <a:spcPts val="3359"/>
              </a:lnSpc>
            </a:pPr>
            <a:r>
              <a:rPr lang="en-US" b="true" sz="2399">
                <a:solidFill>
                  <a:srgbClr val="FFFFFF"/>
                </a:solidFill>
                <a:latin typeface="Merriweather Bold"/>
                <a:ea typeface="Merriweather Bold"/>
                <a:cs typeface="Merriweather Bold"/>
                <a:sym typeface="Merriweather Bold"/>
              </a:rPr>
              <a:t>Ephesus</a:t>
            </a:r>
          </a:p>
        </p:txBody>
      </p:sp>
      <p:sp>
        <p:nvSpPr>
          <p:cNvPr name="TextBox 13" id="13"/>
          <p:cNvSpPr txBox="true"/>
          <p:nvPr/>
        </p:nvSpPr>
        <p:spPr>
          <a:xfrm rot="0">
            <a:off x="13363907" y="9031605"/>
            <a:ext cx="1076027" cy="405765"/>
          </a:xfrm>
          <a:prstGeom prst="rect">
            <a:avLst/>
          </a:prstGeom>
        </p:spPr>
        <p:txBody>
          <a:bodyPr anchor="t" rtlCol="false" tIns="0" lIns="0" bIns="0" rIns="0">
            <a:spAutoFit/>
          </a:bodyPr>
          <a:lstStyle/>
          <a:p>
            <a:pPr algn="ctr">
              <a:lnSpc>
                <a:spcPts val="3359"/>
              </a:lnSpc>
            </a:pPr>
            <a:r>
              <a:rPr lang="en-US" b="true" sz="2399">
                <a:solidFill>
                  <a:srgbClr val="FFFFFF"/>
                </a:solidFill>
                <a:latin typeface="Merriweather Bold"/>
                <a:ea typeface="Merriweather Bold"/>
                <a:cs typeface="Merriweather Bold"/>
                <a:sym typeface="Merriweather Bold"/>
              </a:rPr>
              <a:t>Athens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A3B19"/>
        </a:solidFill>
      </p:bgPr>
    </p:bg>
    <p:spTree>
      <p:nvGrpSpPr>
        <p:cNvPr id="1" name=""/>
        <p:cNvGrpSpPr/>
        <p:nvPr/>
      </p:nvGrpSpPr>
      <p:grpSpPr>
        <a:xfrm>
          <a:off x="0" y="0"/>
          <a:ext cx="0" cy="0"/>
          <a:chOff x="0" y="0"/>
          <a:chExt cx="0" cy="0"/>
        </a:xfrm>
      </p:grpSpPr>
      <p:sp>
        <p:nvSpPr>
          <p:cNvPr name="Freeform 2" id="2"/>
          <p:cNvSpPr/>
          <p:nvPr/>
        </p:nvSpPr>
        <p:spPr>
          <a:xfrm flipH="true" flipV="false" rot="0">
            <a:off x="13860147" y="8013183"/>
            <a:ext cx="5570599" cy="4547634"/>
          </a:xfrm>
          <a:custGeom>
            <a:avLst/>
            <a:gdLst/>
            <a:ahLst/>
            <a:cxnLst/>
            <a:rect r="r" b="b" t="t" l="l"/>
            <a:pathLst>
              <a:path h="4547634" w="5570599">
                <a:moveTo>
                  <a:pt x="5570599" y="0"/>
                </a:moveTo>
                <a:lnTo>
                  <a:pt x="0" y="0"/>
                </a:lnTo>
                <a:lnTo>
                  <a:pt x="0" y="4547634"/>
                </a:lnTo>
                <a:lnTo>
                  <a:pt x="5570599" y="4547634"/>
                </a:lnTo>
                <a:lnTo>
                  <a:pt x="557059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699883" y="1016580"/>
            <a:ext cx="21687767" cy="2228215"/>
          </a:xfrm>
          <a:prstGeom prst="rect">
            <a:avLst/>
          </a:prstGeom>
        </p:spPr>
        <p:txBody>
          <a:bodyPr anchor="t" rtlCol="false" tIns="0" lIns="0" bIns="0" rIns="0">
            <a:spAutoFit/>
          </a:bodyPr>
          <a:lstStyle/>
          <a:p>
            <a:pPr algn="ctr">
              <a:lnSpc>
                <a:spcPts val="8600"/>
              </a:lnSpc>
            </a:pPr>
            <a:r>
              <a:rPr lang="en-US" sz="8600" i="true">
                <a:solidFill>
                  <a:srgbClr val="E6E7E2"/>
                </a:solidFill>
                <a:latin typeface="Merriweather Italics"/>
                <a:ea typeface="Merriweather Italics"/>
                <a:cs typeface="Merriweather Italics"/>
                <a:sym typeface="Merriweather Italics"/>
              </a:rPr>
              <a:t>What Coins Can Tell Us: </a:t>
            </a:r>
          </a:p>
          <a:p>
            <a:pPr algn="ctr">
              <a:lnSpc>
                <a:spcPts val="8600"/>
              </a:lnSpc>
            </a:pPr>
            <a:r>
              <a:rPr lang="en-US" sz="8600" i="true">
                <a:solidFill>
                  <a:srgbClr val="E6E7E2"/>
                </a:solidFill>
                <a:latin typeface="Merriweather Italics"/>
                <a:ea typeface="Merriweather Italics"/>
                <a:cs typeface="Merriweather Italics"/>
                <a:sym typeface="Merriweather Italics"/>
              </a:rPr>
              <a:t>An Ancient Example</a:t>
            </a:r>
          </a:p>
        </p:txBody>
      </p:sp>
      <p:sp>
        <p:nvSpPr>
          <p:cNvPr name="Freeform 4" id="4"/>
          <p:cNvSpPr/>
          <p:nvPr/>
        </p:nvSpPr>
        <p:spPr>
          <a:xfrm flipH="false" flipV="false" rot="7788078">
            <a:off x="-2479856" y="-1848120"/>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5400000">
            <a:off x="-2170034" y="-1052581"/>
            <a:ext cx="6148131" cy="1598514"/>
          </a:xfrm>
          <a:custGeom>
            <a:avLst/>
            <a:gdLst/>
            <a:ahLst/>
            <a:cxnLst/>
            <a:rect r="r" b="b" t="t" l="l"/>
            <a:pathLst>
              <a:path h="1598514" w="6148131">
                <a:moveTo>
                  <a:pt x="0" y="0"/>
                </a:moveTo>
                <a:lnTo>
                  <a:pt x="6148132" y="0"/>
                </a:lnTo>
                <a:lnTo>
                  <a:pt x="6148132" y="1598515"/>
                </a:lnTo>
                <a:lnTo>
                  <a:pt x="0" y="15985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5399999">
            <a:off x="14244371" y="9088547"/>
            <a:ext cx="5598538" cy="1455620"/>
          </a:xfrm>
          <a:custGeom>
            <a:avLst/>
            <a:gdLst/>
            <a:ahLst/>
            <a:cxnLst/>
            <a:rect r="r" b="b" t="t" l="l"/>
            <a:pathLst>
              <a:path h="1455620" w="5598538">
                <a:moveTo>
                  <a:pt x="0" y="0"/>
                </a:moveTo>
                <a:lnTo>
                  <a:pt x="5598537" y="0"/>
                </a:lnTo>
                <a:lnTo>
                  <a:pt x="5598537" y="1455620"/>
                </a:lnTo>
                <a:lnTo>
                  <a:pt x="0" y="14556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904032" y="3606951"/>
            <a:ext cx="13084230" cy="5969680"/>
          </a:xfrm>
          <a:custGeom>
            <a:avLst/>
            <a:gdLst/>
            <a:ahLst/>
            <a:cxnLst/>
            <a:rect r="r" b="b" t="t" l="l"/>
            <a:pathLst>
              <a:path h="5969680" w="13084230">
                <a:moveTo>
                  <a:pt x="0" y="0"/>
                </a:moveTo>
                <a:lnTo>
                  <a:pt x="13084230" y="0"/>
                </a:lnTo>
                <a:lnTo>
                  <a:pt x="13084230" y="5969680"/>
                </a:lnTo>
                <a:lnTo>
                  <a:pt x="0" y="5969680"/>
                </a:lnTo>
                <a:lnTo>
                  <a:pt x="0" y="0"/>
                </a:lnTo>
                <a:close/>
              </a:path>
            </a:pathLst>
          </a:custGeom>
          <a:blipFill>
            <a:blip r:embed="rId11"/>
            <a:stretch>
              <a:fillRect l="0" t="0" r="0" b="0"/>
            </a:stretch>
          </a:blipFill>
        </p:spPr>
      </p:sp>
      <p:sp>
        <p:nvSpPr>
          <p:cNvPr name="TextBox 8" id="8"/>
          <p:cNvSpPr txBox="true"/>
          <p:nvPr/>
        </p:nvSpPr>
        <p:spPr>
          <a:xfrm rot="0">
            <a:off x="14298212" y="3902275"/>
            <a:ext cx="3343848" cy="1581150"/>
          </a:xfrm>
          <a:prstGeom prst="rect">
            <a:avLst/>
          </a:prstGeom>
        </p:spPr>
        <p:txBody>
          <a:bodyPr anchor="t" rtlCol="false" tIns="0" lIns="0" bIns="0" rIns="0">
            <a:spAutoFit/>
          </a:bodyPr>
          <a:lstStyle/>
          <a:p>
            <a:pPr algn="ctr">
              <a:lnSpc>
                <a:spcPts val="4200"/>
              </a:lnSpc>
            </a:pPr>
            <a:r>
              <a:rPr lang="en-US" sz="3000" i="true">
                <a:solidFill>
                  <a:srgbClr val="FFFFFF"/>
                </a:solidFill>
                <a:latin typeface="Merriweather Italics"/>
                <a:ea typeface="Merriweather Italics"/>
                <a:cs typeface="Merriweather Italics"/>
                <a:sym typeface="Merriweather Italics"/>
              </a:rPr>
              <a:t>P</a:t>
            </a:r>
            <a:r>
              <a:rPr lang="en-US" sz="3000" i="true">
                <a:solidFill>
                  <a:srgbClr val="FFFFFF"/>
                </a:solidFill>
                <a:latin typeface="Merriweather Italics"/>
                <a:ea typeface="Merriweather Italics"/>
                <a:cs typeface="Merriweather Italics"/>
                <a:sym typeface="Merriweather Italics"/>
              </a:rPr>
              <a:t>ACE P R VBIQ [PARTA IANV]M CLVSIT; SC</a:t>
            </a:r>
          </a:p>
        </p:txBody>
      </p:sp>
      <p:sp>
        <p:nvSpPr>
          <p:cNvPr name="TextBox 9" id="9"/>
          <p:cNvSpPr txBox="true"/>
          <p:nvPr/>
        </p:nvSpPr>
        <p:spPr>
          <a:xfrm rot="0">
            <a:off x="14298212" y="6315671"/>
            <a:ext cx="3343848" cy="25012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With</a:t>
            </a:r>
            <a:r>
              <a:rPr lang="en-US" sz="2399">
                <a:solidFill>
                  <a:srgbClr val="FFFFFF"/>
                </a:solidFill>
                <a:latin typeface="Merriweather"/>
                <a:ea typeface="Merriweather"/>
                <a:cs typeface="Merriweather"/>
                <a:sym typeface="Merriweather"/>
              </a:rPr>
              <a:t> the Peace of the People of Rome Everywhere, He Closed (the Temple) of Janus; By Decree of the Senate​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6E7E2"/>
        </a:solidFill>
      </p:bgPr>
    </p:bg>
    <p:spTree>
      <p:nvGrpSpPr>
        <p:cNvPr id="1" name=""/>
        <p:cNvGrpSpPr/>
        <p:nvPr/>
      </p:nvGrpSpPr>
      <p:grpSpPr>
        <a:xfrm>
          <a:off x="0" y="0"/>
          <a:ext cx="0" cy="0"/>
          <a:chOff x="0" y="0"/>
          <a:chExt cx="0" cy="0"/>
        </a:xfrm>
      </p:grpSpPr>
      <p:grpSp>
        <p:nvGrpSpPr>
          <p:cNvPr name="Group 2" id="2"/>
          <p:cNvGrpSpPr/>
          <p:nvPr/>
        </p:nvGrpSpPr>
        <p:grpSpPr>
          <a:xfrm rot="0">
            <a:off x="3524580" y="4171950"/>
            <a:ext cx="8297533" cy="971550"/>
            <a:chOff x="0" y="0"/>
            <a:chExt cx="11063377" cy="1295400"/>
          </a:xfrm>
        </p:grpSpPr>
        <p:sp>
          <p:nvSpPr>
            <p:cNvPr name="Freeform 3" id="3"/>
            <p:cNvSpPr/>
            <p:nvPr/>
          </p:nvSpPr>
          <p:spPr>
            <a:xfrm flipH="false" flipV="false" rot="0">
              <a:off x="0" y="138742"/>
              <a:ext cx="1017917" cy="1017917"/>
            </a:xfrm>
            <a:custGeom>
              <a:avLst/>
              <a:gdLst/>
              <a:ahLst/>
              <a:cxnLst/>
              <a:rect r="r" b="b" t="t" l="l"/>
              <a:pathLst>
                <a:path h="1017917" w="1017917">
                  <a:moveTo>
                    <a:pt x="0" y="0"/>
                  </a:moveTo>
                  <a:lnTo>
                    <a:pt x="1017917" y="0"/>
                  </a:lnTo>
                  <a:lnTo>
                    <a:pt x="1017917" y="1017916"/>
                  </a:lnTo>
                  <a:lnTo>
                    <a:pt x="0" y="1017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23204" y="0"/>
              <a:ext cx="9440174" cy="1295400"/>
            </a:xfrm>
            <a:prstGeom prst="rect">
              <a:avLst/>
            </a:prstGeom>
          </p:spPr>
          <p:txBody>
            <a:bodyPr anchor="t" rtlCol="false" tIns="0" lIns="0" bIns="0" rIns="0">
              <a:spAutoFit/>
            </a:bodyPr>
            <a:lstStyle/>
            <a:p>
              <a:pPr algn="l">
                <a:lnSpc>
                  <a:spcPts val="3840"/>
                </a:lnSpc>
              </a:pPr>
              <a:r>
                <a:rPr lang="en-US" sz="3200" spc="96" b="true">
                  <a:solidFill>
                    <a:srgbClr val="2A3B19"/>
                  </a:solidFill>
                  <a:latin typeface="Merriweather Bold"/>
                  <a:ea typeface="Merriweather Bold"/>
                  <a:cs typeface="Merriweather Bold"/>
                  <a:sym typeface="Merriweather Bold"/>
                </a:rPr>
                <a:t>Why would Nero want to proclaim universal peace? ​</a:t>
              </a:r>
            </a:p>
          </p:txBody>
        </p:sp>
      </p:grpSp>
      <p:grpSp>
        <p:nvGrpSpPr>
          <p:cNvPr name="Group 5" id="5"/>
          <p:cNvGrpSpPr/>
          <p:nvPr/>
        </p:nvGrpSpPr>
        <p:grpSpPr>
          <a:xfrm rot="0">
            <a:off x="3524580" y="5829137"/>
            <a:ext cx="8297533" cy="971550"/>
            <a:chOff x="0" y="0"/>
            <a:chExt cx="11063377" cy="1295400"/>
          </a:xfrm>
        </p:grpSpPr>
        <p:sp>
          <p:nvSpPr>
            <p:cNvPr name="Freeform 6" id="6"/>
            <p:cNvSpPr/>
            <p:nvPr/>
          </p:nvSpPr>
          <p:spPr>
            <a:xfrm flipH="false" flipV="false" rot="0">
              <a:off x="0" y="138742"/>
              <a:ext cx="1017917" cy="1017917"/>
            </a:xfrm>
            <a:custGeom>
              <a:avLst/>
              <a:gdLst/>
              <a:ahLst/>
              <a:cxnLst/>
              <a:rect r="r" b="b" t="t" l="l"/>
              <a:pathLst>
                <a:path h="1017917" w="1017917">
                  <a:moveTo>
                    <a:pt x="0" y="0"/>
                  </a:moveTo>
                  <a:lnTo>
                    <a:pt x="1017917" y="0"/>
                  </a:lnTo>
                  <a:lnTo>
                    <a:pt x="1017917" y="1017916"/>
                  </a:lnTo>
                  <a:lnTo>
                    <a:pt x="0" y="1017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623204" y="0"/>
              <a:ext cx="9440174" cy="1295400"/>
            </a:xfrm>
            <a:prstGeom prst="rect">
              <a:avLst/>
            </a:prstGeom>
          </p:spPr>
          <p:txBody>
            <a:bodyPr anchor="t" rtlCol="false" tIns="0" lIns="0" bIns="0" rIns="0">
              <a:spAutoFit/>
            </a:bodyPr>
            <a:lstStyle/>
            <a:p>
              <a:pPr algn="l">
                <a:lnSpc>
                  <a:spcPts val="3840"/>
                </a:lnSpc>
              </a:pPr>
              <a:r>
                <a:rPr lang="en-US" sz="3200" spc="96" b="true">
                  <a:solidFill>
                    <a:srgbClr val="2A3B19"/>
                  </a:solidFill>
                  <a:latin typeface="Merriweather Bold"/>
                  <a:ea typeface="Merriweather Bold"/>
                  <a:cs typeface="Merriweather Bold"/>
                  <a:sym typeface="Merriweather Bold"/>
                </a:rPr>
                <a:t>How would the coin be received by the Roman people?​</a:t>
              </a:r>
            </a:p>
          </p:txBody>
        </p:sp>
      </p:grpSp>
      <p:grpSp>
        <p:nvGrpSpPr>
          <p:cNvPr name="Group 8" id="8"/>
          <p:cNvGrpSpPr/>
          <p:nvPr/>
        </p:nvGrpSpPr>
        <p:grpSpPr>
          <a:xfrm rot="0">
            <a:off x="3524580" y="7322858"/>
            <a:ext cx="8297533" cy="971550"/>
            <a:chOff x="0" y="0"/>
            <a:chExt cx="11063377" cy="1295400"/>
          </a:xfrm>
        </p:grpSpPr>
        <p:sp>
          <p:nvSpPr>
            <p:cNvPr name="Freeform 9" id="9"/>
            <p:cNvSpPr/>
            <p:nvPr/>
          </p:nvSpPr>
          <p:spPr>
            <a:xfrm flipH="false" flipV="false" rot="0">
              <a:off x="0" y="138742"/>
              <a:ext cx="1017917" cy="1017917"/>
            </a:xfrm>
            <a:custGeom>
              <a:avLst/>
              <a:gdLst/>
              <a:ahLst/>
              <a:cxnLst/>
              <a:rect r="r" b="b" t="t" l="l"/>
              <a:pathLst>
                <a:path h="1017917" w="1017917">
                  <a:moveTo>
                    <a:pt x="0" y="0"/>
                  </a:moveTo>
                  <a:lnTo>
                    <a:pt x="1017917" y="0"/>
                  </a:lnTo>
                  <a:lnTo>
                    <a:pt x="1017917" y="1017916"/>
                  </a:lnTo>
                  <a:lnTo>
                    <a:pt x="0" y="1017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1623204" y="0"/>
              <a:ext cx="9440174" cy="1295400"/>
            </a:xfrm>
            <a:prstGeom prst="rect">
              <a:avLst/>
            </a:prstGeom>
          </p:spPr>
          <p:txBody>
            <a:bodyPr anchor="t" rtlCol="false" tIns="0" lIns="0" bIns="0" rIns="0">
              <a:spAutoFit/>
            </a:bodyPr>
            <a:lstStyle/>
            <a:p>
              <a:pPr algn="l">
                <a:lnSpc>
                  <a:spcPts val="3840"/>
                </a:lnSpc>
              </a:pPr>
              <a:r>
                <a:rPr lang="en-US" sz="3200" spc="96" b="true">
                  <a:solidFill>
                    <a:srgbClr val="2A3B19"/>
                  </a:solidFill>
                  <a:latin typeface="Merriweather Bold"/>
                  <a:ea typeface="Merriweather Bold"/>
                  <a:cs typeface="Merriweather Bold"/>
                  <a:sym typeface="Merriweather Bold"/>
                </a:rPr>
                <a:t>What message is this coin trying to send?​</a:t>
              </a:r>
            </a:p>
          </p:txBody>
        </p:sp>
      </p:grpSp>
      <p:sp>
        <p:nvSpPr>
          <p:cNvPr name="Freeform 11" id="11"/>
          <p:cNvSpPr/>
          <p:nvPr/>
        </p:nvSpPr>
        <p:spPr>
          <a:xfrm flipH="false" flipV="false" rot="-10800000">
            <a:off x="13696469" y="-2640773"/>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5400000">
            <a:off x="14089984" y="-1518685"/>
            <a:ext cx="6148131" cy="1598514"/>
          </a:xfrm>
          <a:custGeom>
            <a:avLst/>
            <a:gdLst/>
            <a:ahLst/>
            <a:cxnLst/>
            <a:rect r="r" b="b" t="t" l="l"/>
            <a:pathLst>
              <a:path h="1598514" w="6148131">
                <a:moveTo>
                  <a:pt x="0" y="0"/>
                </a:moveTo>
                <a:lnTo>
                  <a:pt x="6148132" y="0"/>
                </a:lnTo>
                <a:lnTo>
                  <a:pt x="6148132" y="1598514"/>
                </a:lnTo>
                <a:lnTo>
                  <a:pt x="0" y="15985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3524580" y="938260"/>
            <a:ext cx="10965929" cy="1142365"/>
          </a:xfrm>
          <a:prstGeom prst="rect">
            <a:avLst/>
          </a:prstGeom>
        </p:spPr>
        <p:txBody>
          <a:bodyPr anchor="t" rtlCol="false" tIns="0" lIns="0" bIns="0" rIns="0">
            <a:spAutoFit/>
          </a:bodyPr>
          <a:lstStyle/>
          <a:p>
            <a:pPr algn="l">
              <a:lnSpc>
                <a:spcPts val="8600"/>
              </a:lnSpc>
            </a:pPr>
            <a:r>
              <a:rPr lang="en-US" sz="8600" i="true">
                <a:solidFill>
                  <a:srgbClr val="2A3B19"/>
                </a:solidFill>
                <a:latin typeface="Merriweather Italics"/>
                <a:ea typeface="Merriweather Italics"/>
                <a:cs typeface="Merriweather Italics"/>
                <a:sym typeface="Merriweather Italics"/>
              </a:rPr>
              <a:t>Questions to Consider</a:t>
            </a:r>
          </a:p>
        </p:txBody>
      </p:sp>
      <p:sp>
        <p:nvSpPr>
          <p:cNvPr name="Freeform 14" id="14"/>
          <p:cNvSpPr/>
          <p:nvPr/>
        </p:nvSpPr>
        <p:spPr>
          <a:xfrm flipH="false" flipV="false" rot="0">
            <a:off x="5486400" y="2080625"/>
            <a:ext cx="7315200" cy="1362456"/>
          </a:xfrm>
          <a:custGeom>
            <a:avLst/>
            <a:gdLst/>
            <a:ahLst/>
            <a:cxnLst/>
            <a:rect r="r" b="b" t="t" l="l"/>
            <a:pathLst>
              <a:path h="1362456" w="7315200">
                <a:moveTo>
                  <a:pt x="0" y="0"/>
                </a:moveTo>
                <a:lnTo>
                  <a:pt x="7315200" y="0"/>
                </a:lnTo>
                <a:lnTo>
                  <a:pt x="7315200" y="1362456"/>
                </a:lnTo>
                <a:lnTo>
                  <a:pt x="0" y="13624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D591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602660" y="-921565"/>
            <a:ext cx="8536036" cy="6968510"/>
          </a:xfrm>
          <a:custGeom>
            <a:avLst/>
            <a:gdLst/>
            <a:ahLst/>
            <a:cxnLst/>
            <a:rect r="r" b="b" t="t" l="l"/>
            <a:pathLst>
              <a:path h="6968510" w="8536036">
                <a:moveTo>
                  <a:pt x="0" y="0"/>
                </a:moveTo>
                <a:lnTo>
                  <a:pt x="8536036" y="0"/>
                </a:lnTo>
                <a:lnTo>
                  <a:pt x="8536036" y="6968509"/>
                </a:lnTo>
                <a:lnTo>
                  <a:pt x="0" y="69685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778055">
            <a:off x="-2650389" y="6219141"/>
            <a:ext cx="7358179" cy="1913126"/>
          </a:xfrm>
          <a:custGeom>
            <a:avLst/>
            <a:gdLst/>
            <a:ahLst/>
            <a:cxnLst/>
            <a:rect r="r" b="b" t="t" l="l"/>
            <a:pathLst>
              <a:path h="1913126" w="7358179">
                <a:moveTo>
                  <a:pt x="0" y="0"/>
                </a:moveTo>
                <a:lnTo>
                  <a:pt x="7358178" y="0"/>
                </a:lnTo>
                <a:lnTo>
                  <a:pt x="7358178" y="1913127"/>
                </a:lnTo>
                <a:lnTo>
                  <a:pt x="0" y="19131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5400000">
            <a:off x="14645684" y="5108438"/>
            <a:ext cx="7284632" cy="5946909"/>
          </a:xfrm>
          <a:custGeom>
            <a:avLst/>
            <a:gdLst/>
            <a:ahLst/>
            <a:cxnLst/>
            <a:rect r="r" b="b" t="t" l="l"/>
            <a:pathLst>
              <a:path h="5946909" w="7284632">
                <a:moveTo>
                  <a:pt x="0" y="0"/>
                </a:moveTo>
                <a:lnTo>
                  <a:pt x="7284632" y="0"/>
                </a:lnTo>
                <a:lnTo>
                  <a:pt x="7284632" y="5946909"/>
                </a:lnTo>
                <a:lnTo>
                  <a:pt x="0" y="594690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4700908">
            <a:off x="13315333" y="1811181"/>
            <a:ext cx="7358179" cy="1913126"/>
          </a:xfrm>
          <a:custGeom>
            <a:avLst/>
            <a:gdLst/>
            <a:ahLst/>
            <a:cxnLst/>
            <a:rect r="r" b="b" t="t" l="l"/>
            <a:pathLst>
              <a:path h="1913126" w="7358179">
                <a:moveTo>
                  <a:pt x="0" y="0"/>
                </a:moveTo>
                <a:lnTo>
                  <a:pt x="7358178" y="0"/>
                </a:lnTo>
                <a:lnTo>
                  <a:pt x="7358178" y="1913126"/>
                </a:lnTo>
                <a:lnTo>
                  <a:pt x="0" y="19131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1240961" y="1650985"/>
            <a:ext cx="6981549" cy="4655821"/>
          </a:xfrm>
          <a:custGeom>
            <a:avLst/>
            <a:gdLst/>
            <a:ahLst/>
            <a:cxnLst/>
            <a:rect r="r" b="b" t="t" l="l"/>
            <a:pathLst>
              <a:path h="4655821" w="6981549">
                <a:moveTo>
                  <a:pt x="0" y="0"/>
                </a:moveTo>
                <a:lnTo>
                  <a:pt x="6981550" y="0"/>
                </a:lnTo>
                <a:lnTo>
                  <a:pt x="6981550" y="4655820"/>
                </a:lnTo>
                <a:lnTo>
                  <a:pt x="0" y="4655820"/>
                </a:lnTo>
                <a:lnTo>
                  <a:pt x="0" y="0"/>
                </a:lnTo>
                <a:close/>
              </a:path>
            </a:pathLst>
          </a:custGeom>
          <a:blipFill>
            <a:blip r:embed="rId11"/>
            <a:stretch>
              <a:fillRect l="0" t="0" r="0" b="0"/>
            </a:stretch>
          </a:blipFill>
        </p:spPr>
      </p:sp>
      <p:sp>
        <p:nvSpPr>
          <p:cNvPr name="TextBox 7" id="7"/>
          <p:cNvSpPr txBox="true"/>
          <p:nvPr/>
        </p:nvSpPr>
        <p:spPr>
          <a:xfrm rot="0">
            <a:off x="65489" y="894117"/>
            <a:ext cx="18157021" cy="2228215"/>
          </a:xfrm>
          <a:prstGeom prst="rect">
            <a:avLst/>
          </a:prstGeom>
        </p:spPr>
        <p:txBody>
          <a:bodyPr anchor="t" rtlCol="false" tIns="0" lIns="0" bIns="0" rIns="0">
            <a:spAutoFit/>
          </a:bodyPr>
          <a:lstStyle/>
          <a:p>
            <a:pPr algn="ctr">
              <a:lnSpc>
                <a:spcPts val="8600"/>
              </a:lnSpc>
            </a:pPr>
            <a:r>
              <a:rPr lang="en-US" sz="8600" i="true">
                <a:solidFill>
                  <a:srgbClr val="E6E7E2"/>
                </a:solidFill>
                <a:latin typeface="Merriweather Italics"/>
                <a:ea typeface="Merriweather Italics"/>
                <a:cs typeface="Merriweather Italics"/>
                <a:sym typeface="Merriweather Italics"/>
              </a:rPr>
              <a:t>What Coins Tell Us: </a:t>
            </a:r>
          </a:p>
          <a:p>
            <a:pPr algn="ctr">
              <a:lnSpc>
                <a:spcPts val="8600"/>
              </a:lnSpc>
            </a:pPr>
            <a:r>
              <a:rPr lang="en-US" sz="8600" i="true">
                <a:solidFill>
                  <a:srgbClr val="E6E7E2"/>
                </a:solidFill>
                <a:latin typeface="Merriweather Italics"/>
                <a:ea typeface="Merriweather Italics"/>
                <a:cs typeface="Merriweather Italics"/>
                <a:sym typeface="Merriweather Italics"/>
              </a:rPr>
              <a:t>Canadian Coins</a:t>
            </a:r>
          </a:p>
        </p:txBody>
      </p:sp>
      <p:sp>
        <p:nvSpPr>
          <p:cNvPr name="Freeform 8" id="8"/>
          <p:cNvSpPr/>
          <p:nvPr/>
        </p:nvSpPr>
        <p:spPr>
          <a:xfrm flipH="false" flipV="false" rot="0">
            <a:off x="2016060" y="2326678"/>
            <a:ext cx="3300768" cy="2970691"/>
          </a:xfrm>
          <a:custGeom>
            <a:avLst/>
            <a:gdLst/>
            <a:ahLst/>
            <a:cxnLst/>
            <a:rect r="r" b="b" t="t" l="l"/>
            <a:pathLst>
              <a:path h="2970691" w="3300768">
                <a:moveTo>
                  <a:pt x="0" y="0"/>
                </a:moveTo>
                <a:lnTo>
                  <a:pt x="3300768" y="0"/>
                </a:lnTo>
                <a:lnTo>
                  <a:pt x="3300768" y="2970691"/>
                </a:lnTo>
                <a:lnTo>
                  <a:pt x="0" y="2970691"/>
                </a:lnTo>
                <a:lnTo>
                  <a:pt x="0" y="0"/>
                </a:lnTo>
                <a:close/>
              </a:path>
            </a:pathLst>
          </a:custGeom>
          <a:blipFill>
            <a:blip r:embed="rId12"/>
            <a:stretch>
              <a:fillRect l="0" t="0" r="0" b="0"/>
            </a:stretch>
          </a:blipFill>
        </p:spPr>
      </p:sp>
      <p:sp>
        <p:nvSpPr>
          <p:cNvPr name="Freeform 9" id="9"/>
          <p:cNvSpPr/>
          <p:nvPr/>
        </p:nvSpPr>
        <p:spPr>
          <a:xfrm flipH="false" flipV="false" rot="0">
            <a:off x="10369135" y="5673434"/>
            <a:ext cx="5150642" cy="3004541"/>
          </a:xfrm>
          <a:custGeom>
            <a:avLst/>
            <a:gdLst/>
            <a:ahLst/>
            <a:cxnLst/>
            <a:rect r="r" b="b" t="t" l="l"/>
            <a:pathLst>
              <a:path h="3004541" w="5150642">
                <a:moveTo>
                  <a:pt x="0" y="0"/>
                </a:moveTo>
                <a:lnTo>
                  <a:pt x="5150642" y="0"/>
                </a:lnTo>
                <a:lnTo>
                  <a:pt x="5150642" y="3004541"/>
                </a:lnTo>
                <a:lnTo>
                  <a:pt x="0" y="3004541"/>
                </a:lnTo>
                <a:lnTo>
                  <a:pt x="0" y="0"/>
                </a:lnTo>
                <a:close/>
              </a:path>
            </a:pathLst>
          </a:custGeom>
          <a:blipFill>
            <a:blip r:embed="rId13"/>
            <a:stretch>
              <a:fillRect l="0" t="0" r="0" b="0"/>
            </a:stretch>
          </a:blipFill>
        </p:spPr>
      </p:sp>
      <p:sp>
        <p:nvSpPr>
          <p:cNvPr name="Freeform 10" id="10"/>
          <p:cNvSpPr/>
          <p:nvPr/>
        </p:nvSpPr>
        <p:spPr>
          <a:xfrm flipH="false" flipV="false" rot="0">
            <a:off x="3286132" y="5673434"/>
            <a:ext cx="4523775" cy="3004541"/>
          </a:xfrm>
          <a:custGeom>
            <a:avLst/>
            <a:gdLst/>
            <a:ahLst/>
            <a:cxnLst/>
            <a:rect r="r" b="b" t="t" l="l"/>
            <a:pathLst>
              <a:path h="3004541" w="4523775">
                <a:moveTo>
                  <a:pt x="0" y="0"/>
                </a:moveTo>
                <a:lnTo>
                  <a:pt x="4523776" y="0"/>
                </a:lnTo>
                <a:lnTo>
                  <a:pt x="4523776" y="3004541"/>
                </a:lnTo>
                <a:lnTo>
                  <a:pt x="0" y="3004541"/>
                </a:lnTo>
                <a:lnTo>
                  <a:pt x="0" y="0"/>
                </a:lnTo>
                <a:close/>
              </a:path>
            </a:pathLst>
          </a:custGeom>
          <a:blipFill>
            <a:blip r:embed="rId14"/>
            <a:stretch>
              <a:fillRect l="0" t="0" r="0" b="0"/>
            </a:stretch>
          </a:blipFill>
        </p:spPr>
      </p:sp>
      <p:sp>
        <p:nvSpPr>
          <p:cNvPr name="TextBox 11" id="11"/>
          <p:cNvSpPr txBox="true"/>
          <p:nvPr/>
        </p:nvSpPr>
        <p:spPr>
          <a:xfrm rot="0">
            <a:off x="4855490" y="3514526"/>
            <a:ext cx="8577021" cy="537845"/>
          </a:xfrm>
          <a:prstGeom prst="rect">
            <a:avLst/>
          </a:prstGeom>
        </p:spPr>
        <p:txBody>
          <a:bodyPr anchor="t" rtlCol="false" tIns="0" lIns="0" bIns="0" rIns="0">
            <a:spAutoFit/>
          </a:bodyPr>
          <a:lstStyle/>
          <a:p>
            <a:pPr algn="ctr">
              <a:lnSpc>
                <a:spcPts val="4480"/>
              </a:lnSpc>
            </a:pPr>
            <a:r>
              <a:rPr lang="en-US" sz="3200">
                <a:solidFill>
                  <a:srgbClr val="FFFFFF"/>
                </a:solidFill>
                <a:latin typeface="Merriweather"/>
                <a:ea typeface="Merriweather"/>
                <a:cs typeface="Merriweather"/>
                <a:sym typeface="Merriweather"/>
              </a:rPr>
              <a:t>What </a:t>
            </a:r>
            <a:r>
              <a:rPr lang="en-US" sz="3200">
                <a:solidFill>
                  <a:srgbClr val="FFFFFF"/>
                </a:solidFill>
                <a:latin typeface="Merriweather"/>
                <a:ea typeface="Merriweather"/>
                <a:cs typeface="Merriweather"/>
                <a:sym typeface="Merriweather"/>
              </a:rPr>
              <a:t>do our coin designs say about us?​</a:t>
            </a:r>
          </a:p>
        </p:txBody>
      </p:sp>
      <p:sp>
        <p:nvSpPr>
          <p:cNvPr name="TextBox 12" id="12"/>
          <p:cNvSpPr txBox="true"/>
          <p:nvPr/>
        </p:nvSpPr>
        <p:spPr>
          <a:xfrm rot="0">
            <a:off x="3286132" y="8764652"/>
            <a:ext cx="4523775" cy="4057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Animals and nature​</a:t>
            </a:r>
          </a:p>
        </p:txBody>
      </p:sp>
      <p:sp>
        <p:nvSpPr>
          <p:cNvPr name="TextBox 13" id="13"/>
          <p:cNvSpPr txBox="true"/>
          <p:nvPr/>
        </p:nvSpPr>
        <p:spPr>
          <a:xfrm rot="0">
            <a:off x="10682568" y="8764652"/>
            <a:ext cx="4523775" cy="4057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Maple leaves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A4B792"/>
        </a:solidFill>
      </p:bgPr>
    </p:bg>
    <p:spTree>
      <p:nvGrpSpPr>
        <p:cNvPr id="1" name=""/>
        <p:cNvGrpSpPr/>
        <p:nvPr/>
      </p:nvGrpSpPr>
      <p:grpSpPr>
        <a:xfrm>
          <a:off x="0" y="0"/>
          <a:ext cx="0" cy="0"/>
          <a:chOff x="0" y="0"/>
          <a:chExt cx="0" cy="0"/>
        </a:xfrm>
      </p:grpSpPr>
      <p:sp>
        <p:nvSpPr>
          <p:cNvPr name="Freeform 2" id="2"/>
          <p:cNvSpPr/>
          <p:nvPr/>
        </p:nvSpPr>
        <p:spPr>
          <a:xfrm flipH="false" flipV="false" rot="0">
            <a:off x="439635" y="385965"/>
            <a:ext cx="17408730" cy="9515069"/>
          </a:xfrm>
          <a:custGeom>
            <a:avLst/>
            <a:gdLst/>
            <a:ahLst/>
            <a:cxnLst/>
            <a:rect r="r" b="b" t="t" l="l"/>
            <a:pathLst>
              <a:path h="9515069" w="17408730">
                <a:moveTo>
                  <a:pt x="0" y="0"/>
                </a:moveTo>
                <a:lnTo>
                  <a:pt x="17408730" y="0"/>
                </a:lnTo>
                <a:lnTo>
                  <a:pt x="17408730" y="9515070"/>
                </a:lnTo>
                <a:lnTo>
                  <a:pt x="0" y="9515070"/>
                </a:lnTo>
                <a:lnTo>
                  <a:pt x="0" y="0"/>
                </a:lnTo>
                <a:close/>
              </a:path>
            </a:pathLst>
          </a:custGeom>
          <a:blipFill>
            <a:blip r:embed="rId2"/>
            <a:stretch>
              <a:fillRect l="0" t="-2686" r="0" b="0"/>
            </a:stretch>
          </a:blipFill>
        </p:spPr>
      </p:sp>
      <p:sp>
        <p:nvSpPr>
          <p:cNvPr name="Freeform 3" id="3"/>
          <p:cNvSpPr/>
          <p:nvPr/>
        </p:nvSpPr>
        <p:spPr>
          <a:xfrm flipH="false" flipV="false" rot="-10800000">
            <a:off x="7436927" y="-2563109"/>
            <a:ext cx="6235304" cy="5090276"/>
          </a:xfrm>
          <a:custGeom>
            <a:avLst/>
            <a:gdLst/>
            <a:ahLst/>
            <a:cxnLst/>
            <a:rect r="r" b="b" t="t" l="l"/>
            <a:pathLst>
              <a:path h="5090276" w="6235304">
                <a:moveTo>
                  <a:pt x="0" y="0"/>
                </a:moveTo>
                <a:lnTo>
                  <a:pt x="6235304" y="0"/>
                </a:lnTo>
                <a:lnTo>
                  <a:pt x="6235304" y="5090275"/>
                </a:lnTo>
                <a:lnTo>
                  <a:pt x="0" y="50902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7674608" y="-605429"/>
            <a:ext cx="6148131" cy="1598514"/>
          </a:xfrm>
          <a:custGeom>
            <a:avLst/>
            <a:gdLst/>
            <a:ahLst/>
            <a:cxnLst/>
            <a:rect r="r" b="b" t="t" l="l"/>
            <a:pathLst>
              <a:path h="1598514" w="6148131">
                <a:moveTo>
                  <a:pt x="0" y="0"/>
                </a:moveTo>
                <a:lnTo>
                  <a:pt x="6148131" y="0"/>
                </a:lnTo>
                <a:lnTo>
                  <a:pt x="6148131" y="1598515"/>
                </a:lnTo>
                <a:lnTo>
                  <a:pt x="0" y="15985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5203409" y="1190625"/>
            <a:ext cx="7881183" cy="1142365"/>
          </a:xfrm>
          <a:prstGeom prst="rect">
            <a:avLst/>
          </a:prstGeom>
        </p:spPr>
        <p:txBody>
          <a:bodyPr anchor="t" rtlCol="false" tIns="0" lIns="0" bIns="0" rIns="0">
            <a:spAutoFit/>
          </a:bodyPr>
          <a:lstStyle/>
          <a:p>
            <a:pPr algn="ctr">
              <a:lnSpc>
                <a:spcPts val="8600"/>
              </a:lnSpc>
            </a:pPr>
            <a:r>
              <a:rPr lang="en-US" sz="8600" i="true">
                <a:solidFill>
                  <a:srgbClr val="2A3B19"/>
                </a:solidFill>
                <a:latin typeface="Merriweather Italics"/>
                <a:ea typeface="Merriweather Italics"/>
                <a:cs typeface="Merriweather Italics"/>
                <a:sym typeface="Merriweather Italics"/>
              </a:rPr>
              <a:t>Summary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A4B792"/>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8246266" y="-2545138"/>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8289852" y="-626727"/>
            <a:ext cx="6148131" cy="1598514"/>
          </a:xfrm>
          <a:custGeom>
            <a:avLst/>
            <a:gdLst/>
            <a:ahLst/>
            <a:cxnLst/>
            <a:rect r="r" b="b" t="t" l="l"/>
            <a:pathLst>
              <a:path h="1598514" w="6148131">
                <a:moveTo>
                  <a:pt x="0" y="0"/>
                </a:moveTo>
                <a:lnTo>
                  <a:pt x="6148131" y="0"/>
                </a:lnTo>
                <a:lnTo>
                  <a:pt x="6148131" y="1598514"/>
                </a:lnTo>
                <a:lnTo>
                  <a:pt x="0" y="15985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203409" y="977641"/>
            <a:ext cx="7881183" cy="1142365"/>
          </a:xfrm>
          <a:prstGeom prst="rect">
            <a:avLst/>
          </a:prstGeom>
        </p:spPr>
        <p:txBody>
          <a:bodyPr anchor="t" rtlCol="false" tIns="0" lIns="0" bIns="0" rIns="0">
            <a:spAutoFit/>
          </a:bodyPr>
          <a:lstStyle/>
          <a:p>
            <a:pPr algn="ctr">
              <a:lnSpc>
                <a:spcPts val="8600"/>
              </a:lnSpc>
            </a:pPr>
            <a:r>
              <a:rPr lang="en-US" sz="8600" i="true">
                <a:solidFill>
                  <a:srgbClr val="2A3B19"/>
                </a:solidFill>
                <a:latin typeface="Merriweather Italics"/>
                <a:ea typeface="Merriweather Italics"/>
                <a:cs typeface="Merriweather Italics"/>
                <a:sym typeface="Merriweather Italics"/>
              </a:rPr>
              <a:t>Sources</a:t>
            </a:r>
          </a:p>
        </p:txBody>
      </p:sp>
      <p:sp>
        <p:nvSpPr>
          <p:cNvPr name="TextBox 5" id="5"/>
          <p:cNvSpPr txBox="true"/>
          <p:nvPr/>
        </p:nvSpPr>
        <p:spPr>
          <a:xfrm rot="0">
            <a:off x="1025203" y="4065679"/>
            <a:ext cx="10499824" cy="316230"/>
          </a:xfrm>
          <a:prstGeom prst="rect">
            <a:avLst/>
          </a:prstGeom>
        </p:spPr>
        <p:txBody>
          <a:bodyPr anchor="t" rtlCol="false" tIns="0" lIns="0" bIns="0" rIns="0">
            <a:spAutoFit/>
          </a:bodyPr>
          <a:lstStyle/>
          <a:p>
            <a:pPr algn="l">
              <a:lnSpc>
                <a:spcPts val="2520"/>
              </a:lnSpc>
            </a:pPr>
            <a:r>
              <a:rPr lang="en-US" sz="1800">
                <a:solidFill>
                  <a:srgbClr val="000000"/>
                </a:solidFill>
                <a:latin typeface="Barlow Bold"/>
                <a:ea typeface="Barlow Bold"/>
                <a:cs typeface="Barlow Bold"/>
                <a:sym typeface="Barlow Bold"/>
              </a:rPr>
              <a:t>B</a:t>
            </a:r>
            <a:r>
              <a:rPr lang="en-US" b="true" sz="1800">
                <a:solidFill>
                  <a:srgbClr val="000000"/>
                </a:solidFill>
                <a:latin typeface="Barlow Bold"/>
                <a:ea typeface="Barlow Bold"/>
                <a:cs typeface="Barlow Bold"/>
                <a:sym typeface="Barlow Bold"/>
              </a:rPr>
              <a:t>y Awmcphee - Own work, CC0 1.0. https://commons.wikimedia.org/wiki/File:Canada_$0.05_2003.jpg.​</a:t>
            </a:r>
          </a:p>
        </p:txBody>
      </p:sp>
      <p:sp>
        <p:nvSpPr>
          <p:cNvPr name="TextBox 6" id="6"/>
          <p:cNvSpPr txBox="true"/>
          <p:nvPr/>
        </p:nvSpPr>
        <p:spPr>
          <a:xfrm rot="0">
            <a:off x="1028700" y="2907506"/>
            <a:ext cx="15497910" cy="630555"/>
          </a:xfrm>
          <a:prstGeom prst="rect">
            <a:avLst/>
          </a:prstGeom>
        </p:spPr>
        <p:txBody>
          <a:bodyPr anchor="t" rtlCol="false" tIns="0" lIns="0" bIns="0" rIns="0">
            <a:spAutoFit/>
          </a:bodyPr>
          <a:lstStyle/>
          <a:p>
            <a:pPr algn="l">
              <a:lnSpc>
                <a:spcPts val="2520"/>
              </a:lnSpc>
            </a:pPr>
            <a:r>
              <a:rPr lang="en-US" sz="1800">
                <a:solidFill>
                  <a:srgbClr val="000000"/>
                </a:solidFill>
                <a:latin typeface="Barlow Bold"/>
                <a:ea typeface="Barlow Bold"/>
                <a:cs typeface="Barlow Bold"/>
                <a:sym typeface="Barlow Bold"/>
              </a:rPr>
              <a:t>In</a:t>
            </a:r>
            <a:r>
              <a:rPr lang="en-US" b="true" sz="1800">
                <a:solidFill>
                  <a:srgbClr val="000000"/>
                </a:solidFill>
                <a:latin typeface="Barlow Bold"/>
                <a:ea typeface="Barlow Bold"/>
                <a:cs typeface="Barlow Bold"/>
                <a:sym typeface="Barlow Bold"/>
              </a:rPr>
              <a:t>do-Greek Yaudheyas coins and moulds. Scott Semans World Coins (CoinCoin.com), CC BY 3.0. Wikimedia Commons.</a:t>
            </a:r>
          </a:p>
          <a:p>
            <a:pPr algn="l">
              <a:lnSpc>
                <a:spcPts val="2520"/>
              </a:lnSpc>
            </a:pPr>
            <a:r>
              <a:rPr lang="en-US" b="true" sz="1800">
                <a:solidFill>
                  <a:srgbClr val="000000"/>
                </a:solidFill>
                <a:latin typeface="Barlow Bold"/>
                <a:ea typeface="Barlow Bold"/>
                <a:cs typeface="Barlow Bold"/>
                <a:sym typeface="Barlow Bold"/>
              </a:rPr>
              <a:t>https://commons.wikimedia.org/wiki/File:Indo-Greek_Yaudheyas_coins_and_moulds_01.jpg.​</a:t>
            </a:r>
          </a:p>
        </p:txBody>
      </p:sp>
      <p:sp>
        <p:nvSpPr>
          <p:cNvPr name="TextBox 7" id="7"/>
          <p:cNvSpPr txBox="true"/>
          <p:nvPr/>
        </p:nvSpPr>
        <p:spPr>
          <a:xfrm rot="0">
            <a:off x="1028700" y="4961572"/>
            <a:ext cx="6462861" cy="316230"/>
          </a:xfrm>
          <a:prstGeom prst="rect">
            <a:avLst/>
          </a:prstGeom>
        </p:spPr>
        <p:txBody>
          <a:bodyPr anchor="t" rtlCol="false" tIns="0" lIns="0" bIns="0" rIns="0">
            <a:spAutoFit/>
          </a:bodyPr>
          <a:lstStyle/>
          <a:p>
            <a:pPr algn="l">
              <a:lnSpc>
                <a:spcPts val="2520"/>
              </a:lnSpc>
            </a:pPr>
            <a:r>
              <a:rPr lang="en-US" sz="1800">
                <a:solidFill>
                  <a:srgbClr val="000000"/>
                </a:solidFill>
                <a:latin typeface="Barlow Bold"/>
                <a:ea typeface="Barlow Bold"/>
                <a:cs typeface="Barlow Bold"/>
                <a:sym typeface="Barlow Bold"/>
              </a:rPr>
              <a:t>All </a:t>
            </a:r>
            <a:r>
              <a:rPr lang="en-US" b="true" sz="1800">
                <a:solidFill>
                  <a:srgbClr val="000000"/>
                </a:solidFill>
                <a:latin typeface="Barlow Bold"/>
                <a:ea typeface="Barlow Bold"/>
                <a:cs typeface="Barlow Bold"/>
                <a:sym typeface="Barlow Bold"/>
              </a:rPr>
              <a:t>other coin images are property of the Museum of Antiquities.​</a:t>
            </a:r>
          </a:p>
        </p:txBody>
      </p:sp>
      <p:sp>
        <p:nvSpPr>
          <p:cNvPr name="TextBox 8" id="8"/>
          <p:cNvSpPr txBox="true"/>
          <p:nvPr/>
        </p:nvSpPr>
        <p:spPr>
          <a:xfrm rot="0">
            <a:off x="1025203" y="7908624"/>
            <a:ext cx="7970193" cy="316230"/>
          </a:xfrm>
          <a:prstGeom prst="rect">
            <a:avLst/>
          </a:prstGeom>
        </p:spPr>
        <p:txBody>
          <a:bodyPr anchor="t" rtlCol="false" tIns="0" lIns="0" bIns="0" rIns="0">
            <a:spAutoFit/>
          </a:bodyPr>
          <a:lstStyle/>
          <a:p>
            <a:pPr algn="l">
              <a:lnSpc>
                <a:spcPts val="2520"/>
              </a:lnSpc>
            </a:pPr>
            <a:r>
              <a:rPr lang="en-US" b="true" sz="1800">
                <a:solidFill>
                  <a:srgbClr val="000000"/>
                </a:solidFill>
                <a:latin typeface="Barlow Bold"/>
                <a:ea typeface="Barlow Bold"/>
                <a:cs typeface="Barlow Bold"/>
                <a:sym typeface="Barlow Bold"/>
              </a:rPr>
              <a:t>Howgego, Christopher. Ancient History from Coins. New York: Routledge, 1995.​</a:t>
            </a:r>
          </a:p>
        </p:txBody>
      </p:sp>
      <p:sp>
        <p:nvSpPr>
          <p:cNvPr name="TextBox 9" id="9"/>
          <p:cNvSpPr txBox="true"/>
          <p:nvPr/>
        </p:nvSpPr>
        <p:spPr>
          <a:xfrm rot="0">
            <a:off x="1025203" y="5830064"/>
            <a:ext cx="15947380" cy="630555"/>
          </a:xfrm>
          <a:prstGeom prst="rect">
            <a:avLst/>
          </a:prstGeom>
        </p:spPr>
        <p:txBody>
          <a:bodyPr anchor="t" rtlCol="false" tIns="0" lIns="0" bIns="0" rIns="0">
            <a:spAutoFit/>
          </a:bodyPr>
          <a:lstStyle/>
          <a:p>
            <a:pPr algn="l">
              <a:lnSpc>
                <a:spcPts val="2520"/>
              </a:lnSpc>
            </a:pPr>
            <a:r>
              <a:rPr lang="en-US" sz="1800">
                <a:solidFill>
                  <a:srgbClr val="000000"/>
                </a:solidFill>
                <a:latin typeface="Barlow Bold"/>
                <a:ea typeface="Barlow Bold"/>
                <a:cs typeface="Barlow Bold"/>
                <a:sym typeface="Barlow Bold"/>
              </a:rPr>
              <a:t>Blan</a:t>
            </a:r>
            <a:r>
              <a:rPr lang="en-US" b="true" sz="1800">
                <a:solidFill>
                  <a:srgbClr val="000000"/>
                </a:solidFill>
                <a:latin typeface="Barlow Bold"/>
                <a:ea typeface="Barlow Bold"/>
                <a:cs typeface="Barlow Bold"/>
                <a:sym typeface="Barlow Bold"/>
              </a:rPr>
              <a:t>d, Roger. “From Gordian III to the Gallic Empire (AD 238-274)”. In The Oxford Handbook of Greek and Roman Coinage, ed. William E. Metcalf. Oxford: Oxford</a:t>
            </a:r>
          </a:p>
          <a:p>
            <a:pPr algn="l">
              <a:lnSpc>
                <a:spcPts val="2520"/>
              </a:lnSpc>
            </a:pPr>
            <a:r>
              <a:rPr lang="en-US" b="true" sz="1800">
                <a:solidFill>
                  <a:srgbClr val="000000"/>
                </a:solidFill>
                <a:latin typeface="Barlow Bold"/>
                <a:ea typeface="Barlow Bold"/>
                <a:cs typeface="Barlow Bold"/>
                <a:sym typeface="Barlow Bold"/>
              </a:rPr>
              <a:t>University Press, 2012.​</a:t>
            </a:r>
          </a:p>
        </p:txBody>
      </p:sp>
      <p:sp>
        <p:nvSpPr>
          <p:cNvPr name="TextBox 10" id="10"/>
          <p:cNvSpPr txBox="true"/>
          <p:nvPr/>
        </p:nvSpPr>
        <p:spPr>
          <a:xfrm rot="0">
            <a:off x="1025203" y="7000291"/>
            <a:ext cx="15947380" cy="316230"/>
          </a:xfrm>
          <a:prstGeom prst="rect">
            <a:avLst/>
          </a:prstGeom>
        </p:spPr>
        <p:txBody>
          <a:bodyPr anchor="t" rtlCol="false" tIns="0" lIns="0" bIns="0" rIns="0">
            <a:spAutoFit/>
          </a:bodyPr>
          <a:lstStyle/>
          <a:p>
            <a:pPr algn="l">
              <a:lnSpc>
                <a:spcPts val="2520"/>
              </a:lnSpc>
            </a:pPr>
            <a:r>
              <a:rPr lang="en-US" sz="1800">
                <a:solidFill>
                  <a:srgbClr val="000000"/>
                </a:solidFill>
                <a:latin typeface="Barlow Bold"/>
                <a:ea typeface="Barlow Bold"/>
                <a:cs typeface="Barlow Bold"/>
                <a:sym typeface="Barlow Bold"/>
              </a:rPr>
              <a:t>Esti</a:t>
            </a:r>
            <a:r>
              <a:rPr lang="en-US" b="true" sz="1800">
                <a:solidFill>
                  <a:srgbClr val="000000"/>
                </a:solidFill>
                <a:latin typeface="Barlow Bold"/>
                <a:ea typeface="Barlow Bold"/>
                <a:cs typeface="Barlow Bold"/>
                <a:sym typeface="Barlow Bold"/>
              </a:rPr>
              <a:t>ot, Sylviane. “The Later Third Century”. In The Oxford Handbook of Greek and Roman Coinage, ed. William E. Metcalf. Oxford: Oxford University Press, 2012.​</a:t>
            </a:r>
          </a:p>
        </p:txBody>
      </p:sp>
      <p:sp>
        <p:nvSpPr>
          <p:cNvPr name="TextBox 11" id="11"/>
          <p:cNvSpPr txBox="true"/>
          <p:nvPr/>
        </p:nvSpPr>
        <p:spPr>
          <a:xfrm rot="0">
            <a:off x="1047304" y="8627745"/>
            <a:ext cx="15925279" cy="630555"/>
          </a:xfrm>
          <a:prstGeom prst="rect">
            <a:avLst/>
          </a:prstGeom>
        </p:spPr>
        <p:txBody>
          <a:bodyPr anchor="t" rtlCol="false" tIns="0" lIns="0" bIns="0" rIns="0">
            <a:spAutoFit/>
          </a:bodyPr>
          <a:lstStyle/>
          <a:p>
            <a:pPr algn="l">
              <a:lnSpc>
                <a:spcPts val="2520"/>
              </a:lnSpc>
            </a:pPr>
            <a:r>
              <a:rPr lang="en-US" sz="1800">
                <a:solidFill>
                  <a:srgbClr val="000000"/>
                </a:solidFill>
                <a:latin typeface="Barlow Bold"/>
                <a:ea typeface="Barlow Bold"/>
                <a:cs typeface="Barlow Bold"/>
                <a:sym typeface="Barlow Bold"/>
              </a:rPr>
              <a:t>Barney, Robert K. &amp; Heine, Michael H. (2015). The emblem of one unite</a:t>
            </a:r>
            <a:r>
              <a:rPr lang="en-US" b="true" sz="1800">
                <a:solidFill>
                  <a:srgbClr val="000000"/>
                </a:solidFill>
                <a:latin typeface="Barlow Bold"/>
                <a:ea typeface="Barlow Bold"/>
                <a:cs typeface="Barlow Bold"/>
                <a:sym typeface="Barlow Bold"/>
              </a:rPr>
              <a:t>d body …one great sporting Maple Leaf’: The Olympic Games and Canada's quest for</a:t>
            </a:r>
          </a:p>
          <a:p>
            <a:pPr algn="l">
              <a:lnSpc>
                <a:spcPts val="2520"/>
              </a:lnSpc>
            </a:pPr>
            <a:r>
              <a:rPr lang="en-US" b="true" sz="1800">
                <a:solidFill>
                  <a:srgbClr val="000000"/>
                </a:solidFill>
                <a:latin typeface="Barlow Bold"/>
                <a:ea typeface="Barlow Bold"/>
                <a:cs typeface="Barlow Bold"/>
                <a:sym typeface="Barlow Bold"/>
              </a:rPr>
              <a:t>self-identity. Sport in Society, 18(7):816-834, DOI: 10.1080/17430437.2014.990688​</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6E7E2"/>
        </a:solidFill>
      </p:bgPr>
    </p:bg>
    <p:spTree>
      <p:nvGrpSpPr>
        <p:cNvPr id="1" name=""/>
        <p:cNvGrpSpPr/>
        <p:nvPr/>
      </p:nvGrpSpPr>
      <p:grpSpPr>
        <a:xfrm>
          <a:off x="0" y="0"/>
          <a:ext cx="0" cy="0"/>
          <a:chOff x="0" y="0"/>
          <a:chExt cx="0" cy="0"/>
        </a:xfrm>
      </p:grpSpPr>
      <p:sp>
        <p:nvSpPr>
          <p:cNvPr name="Freeform 2" id="2"/>
          <p:cNvSpPr/>
          <p:nvPr/>
        </p:nvSpPr>
        <p:spPr>
          <a:xfrm flipH="false" flipV="false" rot="0">
            <a:off x="-1207460" y="7741862"/>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2875842" y="823912"/>
            <a:ext cx="12536316" cy="5374149"/>
            <a:chOff x="0" y="0"/>
            <a:chExt cx="16715088" cy="7165532"/>
          </a:xfrm>
        </p:grpSpPr>
        <p:sp>
          <p:nvSpPr>
            <p:cNvPr name="TextBox 4" id="4"/>
            <p:cNvSpPr txBox="true"/>
            <p:nvPr/>
          </p:nvSpPr>
          <p:spPr>
            <a:xfrm rot="0">
              <a:off x="0" y="2943744"/>
              <a:ext cx="16715088" cy="2602018"/>
            </a:xfrm>
            <a:prstGeom prst="rect">
              <a:avLst/>
            </a:prstGeom>
          </p:spPr>
          <p:txBody>
            <a:bodyPr anchor="t" rtlCol="false" tIns="0" lIns="0" bIns="0" rIns="0">
              <a:spAutoFit/>
            </a:bodyPr>
            <a:lstStyle/>
            <a:p>
              <a:pPr algn="ctr">
                <a:lnSpc>
                  <a:spcPts val="3800"/>
                </a:lnSpc>
              </a:pPr>
              <a:r>
                <a:rPr lang="en-US" sz="3800">
                  <a:solidFill>
                    <a:srgbClr val="2A3B19"/>
                  </a:solidFill>
                  <a:latin typeface="Merriweather"/>
                  <a:ea typeface="Merriweather"/>
                  <a:cs typeface="Merriweather"/>
                  <a:sym typeface="Merriweather"/>
                </a:rPr>
                <a:t>"A piece of metal (or, rarely, of some other material) certified through its marks to be of a definite exchange value or issued by a governmental authority to be used as money." </a:t>
              </a:r>
            </a:p>
          </p:txBody>
        </p:sp>
        <p:sp>
          <p:nvSpPr>
            <p:cNvPr name="TextBox 5" id="5"/>
            <p:cNvSpPr txBox="true"/>
            <p:nvPr/>
          </p:nvSpPr>
          <p:spPr>
            <a:xfrm rot="0">
              <a:off x="0" y="6673407"/>
              <a:ext cx="16715088" cy="492125"/>
            </a:xfrm>
            <a:prstGeom prst="rect">
              <a:avLst/>
            </a:prstGeom>
          </p:spPr>
          <p:txBody>
            <a:bodyPr anchor="t" rtlCol="false" tIns="0" lIns="0" bIns="0" rIns="0">
              <a:spAutoFit/>
            </a:bodyPr>
            <a:lstStyle/>
            <a:p>
              <a:pPr algn="ctr">
                <a:lnSpc>
                  <a:spcPts val="2879"/>
                </a:lnSpc>
              </a:pPr>
              <a:r>
                <a:rPr lang="en-US" b="true" sz="2400" spc="72">
                  <a:solidFill>
                    <a:srgbClr val="2A3B19"/>
                  </a:solidFill>
                  <a:latin typeface="Roboto Bold"/>
                  <a:ea typeface="Roboto Bold"/>
                  <a:cs typeface="Roboto Bold"/>
                  <a:sym typeface="Roboto Bold"/>
                </a:rPr>
                <a:t>-American Numismatic Society</a:t>
              </a:r>
            </a:p>
          </p:txBody>
        </p:sp>
        <p:sp>
          <p:nvSpPr>
            <p:cNvPr name="TextBox 6" id="6"/>
            <p:cNvSpPr txBox="true"/>
            <p:nvPr/>
          </p:nvSpPr>
          <p:spPr>
            <a:xfrm rot="0">
              <a:off x="0" y="0"/>
              <a:ext cx="16715088" cy="1739900"/>
            </a:xfrm>
            <a:prstGeom prst="rect">
              <a:avLst/>
            </a:prstGeom>
          </p:spPr>
          <p:txBody>
            <a:bodyPr anchor="t" rtlCol="false" tIns="0" lIns="0" bIns="0" rIns="0">
              <a:spAutoFit/>
            </a:bodyPr>
            <a:lstStyle/>
            <a:p>
              <a:pPr algn="ctr">
                <a:lnSpc>
                  <a:spcPts val="10319"/>
                </a:lnSpc>
              </a:pPr>
              <a:r>
                <a:rPr lang="en-US" sz="8599" i="true" spc="257">
                  <a:solidFill>
                    <a:srgbClr val="2A3B19"/>
                  </a:solidFill>
                  <a:latin typeface="Merriweather Italics"/>
                  <a:ea typeface="Merriweather Italics"/>
                  <a:cs typeface="Merriweather Italics"/>
                  <a:sym typeface="Merriweather Italics"/>
                </a:rPr>
                <a:t>What </a:t>
              </a:r>
              <a:r>
                <a:rPr lang="en-US" sz="8599" i="true" spc="257">
                  <a:solidFill>
                    <a:srgbClr val="2A3B19"/>
                  </a:solidFill>
                  <a:latin typeface="Merriweather Italics"/>
                  <a:ea typeface="Merriweather Italics"/>
                  <a:cs typeface="Merriweather Italics"/>
                  <a:sym typeface="Merriweather Italics"/>
                </a:rPr>
                <a:t>is a coin?​</a:t>
              </a:r>
            </a:p>
          </p:txBody>
        </p:sp>
      </p:grpSp>
      <p:sp>
        <p:nvSpPr>
          <p:cNvPr name="Freeform 7" id="7"/>
          <p:cNvSpPr/>
          <p:nvPr/>
        </p:nvSpPr>
        <p:spPr>
          <a:xfrm flipH="false" flipV="false" rot="-10800000">
            <a:off x="13518549" y="-2545138"/>
            <a:ext cx="6235304" cy="5090276"/>
          </a:xfrm>
          <a:custGeom>
            <a:avLst/>
            <a:gdLst/>
            <a:ahLst/>
            <a:cxnLst/>
            <a:rect r="r" b="b" t="t" l="l"/>
            <a:pathLst>
              <a:path h="5090276" w="6235304">
                <a:moveTo>
                  <a:pt x="0" y="0"/>
                </a:moveTo>
                <a:lnTo>
                  <a:pt x="6235305" y="0"/>
                </a:lnTo>
                <a:lnTo>
                  <a:pt x="6235305" y="5090276"/>
                </a:lnTo>
                <a:lnTo>
                  <a:pt x="0" y="50902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4700908">
            <a:off x="13422610" y="-494605"/>
            <a:ext cx="7358179" cy="1913126"/>
          </a:xfrm>
          <a:custGeom>
            <a:avLst/>
            <a:gdLst/>
            <a:ahLst/>
            <a:cxnLst/>
            <a:rect r="r" b="b" t="t" l="l"/>
            <a:pathLst>
              <a:path h="1913126" w="7358179">
                <a:moveTo>
                  <a:pt x="0" y="0"/>
                </a:moveTo>
                <a:lnTo>
                  <a:pt x="7358179" y="0"/>
                </a:lnTo>
                <a:lnTo>
                  <a:pt x="7358179" y="1913127"/>
                </a:lnTo>
                <a:lnTo>
                  <a:pt x="0" y="19131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6495484">
            <a:off x="-2082073" y="8643738"/>
            <a:ext cx="7358179" cy="1913126"/>
          </a:xfrm>
          <a:custGeom>
            <a:avLst/>
            <a:gdLst/>
            <a:ahLst/>
            <a:cxnLst/>
            <a:rect r="r" b="b" t="t" l="l"/>
            <a:pathLst>
              <a:path h="1913126" w="7358179">
                <a:moveTo>
                  <a:pt x="0" y="0"/>
                </a:moveTo>
                <a:lnTo>
                  <a:pt x="7358179" y="0"/>
                </a:lnTo>
                <a:lnTo>
                  <a:pt x="7358179" y="1913127"/>
                </a:lnTo>
                <a:lnTo>
                  <a:pt x="0" y="191312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028700" y="5048276"/>
            <a:ext cx="7233808" cy="4955716"/>
          </a:xfrm>
          <a:custGeom>
            <a:avLst/>
            <a:gdLst/>
            <a:ahLst/>
            <a:cxnLst/>
            <a:rect r="r" b="b" t="t" l="l"/>
            <a:pathLst>
              <a:path h="4955716" w="7233808">
                <a:moveTo>
                  <a:pt x="0" y="0"/>
                </a:moveTo>
                <a:lnTo>
                  <a:pt x="7233808" y="0"/>
                </a:lnTo>
                <a:lnTo>
                  <a:pt x="7233808" y="4955716"/>
                </a:lnTo>
                <a:lnTo>
                  <a:pt x="0" y="4955716"/>
                </a:lnTo>
                <a:lnTo>
                  <a:pt x="0" y="0"/>
                </a:lnTo>
                <a:close/>
              </a:path>
            </a:pathLst>
          </a:custGeom>
          <a:blipFill>
            <a:blip r:embed="rId11"/>
            <a:stretch>
              <a:fillRect l="-1380" t="0" r="-1380" b="0"/>
            </a:stretch>
          </a:blipFill>
        </p:spPr>
      </p:sp>
      <p:sp>
        <p:nvSpPr>
          <p:cNvPr name="Freeform 11" id="11"/>
          <p:cNvSpPr/>
          <p:nvPr/>
        </p:nvSpPr>
        <p:spPr>
          <a:xfrm flipH="false" flipV="false" rot="0">
            <a:off x="5992790" y="6530690"/>
            <a:ext cx="3328016" cy="2422345"/>
          </a:xfrm>
          <a:custGeom>
            <a:avLst/>
            <a:gdLst/>
            <a:ahLst/>
            <a:cxnLst/>
            <a:rect r="r" b="b" t="t" l="l"/>
            <a:pathLst>
              <a:path h="2422345" w="3328016">
                <a:moveTo>
                  <a:pt x="0" y="0"/>
                </a:moveTo>
                <a:lnTo>
                  <a:pt x="3328016" y="0"/>
                </a:lnTo>
                <a:lnTo>
                  <a:pt x="3328016" y="2422345"/>
                </a:lnTo>
                <a:lnTo>
                  <a:pt x="0" y="2422345"/>
                </a:lnTo>
                <a:lnTo>
                  <a:pt x="0" y="0"/>
                </a:lnTo>
                <a:close/>
              </a:path>
            </a:pathLst>
          </a:custGeom>
          <a:blipFill>
            <a:blip r:embed="rId12"/>
            <a:stretch>
              <a:fillRect l="0" t="0" r="0" b="0"/>
            </a:stretch>
          </a:blipFill>
        </p:spPr>
      </p:sp>
      <p:sp>
        <p:nvSpPr>
          <p:cNvPr name="Freeform 12" id="12"/>
          <p:cNvSpPr/>
          <p:nvPr/>
        </p:nvSpPr>
        <p:spPr>
          <a:xfrm flipH="false" flipV="false" rot="0">
            <a:off x="8752484" y="6198061"/>
            <a:ext cx="3984218" cy="2656145"/>
          </a:xfrm>
          <a:custGeom>
            <a:avLst/>
            <a:gdLst/>
            <a:ahLst/>
            <a:cxnLst/>
            <a:rect r="r" b="b" t="t" l="l"/>
            <a:pathLst>
              <a:path h="2656145" w="3984218">
                <a:moveTo>
                  <a:pt x="0" y="0"/>
                </a:moveTo>
                <a:lnTo>
                  <a:pt x="3984217" y="0"/>
                </a:lnTo>
                <a:lnTo>
                  <a:pt x="3984217" y="2656145"/>
                </a:lnTo>
                <a:lnTo>
                  <a:pt x="0" y="2656145"/>
                </a:lnTo>
                <a:lnTo>
                  <a:pt x="0" y="0"/>
                </a:lnTo>
                <a:close/>
              </a:path>
            </a:pathLst>
          </a:custGeom>
          <a:blipFill>
            <a:blip r:embed="rId13"/>
            <a:stretch>
              <a:fillRect l="0" t="0" r="0" b="0"/>
            </a:stretch>
          </a:blipFill>
        </p:spPr>
      </p:sp>
      <p:sp>
        <p:nvSpPr>
          <p:cNvPr name="Freeform 13" id="13"/>
          <p:cNvSpPr/>
          <p:nvPr/>
        </p:nvSpPr>
        <p:spPr>
          <a:xfrm flipH="false" flipV="false" rot="0">
            <a:off x="12101023" y="6409230"/>
            <a:ext cx="3667464" cy="2444976"/>
          </a:xfrm>
          <a:custGeom>
            <a:avLst/>
            <a:gdLst/>
            <a:ahLst/>
            <a:cxnLst/>
            <a:rect r="r" b="b" t="t" l="l"/>
            <a:pathLst>
              <a:path h="2444976" w="3667464">
                <a:moveTo>
                  <a:pt x="0" y="0"/>
                </a:moveTo>
                <a:lnTo>
                  <a:pt x="3667464" y="0"/>
                </a:lnTo>
                <a:lnTo>
                  <a:pt x="3667464" y="2444976"/>
                </a:lnTo>
                <a:lnTo>
                  <a:pt x="0" y="2444976"/>
                </a:lnTo>
                <a:lnTo>
                  <a:pt x="0" y="0"/>
                </a:lnTo>
                <a:close/>
              </a:path>
            </a:pathLst>
          </a:custGeom>
          <a:blipFill>
            <a:blip r:embed="rId1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A4B792"/>
        </a:solidFill>
      </p:bgPr>
    </p:bg>
    <p:spTree>
      <p:nvGrpSpPr>
        <p:cNvPr id="1" name=""/>
        <p:cNvGrpSpPr/>
        <p:nvPr/>
      </p:nvGrpSpPr>
      <p:grpSpPr>
        <a:xfrm>
          <a:off x="0" y="0"/>
          <a:ext cx="0" cy="0"/>
          <a:chOff x="0" y="0"/>
          <a:chExt cx="0" cy="0"/>
        </a:xfrm>
      </p:grpSpPr>
      <p:sp>
        <p:nvSpPr>
          <p:cNvPr name="Freeform 2" id="2"/>
          <p:cNvSpPr/>
          <p:nvPr/>
        </p:nvSpPr>
        <p:spPr>
          <a:xfrm flipH="false" flipV="false" rot="0">
            <a:off x="-1401554" y="-3213685"/>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6495484">
            <a:off x="-1962992" y="-1880488"/>
            <a:ext cx="7358179" cy="1913126"/>
          </a:xfrm>
          <a:custGeom>
            <a:avLst/>
            <a:gdLst/>
            <a:ahLst/>
            <a:cxnLst/>
            <a:rect r="r" b="b" t="t" l="l"/>
            <a:pathLst>
              <a:path h="1913126" w="7358179">
                <a:moveTo>
                  <a:pt x="0" y="0"/>
                </a:moveTo>
                <a:lnTo>
                  <a:pt x="7358179" y="0"/>
                </a:lnTo>
                <a:lnTo>
                  <a:pt x="7358179" y="1913126"/>
                </a:lnTo>
                <a:lnTo>
                  <a:pt x="0" y="1913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417061" y="3452646"/>
            <a:ext cx="8394450" cy="1512953"/>
          </a:xfrm>
          <a:custGeom>
            <a:avLst/>
            <a:gdLst/>
            <a:ahLst/>
            <a:cxnLst/>
            <a:rect r="r" b="b" t="t" l="l"/>
            <a:pathLst>
              <a:path h="1512953" w="8394450">
                <a:moveTo>
                  <a:pt x="0" y="0"/>
                </a:moveTo>
                <a:lnTo>
                  <a:pt x="8394450" y="0"/>
                </a:lnTo>
                <a:lnTo>
                  <a:pt x="8394450" y="1512953"/>
                </a:lnTo>
                <a:lnTo>
                  <a:pt x="0" y="1512953"/>
                </a:lnTo>
                <a:lnTo>
                  <a:pt x="0" y="0"/>
                </a:lnTo>
                <a:close/>
              </a:path>
            </a:pathLst>
          </a:custGeom>
          <a:blipFill>
            <a:blip r:embed="rId7"/>
            <a:stretch>
              <a:fillRect l="0" t="0" r="0" b="0"/>
            </a:stretch>
          </a:blipFill>
        </p:spPr>
      </p:sp>
      <p:sp>
        <p:nvSpPr>
          <p:cNvPr name="Freeform 5" id="5"/>
          <p:cNvSpPr/>
          <p:nvPr/>
        </p:nvSpPr>
        <p:spPr>
          <a:xfrm flipH="false" flipV="false" rot="0">
            <a:off x="8362859" y="1643197"/>
            <a:ext cx="9354900" cy="7000607"/>
          </a:xfrm>
          <a:custGeom>
            <a:avLst/>
            <a:gdLst/>
            <a:ahLst/>
            <a:cxnLst/>
            <a:rect r="r" b="b" t="t" l="l"/>
            <a:pathLst>
              <a:path h="7000607" w="9354900">
                <a:moveTo>
                  <a:pt x="0" y="0"/>
                </a:moveTo>
                <a:lnTo>
                  <a:pt x="9354900" y="0"/>
                </a:lnTo>
                <a:lnTo>
                  <a:pt x="9354900" y="7000606"/>
                </a:lnTo>
                <a:lnTo>
                  <a:pt x="0" y="7000606"/>
                </a:lnTo>
                <a:lnTo>
                  <a:pt x="0" y="0"/>
                </a:lnTo>
                <a:close/>
              </a:path>
            </a:pathLst>
          </a:custGeom>
          <a:blipFill>
            <a:blip r:embed="rId8"/>
            <a:stretch>
              <a:fillRect l="0" t="0" r="0" b="-1491"/>
            </a:stretch>
          </a:blipFill>
        </p:spPr>
      </p:sp>
      <p:sp>
        <p:nvSpPr>
          <p:cNvPr name="TextBox 6" id="6"/>
          <p:cNvSpPr txBox="true"/>
          <p:nvPr/>
        </p:nvSpPr>
        <p:spPr>
          <a:xfrm rot="0">
            <a:off x="1237095" y="5228868"/>
            <a:ext cx="6754382" cy="2720340"/>
          </a:xfrm>
          <a:prstGeom prst="rect">
            <a:avLst/>
          </a:prstGeom>
        </p:spPr>
        <p:txBody>
          <a:bodyPr anchor="t" rtlCol="false" tIns="0" lIns="0" bIns="0" rIns="0">
            <a:spAutoFit/>
          </a:bodyPr>
          <a:lstStyle/>
          <a:p>
            <a:pPr algn="ctr">
              <a:lnSpc>
                <a:spcPts val="5460"/>
              </a:lnSpc>
            </a:pPr>
            <a:r>
              <a:rPr lang="en-US" sz="3900">
                <a:solidFill>
                  <a:srgbClr val="FFFFFF"/>
                </a:solidFill>
                <a:latin typeface="Merriweather"/>
                <a:ea typeface="Merriweather"/>
                <a:cs typeface="Merriweather"/>
                <a:sym typeface="Merriweather"/>
              </a:rPr>
              <a:t>The stu</a:t>
            </a:r>
            <a:r>
              <a:rPr lang="en-US" sz="3900">
                <a:solidFill>
                  <a:srgbClr val="FFFFFF"/>
                </a:solidFill>
                <a:latin typeface="Merriweather"/>
                <a:ea typeface="Merriweather"/>
                <a:cs typeface="Merriweather"/>
                <a:sym typeface="Merriweather"/>
              </a:rPr>
              <a:t>dy of coins, medals, and banknotes, especially from an archaeological or historical perspective.​</a:t>
            </a:r>
          </a:p>
        </p:txBody>
      </p:sp>
      <p:sp>
        <p:nvSpPr>
          <p:cNvPr name="TextBox 7" id="7"/>
          <p:cNvSpPr txBox="true"/>
          <p:nvPr/>
        </p:nvSpPr>
        <p:spPr>
          <a:xfrm rot="0">
            <a:off x="1237095" y="2748505"/>
            <a:ext cx="6754382" cy="1142365"/>
          </a:xfrm>
          <a:prstGeom prst="rect">
            <a:avLst/>
          </a:prstGeom>
        </p:spPr>
        <p:txBody>
          <a:bodyPr anchor="t" rtlCol="false" tIns="0" lIns="0" bIns="0" rIns="0">
            <a:spAutoFit/>
          </a:bodyPr>
          <a:lstStyle/>
          <a:p>
            <a:pPr algn="l">
              <a:lnSpc>
                <a:spcPts val="8600"/>
              </a:lnSpc>
            </a:pPr>
            <a:r>
              <a:rPr lang="en-US" sz="8600" i="true">
                <a:solidFill>
                  <a:srgbClr val="2A3B19"/>
                </a:solidFill>
                <a:latin typeface="Merriweather Italics"/>
                <a:ea typeface="Merriweather Italics"/>
                <a:cs typeface="Merriweather Italics"/>
                <a:sym typeface="Merriweather Italics"/>
              </a:rPr>
              <a:t>Numismatics​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6E7E2"/>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4897210" y="-933172"/>
            <a:ext cx="4408980" cy="3599331"/>
          </a:xfrm>
          <a:custGeom>
            <a:avLst/>
            <a:gdLst/>
            <a:ahLst/>
            <a:cxnLst/>
            <a:rect r="r" b="b" t="t" l="l"/>
            <a:pathLst>
              <a:path h="3599331" w="4408980">
                <a:moveTo>
                  <a:pt x="0" y="0"/>
                </a:moveTo>
                <a:lnTo>
                  <a:pt x="4408979" y="0"/>
                </a:lnTo>
                <a:lnTo>
                  <a:pt x="4408979" y="3599330"/>
                </a:lnTo>
                <a:lnTo>
                  <a:pt x="0" y="35993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4700908">
            <a:off x="12732497" y="-624001"/>
            <a:ext cx="7358179" cy="1913126"/>
          </a:xfrm>
          <a:custGeom>
            <a:avLst/>
            <a:gdLst/>
            <a:ahLst/>
            <a:cxnLst/>
            <a:rect r="r" b="b" t="t" l="l"/>
            <a:pathLst>
              <a:path h="1913126" w="7358179">
                <a:moveTo>
                  <a:pt x="0" y="0"/>
                </a:moveTo>
                <a:lnTo>
                  <a:pt x="7358179" y="0"/>
                </a:lnTo>
                <a:lnTo>
                  <a:pt x="7358179" y="1913126"/>
                </a:lnTo>
                <a:lnTo>
                  <a:pt x="0" y="1913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1196503" y="820013"/>
            <a:ext cx="2318751" cy="1608633"/>
          </a:xfrm>
          <a:custGeom>
            <a:avLst/>
            <a:gdLst/>
            <a:ahLst/>
            <a:cxnLst/>
            <a:rect r="r" b="b" t="t" l="l"/>
            <a:pathLst>
              <a:path h="1608633" w="2318751">
                <a:moveTo>
                  <a:pt x="0" y="0"/>
                </a:moveTo>
                <a:lnTo>
                  <a:pt x="2318751" y="0"/>
                </a:lnTo>
                <a:lnTo>
                  <a:pt x="2318751" y="1608634"/>
                </a:lnTo>
                <a:lnTo>
                  <a:pt x="0" y="16086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4585986" y="820013"/>
            <a:ext cx="2318751" cy="1608633"/>
          </a:xfrm>
          <a:custGeom>
            <a:avLst/>
            <a:gdLst/>
            <a:ahLst/>
            <a:cxnLst/>
            <a:rect r="r" b="b" t="t" l="l"/>
            <a:pathLst>
              <a:path h="1608633" w="2318751">
                <a:moveTo>
                  <a:pt x="0" y="0"/>
                </a:moveTo>
                <a:lnTo>
                  <a:pt x="2318750" y="0"/>
                </a:lnTo>
                <a:lnTo>
                  <a:pt x="2318750" y="1608634"/>
                </a:lnTo>
                <a:lnTo>
                  <a:pt x="0" y="16086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3773961" y="3581116"/>
            <a:ext cx="3485339" cy="4584741"/>
          </a:xfrm>
          <a:custGeom>
            <a:avLst/>
            <a:gdLst/>
            <a:ahLst/>
            <a:cxnLst/>
            <a:rect r="r" b="b" t="t" l="l"/>
            <a:pathLst>
              <a:path h="4584741" w="3485339">
                <a:moveTo>
                  <a:pt x="0" y="0"/>
                </a:moveTo>
                <a:lnTo>
                  <a:pt x="3485339" y="0"/>
                </a:lnTo>
                <a:lnTo>
                  <a:pt x="3485339" y="4584742"/>
                </a:lnTo>
                <a:lnTo>
                  <a:pt x="0" y="4584742"/>
                </a:lnTo>
                <a:lnTo>
                  <a:pt x="0" y="0"/>
                </a:lnTo>
                <a:close/>
              </a:path>
            </a:pathLst>
          </a:custGeom>
          <a:blipFill>
            <a:blip r:embed="rId11"/>
            <a:stretch>
              <a:fillRect l="-338315" t="-2203" r="-4436" b="-2347"/>
            </a:stretch>
          </a:blipFill>
        </p:spPr>
      </p:sp>
      <p:sp>
        <p:nvSpPr>
          <p:cNvPr name="TextBox 7" id="7"/>
          <p:cNvSpPr txBox="true"/>
          <p:nvPr/>
        </p:nvSpPr>
        <p:spPr>
          <a:xfrm rot="0">
            <a:off x="7429202" y="866775"/>
            <a:ext cx="3429595" cy="1475740"/>
          </a:xfrm>
          <a:prstGeom prst="rect">
            <a:avLst/>
          </a:prstGeom>
        </p:spPr>
        <p:txBody>
          <a:bodyPr anchor="t" rtlCol="false" tIns="0" lIns="0" bIns="0" rIns="0">
            <a:spAutoFit/>
          </a:bodyPr>
          <a:lstStyle/>
          <a:p>
            <a:pPr algn="ctr">
              <a:lnSpc>
                <a:spcPts val="12109"/>
              </a:lnSpc>
            </a:pPr>
            <a:r>
              <a:rPr lang="en-US" sz="8649" i="true">
                <a:solidFill>
                  <a:srgbClr val="2A3B19"/>
                </a:solidFill>
                <a:latin typeface="Merriweather Italics"/>
                <a:ea typeface="Merriweather Italics"/>
                <a:cs typeface="Merriweather Italics"/>
                <a:sym typeface="Merriweather Italics"/>
              </a:rPr>
              <a:t>Metals</a:t>
            </a:r>
          </a:p>
        </p:txBody>
      </p:sp>
      <p:sp>
        <p:nvSpPr>
          <p:cNvPr name="Freeform 8" id="8"/>
          <p:cNvSpPr/>
          <p:nvPr/>
        </p:nvSpPr>
        <p:spPr>
          <a:xfrm flipH="false" flipV="false" rot="0">
            <a:off x="9468672" y="3558307"/>
            <a:ext cx="3455663" cy="4607551"/>
          </a:xfrm>
          <a:custGeom>
            <a:avLst/>
            <a:gdLst/>
            <a:ahLst/>
            <a:cxnLst/>
            <a:rect r="r" b="b" t="t" l="l"/>
            <a:pathLst>
              <a:path h="4607551" w="3455663">
                <a:moveTo>
                  <a:pt x="0" y="0"/>
                </a:moveTo>
                <a:lnTo>
                  <a:pt x="3455663" y="0"/>
                </a:lnTo>
                <a:lnTo>
                  <a:pt x="3455663" y="4607551"/>
                </a:lnTo>
                <a:lnTo>
                  <a:pt x="0" y="4607551"/>
                </a:lnTo>
                <a:lnTo>
                  <a:pt x="0" y="0"/>
                </a:lnTo>
                <a:close/>
              </a:path>
            </a:pathLst>
          </a:custGeom>
          <a:blipFill>
            <a:blip r:embed="rId11"/>
            <a:stretch>
              <a:fillRect l="-226644" t="-1488" r="-114600" b="-1307"/>
            </a:stretch>
          </a:blipFill>
        </p:spPr>
      </p:sp>
      <p:sp>
        <p:nvSpPr>
          <p:cNvPr name="Freeform 9" id="9"/>
          <p:cNvSpPr/>
          <p:nvPr/>
        </p:nvSpPr>
        <p:spPr>
          <a:xfrm flipH="false" flipV="false" rot="0">
            <a:off x="5154536" y="3581116"/>
            <a:ext cx="3500401" cy="4584741"/>
          </a:xfrm>
          <a:custGeom>
            <a:avLst/>
            <a:gdLst/>
            <a:ahLst/>
            <a:cxnLst/>
            <a:rect r="r" b="b" t="t" l="l"/>
            <a:pathLst>
              <a:path h="4584741" w="3500401">
                <a:moveTo>
                  <a:pt x="0" y="0"/>
                </a:moveTo>
                <a:lnTo>
                  <a:pt x="3500401" y="0"/>
                </a:lnTo>
                <a:lnTo>
                  <a:pt x="3500401" y="4584742"/>
                </a:lnTo>
                <a:lnTo>
                  <a:pt x="0" y="4584742"/>
                </a:lnTo>
                <a:lnTo>
                  <a:pt x="0" y="0"/>
                </a:lnTo>
                <a:close/>
              </a:path>
            </a:pathLst>
          </a:custGeom>
          <a:blipFill>
            <a:blip r:embed="rId11"/>
            <a:stretch>
              <a:fillRect l="-114799" t="-1326" r="-222265" b="-2326"/>
            </a:stretch>
          </a:blipFill>
        </p:spPr>
      </p:sp>
      <p:sp>
        <p:nvSpPr>
          <p:cNvPr name="Freeform 10" id="10"/>
          <p:cNvSpPr/>
          <p:nvPr/>
        </p:nvSpPr>
        <p:spPr>
          <a:xfrm flipH="false" flipV="false" rot="0">
            <a:off x="1028700" y="3581116"/>
            <a:ext cx="3409929" cy="4561932"/>
          </a:xfrm>
          <a:custGeom>
            <a:avLst/>
            <a:gdLst/>
            <a:ahLst/>
            <a:cxnLst/>
            <a:rect r="r" b="b" t="t" l="l"/>
            <a:pathLst>
              <a:path h="4561932" w="3409929">
                <a:moveTo>
                  <a:pt x="0" y="0"/>
                </a:moveTo>
                <a:lnTo>
                  <a:pt x="3409929" y="0"/>
                </a:lnTo>
                <a:lnTo>
                  <a:pt x="3409929" y="4561932"/>
                </a:lnTo>
                <a:lnTo>
                  <a:pt x="0" y="4561932"/>
                </a:lnTo>
                <a:lnTo>
                  <a:pt x="0" y="0"/>
                </a:lnTo>
                <a:close/>
              </a:path>
            </a:pathLst>
          </a:custGeom>
          <a:blipFill>
            <a:blip r:embed="rId11"/>
            <a:stretch>
              <a:fillRect l="-3881" t="-1644" r="-339236" b="-124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A3B19"/>
        </a:solidFill>
      </p:bgPr>
    </p:bg>
    <p:spTree>
      <p:nvGrpSpPr>
        <p:cNvPr id="1" name=""/>
        <p:cNvGrpSpPr/>
        <p:nvPr/>
      </p:nvGrpSpPr>
      <p:grpSpPr>
        <a:xfrm>
          <a:off x="0" y="0"/>
          <a:ext cx="0" cy="0"/>
          <a:chOff x="0" y="0"/>
          <a:chExt cx="0" cy="0"/>
        </a:xfrm>
      </p:grpSpPr>
      <p:sp>
        <p:nvSpPr>
          <p:cNvPr name="Freeform 2" id="2"/>
          <p:cNvSpPr/>
          <p:nvPr/>
        </p:nvSpPr>
        <p:spPr>
          <a:xfrm flipH="true" flipV="false" rot="0">
            <a:off x="13872727" y="8013183"/>
            <a:ext cx="5570599" cy="4547634"/>
          </a:xfrm>
          <a:custGeom>
            <a:avLst/>
            <a:gdLst/>
            <a:ahLst/>
            <a:cxnLst/>
            <a:rect r="r" b="b" t="t" l="l"/>
            <a:pathLst>
              <a:path h="4547634" w="5570599">
                <a:moveTo>
                  <a:pt x="5570599" y="0"/>
                </a:moveTo>
                <a:lnTo>
                  <a:pt x="0" y="0"/>
                </a:lnTo>
                <a:lnTo>
                  <a:pt x="0" y="4547634"/>
                </a:lnTo>
                <a:lnTo>
                  <a:pt x="5570599" y="4547634"/>
                </a:lnTo>
                <a:lnTo>
                  <a:pt x="557059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28700" y="3395218"/>
            <a:ext cx="4583864" cy="5863082"/>
          </a:xfrm>
          <a:custGeom>
            <a:avLst/>
            <a:gdLst/>
            <a:ahLst/>
            <a:cxnLst/>
            <a:rect r="r" b="b" t="t" l="l"/>
            <a:pathLst>
              <a:path h="5863082" w="4583864">
                <a:moveTo>
                  <a:pt x="0" y="0"/>
                </a:moveTo>
                <a:lnTo>
                  <a:pt x="4583864" y="0"/>
                </a:lnTo>
                <a:lnTo>
                  <a:pt x="4583864" y="5863082"/>
                </a:lnTo>
                <a:lnTo>
                  <a:pt x="0" y="5863082"/>
                </a:lnTo>
                <a:lnTo>
                  <a:pt x="0" y="0"/>
                </a:lnTo>
                <a:close/>
              </a:path>
            </a:pathLst>
          </a:custGeom>
          <a:blipFill>
            <a:blip r:embed="rId5"/>
            <a:stretch>
              <a:fillRect l="0" t="0" r="0" b="0"/>
            </a:stretch>
          </a:blipFill>
        </p:spPr>
      </p:sp>
      <p:sp>
        <p:nvSpPr>
          <p:cNvPr name="Freeform 4" id="4"/>
          <p:cNvSpPr/>
          <p:nvPr/>
        </p:nvSpPr>
        <p:spPr>
          <a:xfrm flipH="false" flipV="false" rot="0">
            <a:off x="12675436" y="3395218"/>
            <a:ext cx="4583864" cy="5863082"/>
          </a:xfrm>
          <a:custGeom>
            <a:avLst/>
            <a:gdLst/>
            <a:ahLst/>
            <a:cxnLst/>
            <a:rect r="r" b="b" t="t" l="l"/>
            <a:pathLst>
              <a:path h="5863082" w="4583864">
                <a:moveTo>
                  <a:pt x="0" y="0"/>
                </a:moveTo>
                <a:lnTo>
                  <a:pt x="4583864" y="0"/>
                </a:lnTo>
                <a:lnTo>
                  <a:pt x="4583864" y="5863082"/>
                </a:lnTo>
                <a:lnTo>
                  <a:pt x="0" y="5863082"/>
                </a:lnTo>
                <a:lnTo>
                  <a:pt x="0" y="0"/>
                </a:lnTo>
                <a:close/>
              </a:path>
            </a:pathLst>
          </a:custGeom>
          <a:blipFill>
            <a:blip r:embed="rId6"/>
            <a:stretch>
              <a:fillRect l="0" t="0" r="0" b="0"/>
            </a:stretch>
          </a:blipFill>
        </p:spPr>
      </p:sp>
      <p:sp>
        <p:nvSpPr>
          <p:cNvPr name="Freeform 5" id="5"/>
          <p:cNvSpPr/>
          <p:nvPr/>
        </p:nvSpPr>
        <p:spPr>
          <a:xfrm flipH="false" flipV="false" rot="4700908">
            <a:off x="14460031" y="7285373"/>
            <a:ext cx="5598538" cy="1455620"/>
          </a:xfrm>
          <a:custGeom>
            <a:avLst/>
            <a:gdLst/>
            <a:ahLst/>
            <a:cxnLst/>
            <a:rect r="r" b="b" t="t" l="l"/>
            <a:pathLst>
              <a:path h="1455620" w="5598538">
                <a:moveTo>
                  <a:pt x="0" y="0"/>
                </a:moveTo>
                <a:lnTo>
                  <a:pt x="5598538" y="0"/>
                </a:lnTo>
                <a:lnTo>
                  <a:pt x="5598538" y="1455620"/>
                </a:lnTo>
                <a:lnTo>
                  <a:pt x="0" y="14556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862728" y="3395218"/>
            <a:ext cx="4562544" cy="5863082"/>
          </a:xfrm>
          <a:custGeom>
            <a:avLst/>
            <a:gdLst/>
            <a:ahLst/>
            <a:cxnLst/>
            <a:rect r="r" b="b" t="t" l="l"/>
            <a:pathLst>
              <a:path h="5863082" w="4562544">
                <a:moveTo>
                  <a:pt x="0" y="0"/>
                </a:moveTo>
                <a:lnTo>
                  <a:pt x="4562544" y="0"/>
                </a:lnTo>
                <a:lnTo>
                  <a:pt x="4562544" y="5863082"/>
                </a:lnTo>
                <a:lnTo>
                  <a:pt x="0" y="5863082"/>
                </a:lnTo>
                <a:lnTo>
                  <a:pt x="0" y="0"/>
                </a:lnTo>
                <a:close/>
              </a:path>
            </a:pathLst>
          </a:custGeom>
          <a:blipFill>
            <a:blip r:embed="rId9"/>
            <a:stretch>
              <a:fillRect l="0" t="0" r="0" b="0"/>
            </a:stretch>
          </a:blipFill>
        </p:spPr>
      </p:sp>
      <p:sp>
        <p:nvSpPr>
          <p:cNvPr name="Freeform 7" id="7"/>
          <p:cNvSpPr/>
          <p:nvPr/>
        </p:nvSpPr>
        <p:spPr>
          <a:xfrm flipH="false" flipV="false" rot="0">
            <a:off x="267185" y="602728"/>
            <a:ext cx="3475479" cy="1737739"/>
          </a:xfrm>
          <a:custGeom>
            <a:avLst/>
            <a:gdLst/>
            <a:ahLst/>
            <a:cxnLst/>
            <a:rect r="r" b="b" t="t" l="l"/>
            <a:pathLst>
              <a:path h="1737739" w="3475479">
                <a:moveTo>
                  <a:pt x="0" y="0"/>
                </a:moveTo>
                <a:lnTo>
                  <a:pt x="3475479" y="0"/>
                </a:lnTo>
                <a:lnTo>
                  <a:pt x="3475479" y="1737739"/>
                </a:lnTo>
                <a:lnTo>
                  <a:pt x="0" y="17377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5158403" y="433452"/>
            <a:ext cx="2314958" cy="2076292"/>
          </a:xfrm>
          <a:custGeom>
            <a:avLst/>
            <a:gdLst/>
            <a:ahLst/>
            <a:cxnLst/>
            <a:rect r="r" b="b" t="t" l="l"/>
            <a:pathLst>
              <a:path h="2076292" w="2314958">
                <a:moveTo>
                  <a:pt x="0" y="0"/>
                </a:moveTo>
                <a:lnTo>
                  <a:pt x="2314958" y="0"/>
                </a:lnTo>
                <a:lnTo>
                  <a:pt x="2314958" y="2076292"/>
                </a:lnTo>
                <a:lnTo>
                  <a:pt x="0" y="20762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4206766" y="981378"/>
            <a:ext cx="9874468" cy="1142365"/>
          </a:xfrm>
          <a:prstGeom prst="rect">
            <a:avLst/>
          </a:prstGeom>
        </p:spPr>
        <p:txBody>
          <a:bodyPr anchor="t" rtlCol="false" tIns="0" lIns="0" bIns="0" rIns="0">
            <a:spAutoFit/>
          </a:bodyPr>
          <a:lstStyle/>
          <a:p>
            <a:pPr algn="ctr">
              <a:lnSpc>
                <a:spcPts val="8600"/>
              </a:lnSpc>
            </a:pPr>
            <a:r>
              <a:rPr lang="en-US" sz="8600" i="true">
                <a:solidFill>
                  <a:srgbClr val="E6E7E2"/>
                </a:solidFill>
                <a:latin typeface="Merriweather Italics"/>
                <a:ea typeface="Merriweather Italics"/>
                <a:cs typeface="Merriweather Italics"/>
                <a:sym typeface="Merriweather Italics"/>
              </a:rPr>
              <a:t>Issuing Authority</a:t>
            </a:r>
          </a:p>
        </p:txBody>
      </p:sp>
      <p:sp>
        <p:nvSpPr>
          <p:cNvPr name="TextBox 10" id="10"/>
          <p:cNvSpPr txBox="true"/>
          <p:nvPr/>
        </p:nvSpPr>
        <p:spPr>
          <a:xfrm rot="0">
            <a:off x="4148435" y="2212246"/>
            <a:ext cx="9991130" cy="537845"/>
          </a:xfrm>
          <a:prstGeom prst="rect">
            <a:avLst/>
          </a:prstGeom>
        </p:spPr>
        <p:txBody>
          <a:bodyPr anchor="t" rtlCol="false" tIns="0" lIns="0" bIns="0" rIns="0">
            <a:spAutoFit/>
          </a:bodyPr>
          <a:lstStyle/>
          <a:p>
            <a:pPr algn="ctr">
              <a:lnSpc>
                <a:spcPts val="4480"/>
              </a:lnSpc>
            </a:pPr>
            <a:r>
              <a:rPr lang="en-US" sz="3200">
                <a:solidFill>
                  <a:srgbClr val="FFFFFF"/>
                </a:solidFill>
                <a:latin typeface="Merriweather"/>
                <a:ea typeface="Merriweather"/>
                <a:cs typeface="Merriweather"/>
                <a:sym typeface="Merriweather"/>
              </a:rPr>
              <a:t>Different people</a:t>
            </a:r>
            <a:r>
              <a:rPr lang="en-US" sz="3200">
                <a:solidFill>
                  <a:srgbClr val="FFFFFF"/>
                </a:solidFill>
                <a:latin typeface="Merriweather"/>
                <a:ea typeface="Merriweather"/>
                <a:cs typeface="Merriweather"/>
                <a:sym typeface="Merriweather"/>
              </a:rPr>
              <a:t> and institutions could mint coins​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A4B79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602660" y="-921565"/>
            <a:ext cx="8536036" cy="6968510"/>
          </a:xfrm>
          <a:custGeom>
            <a:avLst/>
            <a:gdLst/>
            <a:ahLst/>
            <a:cxnLst/>
            <a:rect r="r" b="b" t="t" l="l"/>
            <a:pathLst>
              <a:path h="6968510" w="8536036">
                <a:moveTo>
                  <a:pt x="0" y="0"/>
                </a:moveTo>
                <a:lnTo>
                  <a:pt x="8536036" y="0"/>
                </a:lnTo>
                <a:lnTo>
                  <a:pt x="8536036" y="6968509"/>
                </a:lnTo>
                <a:lnTo>
                  <a:pt x="0" y="69685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778055">
            <a:off x="-2650389" y="6219141"/>
            <a:ext cx="7358179" cy="1913126"/>
          </a:xfrm>
          <a:custGeom>
            <a:avLst/>
            <a:gdLst/>
            <a:ahLst/>
            <a:cxnLst/>
            <a:rect r="r" b="b" t="t" l="l"/>
            <a:pathLst>
              <a:path h="1913126" w="7358179">
                <a:moveTo>
                  <a:pt x="0" y="0"/>
                </a:moveTo>
                <a:lnTo>
                  <a:pt x="7358178" y="0"/>
                </a:lnTo>
                <a:lnTo>
                  <a:pt x="7358178" y="1913127"/>
                </a:lnTo>
                <a:lnTo>
                  <a:pt x="0" y="19131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8965371" y="5554662"/>
            <a:ext cx="4130909" cy="4245657"/>
          </a:xfrm>
          <a:custGeom>
            <a:avLst/>
            <a:gdLst/>
            <a:ahLst/>
            <a:cxnLst/>
            <a:rect r="r" b="b" t="t" l="l"/>
            <a:pathLst>
              <a:path h="4245657" w="4130909">
                <a:moveTo>
                  <a:pt x="0" y="0"/>
                </a:moveTo>
                <a:lnTo>
                  <a:pt x="4130909" y="0"/>
                </a:lnTo>
                <a:lnTo>
                  <a:pt x="4130909" y="4245657"/>
                </a:lnTo>
                <a:lnTo>
                  <a:pt x="0" y="4245657"/>
                </a:lnTo>
                <a:lnTo>
                  <a:pt x="0" y="0"/>
                </a:lnTo>
                <a:close/>
              </a:path>
            </a:pathLst>
          </a:custGeom>
          <a:blipFill>
            <a:blip r:embed="rId7"/>
            <a:stretch>
              <a:fillRect l="0" t="0" r="0" b="0"/>
            </a:stretch>
          </a:blipFill>
        </p:spPr>
      </p:sp>
      <p:sp>
        <p:nvSpPr>
          <p:cNvPr name="Freeform 5" id="5"/>
          <p:cNvSpPr/>
          <p:nvPr/>
        </p:nvSpPr>
        <p:spPr>
          <a:xfrm flipH="false" flipV="false" rot="0">
            <a:off x="8440358" y="2757340"/>
            <a:ext cx="4655922" cy="2386160"/>
          </a:xfrm>
          <a:custGeom>
            <a:avLst/>
            <a:gdLst/>
            <a:ahLst/>
            <a:cxnLst/>
            <a:rect r="r" b="b" t="t" l="l"/>
            <a:pathLst>
              <a:path h="2386160" w="4655922">
                <a:moveTo>
                  <a:pt x="0" y="0"/>
                </a:moveTo>
                <a:lnTo>
                  <a:pt x="4655922" y="0"/>
                </a:lnTo>
                <a:lnTo>
                  <a:pt x="4655922" y="2386160"/>
                </a:lnTo>
                <a:lnTo>
                  <a:pt x="0" y="2386160"/>
                </a:lnTo>
                <a:lnTo>
                  <a:pt x="0" y="0"/>
                </a:lnTo>
                <a:close/>
              </a:path>
            </a:pathLst>
          </a:custGeom>
          <a:blipFill>
            <a:blip r:embed="rId8"/>
            <a:stretch>
              <a:fillRect l="0" t="0" r="0" b="0"/>
            </a:stretch>
          </a:blipFill>
        </p:spPr>
      </p:sp>
      <p:grpSp>
        <p:nvGrpSpPr>
          <p:cNvPr name="Group 6" id="6"/>
          <p:cNvGrpSpPr/>
          <p:nvPr/>
        </p:nvGrpSpPr>
        <p:grpSpPr>
          <a:xfrm rot="0">
            <a:off x="1272708" y="8156493"/>
            <a:ext cx="7370916" cy="1859851"/>
            <a:chOff x="0" y="0"/>
            <a:chExt cx="5479784" cy="1382675"/>
          </a:xfrm>
        </p:grpSpPr>
        <p:sp>
          <p:nvSpPr>
            <p:cNvPr name="Freeform 7" id="7"/>
            <p:cNvSpPr/>
            <p:nvPr/>
          </p:nvSpPr>
          <p:spPr>
            <a:xfrm flipH="false" flipV="false" rot="0">
              <a:off x="0" y="0"/>
              <a:ext cx="5479784" cy="1382675"/>
            </a:xfrm>
            <a:custGeom>
              <a:avLst/>
              <a:gdLst/>
              <a:ahLst/>
              <a:cxnLst/>
              <a:rect r="r" b="b" t="t" l="l"/>
              <a:pathLst>
                <a:path h="1382675" w="5479784">
                  <a:moveTo>
                    <a:pt x="0" y="0"/>
                  </a:moveTo>
                  <a:lnTo>
                    <a:pt x="5479784" y="0"/>
                  </a:lnTo>
                  <a:lnTo>
                    <a:pt x="5479784" y="1382675"/>
                  </a:lnTo>
                  <a:lnTo>
                    <a:pt x="0" y="1382675"/>
                  </a:lnTo>
                  <a:close/>
                </a:path>
              </a:pathLst>
            </a:custGeom>
            <a:solidFill>
              <a:srgbClr val="605F5F"/>
            </a:solidFill>
          </p:spPr>
        </p:sp>
      </p:grpSp>
      <p:grpSp>
        <p:nvGrpSpPr>
          <p:cNvPr name="Group 8" id="8"/>
          <p:cNvGrpSpPr/>
          <p:nvPr/>
        </p:nvGrpSpPr>
        <p:grpSpPr>
          <a:xfrm rot="0">
            <a:off x="4239692" y="4265359"/>
            <a:ext cx="1436948" cy="1756283"/>
            <a:chOff x="0" y="0"/>
            <a:chExt cx="1137481" cy="1390265"/>
          </a:xfrm>
        </p:grpSpPr>
        <p:sp>
          <p:nvSpPr>
            <p:cNvPr name="Freeform 9" id="9"/>
            <p:cNvSpPr/>
            <p:nvPr/>
          </p:nvSpPr>
          <p:spPr>
            <a:xfrm flipH="false" flipV="false" rot="0">
              <a:off x="0" y="0"/>
              <a:ext cx="1137481" cy="1390265"/>
            </a:xfrm>
            <a:custGeom>
              <a:avLst/>
              <a:gdLst/>
              <a:ahLst/>
              <a:cxnLst/>
              <a:rect r="r" b="b" t="t" l="l"/>
              <a:pathLst>
                <a:path h="1390265" w="1137481">
                  <a:moveTo>
                    <a:pt x="0" y="0"/>
                  </a:moveTo>
                  <a:lnTo>
                    <a:pt x="1137481" y="0"/>
                  </a:lnTo>
                  <a:lnTo>
                    <a:pt x="1137481" y="1390265"/>
                  </a:lnTo>
                  <a:lnTo>
                    <a:pt x="0" y="1390265"/>
                  </a:lnTo>
                  <a:close/>
                </a:path>
              </a:pathLst>
            </a:custGeom>
            <a:solidFill>
              <a:srgbClr val="56AEFF"/>
            </a:solidFill>
          </p:spPr>
        </p:sp>
      </p:grpSp>
      <p:sp>
        <p:nvSpPr>
          <p:cNvPr name="Freeform 10" id="10"/>
          <p:cNvSpPr/>
          <p:nvPr/>
        </p:nvSpPr>
        <p:spPr>
          <a:xfrm flipH="false" flipV="false" rot="0">
            <a:off x="3848973" y="5005259"/>
            <a:ext cx="2194984" cy="1646238"/>
          </a:xfrm>
          <a:custGeom>
            <a:avLst/>
            <a:gdLst/>
            <a:ahLst/>
            <a:cxnLst/>
            <a:rect r="r" b="b" t="t" l="l"/>
            <a:pathLst>
              <a:path h="1646238" w="2194984">
                <a:moveTo>
                  <a:pt x="0" y="0"/>
                </a:moveTo>
                <a:lnTo>
                  <a:pt x="2194984" y="0"/>
                </a:lnTo>
                <a:lnTo>
                  <a:pt x="2194984" y="1646238"/>
                </a:lnTo>
                <a:lnTo>
                  <a:pt x="0" y="164623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3848973" y="6421330"/>
            <a:ext cx="2171582" cy="230167"/>
          </a:xfrm>
          <a:custGeom>
            <a:avLst/>
            <a:gdLst/>
            <a:ahLst/>
            <a:cxnLst/>
            <a:rect r="r" b="b" t="t" l="l"/>
            <a:pathLst>
              <a:path h="230167" w="2171582">
                <a:moveTo>
                  <a:pt x="0" y="0"/>
                </a:moveTo>
                <a:lnTo>
                  <a:pt x="2171582" y="0"/>
                </a:lnTo>
                <a:lnTo>
                  <a:pt x="2171582" y="230167"/>
                </a:lnTo>
                <a:lnTo>
                  <a:pt x="0" y="230167"/>
                </a:lnTo>
                <a:lnTo>
                  <a:pt x="0" y="0"/>
                </a:lnTo>
                <a:close/>
              </a:path>
            </a:pathLst>
          </a:custGeom>
          <a:blipFill>
            <a:blip r:embed="rId11"/>
            <a:stretch>
              <a:fillRect l="0" t="-109212" r="0" b="-109212"/>
            </a:stretch>
          </a:blipFill>
        </p:spPr>
      </p:sp>
      <p:sp>
        <p:nvSpPr>
          <p:cNvPr name="TextBox 12" id="12"/>
          <p:cNvSpPr txBox="true"/>
          <p:nvPr/>
        </p:nvSpPr>
        <p:spPr>
          <a:xfrm rot="0">
            <a:off x="2820208" y="791936"/>
            <a:ext cx="12647584" cy="1142365"/>
          </a:xfrm>
          <a:prstGeom prst="rect">
            <a:avLst/>
          </a:prstGeom>
        </p:spPr>
        <p:txBody>
          <a:bodyPr anchor="t" rtlCol="false" tIns="0" lIns="0" bIns="0" rIns="0">
            <a:spAutoFit/>
          </a:bodyPr>
          <a:lstStyle/>
          <a:p>
            <a:pPr algn="ctr">
              <a:lnSpc>
                <a:spcPts val="8600"/>
              </a:lnSpc>
            </a:pPr>
            <a:r>
              <a:rPr lang="en-US" sz="8600" i="true">
                <a:solidFill>
                  <a:srgbClr val="2A3B19"/>
                </a:solidFill>
                <a:latin typeface="Merriweather Italics"/>
                <a:ea typeface="Merriweather Italics"/>
                <a:cs typeface="Merriweather Italics"/>
                <a:sym typeface="Merriweather Italics"/>
              </a:rPr>
              <a:t>How were coins made?</a:t>
            </a:r>
          </a:p>
        </p:txBody>
      </p:sp>
      <p:sp>
        <p:nvSpPr>
          <p:cNvPr name="Freeform 13" id="13"/>
          <p:cNvSpPr/>
          <p:nvPr/>
        </p:nvSpPr>
        <p:spPr>
          <a:xfrm flipH="false" flipV="false" rot="0">
            <a:off x="3872375" y="7175704"/>
            <a:ext cx="2171582" cy="230167"/>
          </a:xfrm>
          <a:custGeom>
            <a:avLst/>
            <a:gdLst/>
            <a:ahLst/>
            <a:cxnLst/>
            <a:rect r="r" b="b" t="t" l="l"/>
            <a:pathLst>
              <a:path h="230167" w="2171582">
                <a:moveTo>
                  <a:pt x="0" y="0"/>
                </a:moveTo>
                <a:lnTo>
                  <a:pt x="2171582" y="0"/>
                </a:lnTo>
                <a:lnTo>
                  <a:pt x="2171582" y="230167"/>
                </a:lnTo>
                <a:lnTo>
                  <a:pt x="0" y="230167"/>
                </a:lnTo>
                <a:lnTo>
                  <a:pt x="0" y="0"/>
                </a:lnTo>
                <a:close/>
              </a:path>
            </a:pathLst>
          </a:custGeom>
          <a:blipFill>
            <a:blip r:embed="rId12"/>
            <a:stretch>
              <a:fillRect l="0" t="-109212" r="0" b="-109212"/>
            </a:stretch>
          </a:blipFill>
        </p:spPr>
      </p:sp>
      <p:sp>
        <p:nvSpPr>
          <p:cNvPr name="Freeform 14" id="14"/>
          <p:cNvSpPr/>
          <p:nvPr/>
        </p:nvSpPr>
        <p:spPr>
          <a:xfrm flipH="false" flipV="true" rot="0">
            <a:off x="3825572" y="7999826"/>
            <a:ext cx="2194984" cy="1646238"/>
          </a:xfrm>
          <a:custGeom>
            <a:avLst/>
            <a:gdLst/>
            <a:ahLst/>
            <a:cxnLst/>
            <a:rect r="r" b="b" t="t" l="l"/>
            <a:pathLst>
              <a:path h="1646238" w="2194984">
                <a:moveTo>
                  <a:pt x="0" y="1646238"/>
                </a:moveTo>
                <a:lnTo>
                  <a:pt x="2194983" y="1646238"/>
                </a:lnTo>
                <a:lnTo>
                  <a:pt x="2194983" y="0"/>
                </a:lnTo>
                <a:lnTo>
                  <a:pt x="0" y="0"/>
                </a:lnTo>
                <a:lnTo>
                  <a:pt x="0" y="1646238"/>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3825572" y="7926326"/>
            <a:ext cx="2171582" cy="230167"/>
          </a:xfrm>
          <a:custGeom>
            <a:avLst/>
            <a:gdLst/>
            <a:ahLst/>
            <a:cxnLst/>
            <a:rect r="r" b="b" t="t" l="l"/>
            <a:pathLst>
              <a:path h="230167" w="2171582">
                <a:moveTo>
                  <a:pt x="0" y="0"/>
                </a:moveTo>
                <a:lnTo>
                  <a:pt x="2171582" y="0"/>
                </a:lnTo>
                <a:lnTo>
                  <a:pt x="2171582" y="230167"/>
                </a:lnTo>
                <a:lnTo>
                  <a:pt x="0" y="230167"/>
                </a:lnTo>
                <a:lnTo>
                  <a:pt x="0" y="0"/>
                </a:lnTo>
                <a:close/>
              </a:path>
            </a:pathLst>
          </a:custGeom>
          <a:blipFill>
            <a:blip r:embed="rId11"/>
            <a:stretch>
              <a:fillRect l="0" t="-109212" r="0" b="-109212"/>
            </a:stretch>
          </a:blipFill>
        </p:spPr>
      </p:sp>
      <p:sp>
        <p:nvSpPr>
          <p:cNvPr name="Freeform 16" id="16"/>
          <p:cNvSpPr/>
          <p:nvPr/>
        </p:nvSpPr>
        <p:spPr>
          <a:xfrm flipH="true" flipV="false" rot="1001260">
            <a:off x="2367167" y="1958397"/>
            <a:ext cx="2837459" cy="2837459"/>
          </a:xfrm>
          <a:custGeom>
            <a:avLst/>
            <a:gdLst/>
            <a:ahLst/>
            <a:cxnLst/>
            <a:rect r="r" b="b" t="t" l="l"/>
            <a:pathLst>
              <a:path h="2837459" w="2837459">
                <a:moveTo>
                  <a:pt x="2837459" y="0"/>
                </a:moveTo>
                <a:lnTo>
                  <a:pt x="0" y="0"/>
                </a:lnTo>
                <a:lnTo>
                  <a:pt x="0" y="2837459"/>
                </a:lnTo>
                <a:lnTo>
                  <a:pt x="2837459" y="2837459"/>
                </a:lnTo>
                <a:lnTo>
                  <a:pt x="2837459"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7" id="17"/>
          <p:cNvGrpSpPr/>
          <p:nvPr/>
        </p:nvGrpSpPr>
        <p:grpSpPr>
          <a:xfrm rot="9129337">
            <a:off x="6266339" y="6837337"/>
            <a:ext cx="1609339" cy="182475"/>
            <a:chOff x="0" y="0"/>
            <a:chExt cx="3785870" cy="429260"/>
          </a:xfrm>
        </p:grpSpPr>
        <p:sp>
          <p:nvSpPr>
            <p:cNvPr name="Freeform 18" id="18"/>
            <p:cNvSpPr/>
            <p:nvPr/>
          </p:nvSpPr>
          <p:spPr>
            <a:xfrm flipH="false" flipV="false" rot="0">
              <a:off x="0" y="-5080"/>
              <a:ext cx="3785870" cy="434340"/>
            </a:xfrm>
            <a:custGeom>
              <a:avLst/>
              <a:gdLst/>
              <a:ahLst/>
              <a:cxnLst/>
              <a:rect r="r" b="b" t="t" l="l"/>
              <a:pathLst>
                <a:path h="434340" w="3785870">
                  <a:moveTo>
                    <a:pt x="3768090" y="187960"/>
                  </a:moveTo>
                  <a:lnTo>
                    <a:pt x="3506470" y="11430"/>
                  </a:lnTo>
                  <a:cubicBezTo>
                    <a:pt x="3488690" y="0"/>
                    <a:pt x="3465830" y="3810"/>
                    <a:pt x="3453130" y="21590"/>
                  </a:cubicBezTo>
                  <a:cubicBezTo>
                    <a:pt x="3441700" y="39370"/>
                    <a:pt x="3445510" y="62230"/>
                    <a:pt x="3463290" y="74930"/>
                  </a:cubicBezTo>
                  <a:lnTo>
                    <a:pt x="3622040" y="181610"/>
                  </a:lnTo>
                  <a:lnTo>
                    <a:pt x="0" y="181610"/>
                  </a:lnTo>
                  <a:lnTo>
                    <a:pt x="0" y="257810"/>
                  </a:lnTo>
                  <a:lnTo>
                    <a:pt x="3622040" y="257810"/>
                  </a:lnTo>
                  <a:lnTo>
                    <a:pt x="3463290" y="364490"/>
                  </a:lnTo>
                  <a:cubicBezTo>
                    <a:pt x="3445510" y="375920"/>
                    <a:pt x="3441700" y="400050"/>
                    <a:pt x="3453130" y="417830"/>
                  </a:cubicBezTo>
                  <a:cubicBezTo>
                    <a:pt x="3460750" y="429260"/>
                    <a:pt x="3472180" y="434340"/>
                    <a:pt x="3484880" y="434340"/>
                  </a:cubicBezTo>
                  <a:cubicBezTo>
                    <a:pt x="3492500" y="434340"/>
                    <a:pt x="3500120" y="431800"/>
                    <a:pt x="3506470" y="427990"/>
                  </a:cubicBezTo>
                  <a:lnTo>
                    <a:pt x="3769360" y="251460"/>
                  </a:lnTo>
                  <a:cubicBezTo>
                    <a:pt x="3779520" y="243840"/>
                    <a:pt x="3785870" y="232410"/>
                    <a:pt x="3785870" y="219710"/>
                  </a:cubicBezTo>
                  <a:cubicBezTo>
                    <a:pt x="3785870" y="207010"/>
                    <a:pt x="3779520" y="195580"/>
                    <a:pt x="3768090" y="187960"/>
                  </a:cubicBezTo>
                  <a:close/>
                </a:path>
              </a:pathLst>
            </a:custGeom>
            <a:solidFill>
              <a:srgbClr val="FFFFFF"/>
            </a:solidFill>
          </p:spPr>
        </p:sp>
      </p:grpSp>
      <p:sp>
        <p:nvSpPr>
          <p:cNvPr name="TextBox 19" id="19"/>
          <p:cNvSpPr txBox="true"/>
          <p:nvPr/>
        </p:nvSpPr>
        <p:spPr>
          <a:xfrm rot="0">
            <a:off x="13508758" y="3036338"/>
            <a:ext cx="4451521" cy="1661795"/>
          </a:xfrm>
          <a:prstGeom prst="rect">
            <a:avLst/>
          </a:prstGeom>
        </p:spPr>
        <p:txBody>
          <a:bodyPr anchor="t" rtlCol="false" tIns="0" lIns="0" bIns="0" rIns="0">
            <a:spAutoFit/>
          </a:bodyPr>
          <a:lstStyle/>
          <a:p>
            <a:pPr algn="ctr">
              <a:lnSpc>
                <a:spcPts val="4480"/>
              </a:lnSpc>
            </a:pPr>
            <a:r>
              <a:rPr lang="en-US" sz="3200">
                <a:solidFill>
                  <a:srgbClr val="FFFFFF"/>
                </a:solidFill>
                <a:latin typeface="Merriweather"/>
                <a:ea typeface="Merriweather"/>
                <a:cs typeface="Merriweather"/>
                <a:sym typeface="Merriweather"/>
              </a:rPr>
              <a:t>Coin </a:t>
            </a:r>
            <a:r>
              <a:rPr lang="en-US" sz="3200">
                <a:solidFill>
                  <a:srgbClr val="FFFFFF"/>
                </a:solidFill>
                <a:latin typeface="Merriweather"/>
                <a:ea typeface="Merriweather"/>
                <a:cs typeface="Merriweather"/>
                <a:sym typeface="Merriweather"/>
              </a:rPr>
              <a:t>die from mint of ​Demetrius I of Bactria, 200-185 BCE​</a:t>
            </a:r>
          </a:p>
        </p:txBody>
      </p:sp>
      <p:sp>
        <p:nvSpPr>
          <p:cNvPr name="TextBox 20" id="20"/>
          <p:cNvSpPr txBox="true"/>
          <p:nvPr/>
        </p:nvSpPr>
        <p:spPr>
          <a:xfrm rot="0">
            <a:off x="13358786" y="6773557"/>
            <a:ext cx="4751464" cy="1661864"/>
          </a:xfrm>
          <a:prstGeom prst="rect">
            <a:avLst/>
          </a:prstGeom>
        </p:spPr>
        <p:txBody>
          <a:bodyPr anchor="t" rtlCol="false" tIns="0" lIns="0" bIns="0" rIns="0">
            <a:spAutoFit/>
          </a:bodyPr>
          <a:lstStyle/>
          <a:p>
            <a:pPr algn="ctr">
              <a:lnSpc>
                <a:spcPts val="4476"/>
              </a:lnSpc>
            </a:pPr>
            <a:r>
              <a:rPr lang="en-US" sz="3197">
                <a:solidFill>
                  <a:srgbClr val="FFFFFF"/>
                </a:solidFill>
                <a:latin typeface="Merriweather"/>
                <a:ea typeface="Merriweather"/>
                <a:cs typeface="Merriweather"/>
                <a:sym typeface="Merriweather"/>
              </a:rPr>
              <a:t>Yau</a:t>
            </a:r>
            <a:r>
              <a:rPr lang="en-US" sz="3197">
                <a:solidFill>
                  <a:srgbClr val="FFFFFF"/>
                </a:solidFill>
                <a:latin typeface="Merriweather"/>
                <a:ea typeface="Merriweather"/>
                <a:cs typeface="Merriweather"/>
                <a:sym typeface="Merriweather"/>
              </a:rPr>
              <a:t>dheya clay coin molds, c. 3rd-4th centuries CE ​</a:t>
            </a:r>
          </a:p>
        </p:txBody>
      </p:sp>
      <p:sp>
        <p:nvSpPr>
          <p:cNvPr name="TextBox 21" id="21"/>
          <p:cNvSpPr txBox="true"/>
          <p:nvPr/>
        </p:nvSpPr>
        <p:spPr>
          <a:xfrm rot="0">
            <a:off x="6104094" y="3329502"/>
            <a:ext cx="1335435" cy="4057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Hammer</a:t>
            </a:r>
          </a:p>
        </p:txBody>
      </p:sp>
      <p:sp>
        <p:nvSpPr>
          <p:cNvPr name="TextBox 22" id="22"/>
          <p:cNvSpPr txBox="true"/>
          <p:nvPr/>
        </p:nvSpPr>
        <p:spPr>
          <a:xfrm rot="0">
            <a:off x="1363106" y="7764876"/>
            <a:ext cx="1732211" cy="4057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Obverse die</a:t>
            </a:r>
          </a:p>
        </p:txBody>
      </p:sp>
      <p:sp>
        <p:nvSpPr>
          <p:cNvPr name="TextBox 23" id="23"/>
          <p:cNvSpPr txBox="true"/>
          <p:nvPr/>
        </p:nvSpPr>
        <p:spPr>
          <a:xfrm rot="0">
            <a:off x="6710305" y="5968078"/>
            <a:ext cx="1594842" cy="4057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Blank/flan</a:t>
            </a:r>
          </a:p>
        </p:txBody>
      </p:sp>
      <p:sp>
        <p:nvSpPr>
          <p:cNvPr name="TextBox 24" id="24"/>
          <p:cNvSpPr txBox="true"/>
          <p:nvPr/>
        </p:nvSpPr>
        <p:spPr>
          <a:xfrm rot="0">
            <a:off x="1966455" y="5593428"/>
            <a:ext cx="1707505" cy="405765"/>
          </a:xfrm>
          <a:prstGeom prst="rect">
            <a:avLst/>
          </a:prstGeom>
        </p:spPr>
        <p:txBody>
          <a:bodyPr anchor="t" rtlCol="false" tIns="0" lIns="0" bIns="0" rIns="0">
            <a:spAutoFit/>
          </a:bodyPr>
          <a:lstStyle/>
          <a:p>
            <a:pPr algn="ctr">
              <a:lnSpc>
                <a:spcPts val="3359"/>
              </a:lnSpc>
            </a:pPr>
            <a:r>
              <a:rPr lang="en-US" sz="2399">
                <a:solidFill>
                  <a:srgbClr val="FFFFFF"/>
                </a:solidFill>
                <a:latin typeface="Merriweather"/>
                <a:ea typeface="Merriweather"/>
                <a:cs typeface="Merriweather"/>
                <a:sym typeface="Merriweather"/>
              </a:rPr>
              <a:t>Reverse die</a:t>
            </a:r>
          </a:p>
        </p:txBody>
      </p:sp>
      <p:sp>
        <p:nvSpPr>
          <p:cNvPr name="TextBox 25" id="25"/>
          <p:cNvSpPr txBox="true"/>
          <p:nvPr/>
        </p:nvSpPr>
        <p:spPr>
          <a:xfrm rot="0">
            <a:off x="7487560" y="8298742"/>
            <a:ext cx="723602" cy="372745"/>
          </a:xfrm>
          <a:prstGeom prst="rect">
            <a:avLst/>
          </a:prstGeom>
        </p:spPr>
        <p:txBody>
          <a:bodyPr anchor="t" rtlCol="false" tIns="0" lIns="0" bIns="0" rIns="0">
            <a:spAutoFit/>
          </a:bodyPr>
          <a:lstStyle/>
          <a:p>
            <a:pPr algn="ctr">
              <a:lnSpc>
                <a:spcPts val="3079"/>
              </a:lnSpc>
            </a:pPr>
            <a:r>
              <a:rPr lang="en-US" sz="2199">
                <a:solidFill>
                  <a:srgbClr val="E6E7E2"/>
                </a:solidFill>
                <a:latin typeface="Merriweather"/>
                <a:ea typeface="Merriweather"/>
                <a:cs typeface="Merriweather"/>
                <a:sym typeface="Merriweather"/>
              </a:rPr>
              <a:t>Anvil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A3B1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4645684" y="5108438"/>
            <a:ext cx="7284632" cy="5946909"/>
          </a:xfrm>
          <a:custGeom>
            <a:avLst/>
            <a:gdLst/>
            <a:ahLst/>
            <a:cxnLst/>
            <a:rect r="r" b="b" t="t" l="l"/>
            <a:pathLst>
              <a:path h="5946909" w="7284632">
                <a:moveTo>
                  <a:pt x="0" y="0"/>
                </a:moveTo>
                <a:lnTo>
                  <a:pt x="7284632" y="0"/>
                </a:lnTo>
                <a:lnTo>
                  <a:pt x="7284632" y="5946909"/>
                </a:lnTo>
                <a:lnTo>
                  <a:pt x="0" y="59469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4700908">
            <a:off x="13301167" y="2610905"/>
            <a:ext cx="7358179" cy="1913126"/>
          </a:xfrm>
          <a:custGeom>
            <a:avLst/>
            <a:gdLst/>
            <a:ahLst/>
            <a:cxnLst/>
            <a:rect r="r" b="b" t="t" l="l"/>
            <a:pathLst>
              <a:path h="1913126" w="7358179">
                <a:moveTo>
                  <a:pt x="0" y="0"/>
                </a:moveTo>
                <a:lnTo>
                  <a:pt x="7358179" y="0"/>
                </a:lnTo>
                <a:lnTo>
                  <a:pt x="7358179" y="1913126"/>
                </a:lnTo>
                <a:lnTo>
                  <a:pt x="0" y="1913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2820208" y="791936"/>
            <a:ext cx="12647584" cy="1142365"/>
          </a:xfrm>
          <a:prstGeom prst="rect">
            <a:avLst/>
          </a:prstGeom>
        </p:spPr>
        <p:txBody>
          <a:bodyPr anchor="t" rtlCol="false" tIns="0" lIns="0" bIns="0" rIns="0">
            <a:spAutoFit/>
          </a:bodyPr>
          <a:lstStyle/>
          <a:p>
            <a:pPr algn="ctr">
              <a:lnSpc>
                <a:spcPts val="8600"/>
              </a:lnSpc>
            </a:pPr>
            <a:r>
              <a:rPr lang="en-US" sz="8600" i="true">
                <a:solidFill>
                  <a:srgbClr val="A4B792"/>
                </a:solidFill>
                <a:latin typeface="Merriweather Italics"/>
                <a:ea typeface="Merriweather Italics"/>
                <a:cs typeface="Merriweather Italics"/>
                <a:sym typeface="Merriweather Italics"/>
              </a:rPr>
              <a:t>Reading a Coin</a:t>
            </a:r>
          </a:p>
        </p:txBody>
      </p:sp>
      <p:sp>
        <p:nvSpPr>
          <p:cNvPr name="Freeform 5" id="5"/>
          <p:cNvSpPr/>
          <p:nvPr/>
        </p:nvSpPr>
        <p:spPr>
          <a:xfrm flipH="false" flipV="false" rot="0">
            <a:off x="-271905" y="2623810"/>
            <a:ext cx="11049551" cy="7373064"/>
          </a:xfrm>
          <a:custGeom>
            <a:avLst/>
            <a:gdLst/>
            <a:ahLst/>
            <a:cxnLst/>
            <a:rect r="r" b="b" t="t" l="l"/>
            <a:pathLst>
              <a:path h="7373064" w="11049551">
                <a:moveTo>
                  <a:pt x="0" y="0"/>
                </a:moveTo>
                <a:lnTo>
                  <a:pt x="11049551" y="0"/>
                </a:lnTo>
                <a:lnTo>
                  <a:pt x="11049551" y="7373065"/>
                </a:lnTo>
                <a:lnTo>
                  <a:pt x="0" y="7373065"/>
                </a:lnTo>
                <a:lnTo>
                  <a:pt x="0" y="0"/>
                </a:lnTo>
                <a:close/>
              </a:path>
            </a:pathLst>
          </a:custGeom>
          <a:blipFill>
            <a:blip r:embed="rId7"/>
            <a:stretch>
              <a:fillRect l="0" t="0" r="0" b="0"/>
            </a:stretch>
          </a:blipFill>
        </p:spPr>
      </p:sp>
      <p:sp>
        <p:nvSpPr>
          <p:cNvPr name="Freeform 6" id="6"/>
          <p:cNvSpPr/>
          <p:nvPr/>
        </p:nvSpPr>
        <p:spPr>
          <a:xfrm flipH="false" flipV="false" rot="0">
            <a:off x="7161298" y="2521496"/>
            <a:ext cx="11356215" cy="7577693"/>
          </a:xfrm>
          <a:custGeom>
            <a:avLst/>
            <a:gdLst/>
            <a:ahLst/>
            <a:cxnLst/>
            <a:rect r="r" b="b" t="t" l="l"/>
            <a:pathLst>
              <a:path h="7577693" w="11356215">
                <a:moveTo>
                  <a:pt x="0" y="0"/>
                </a:moveTo>
                <a:lnTo>
                  <a:pt x="11356215" y="0"/>
                </a:lnTo>
                <a:lnTo>
                  <a:pt x="11356215" y="7577693"/>
                </a:lnTo>
                <a:lnTo>
                  <a:pt x="0" y="7577693"/>
                </a:lnTo>
                <a:lnTo>
                  <a:pt x="0" y="0"/>
                </a:lnTo>
                <a:close/>
              </a:path>
            </a:pathLst>
          </a:custGeom>
          <a:blipFill>
            <a:blip r:embed="rId8"/>
            <a:stretch>
              <a:fillRect l="0" t="0" r="0" b="0"/>
            </a:stretch>
          </a:blipFill>
        </p:spPr>
      </p:sp>
      <p:sp>
        <p:nvSpPr>
          <p:cNvPr name="TextBox 7" id="7"/>
          <p:cNvSpPr txBox="true"/>
          <p:nvPr/>
        </p:nvSpPr>
        <p:spPr>
          <a:xfrm rot="0">
            <a:off x="1155673" y="1591063"/>
            <a:ext cx="1946434" cy="72580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Material</a:t>
            </a:r>
          </a:p>
        </p:txBody>
      </p:sp>
      <p:sp>
        <p:nvSpPr>
          <p:cNvPr name="TextBox 8" id="8"/>
          <p:cNvSpPr txBox="true"/>
          <p:nvPr/>
        </p:nvSpPr>
        <p:spPr>
          <a:xfrm rot="0">
            <a:off x="4439413" y="1795691"/>
            <a:ext cx="1989455" cy="72580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Obverse</a:t>
            </a:r>
          </a:p>
        </p:txBody>
      </p:sp>
      <p:sp>
        <p:nvSpPr>
          <p:cNvPr name="TextBox 9" id="9"/>
          <p:cNvSpPr txBox="true"/>
          <p:nvPr/>
        </p:nvSpPr>
        <p:spPr>
          <a:xfrm rot="0">
            <a:off x="11721317" y="1795691"/>
            <a:ext cx="1879441" cy="72580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Reverse</a:t>
            </a:r>
          </a:p>
        </p:txBody>
      </p:sp>
      <p:sp>
        <p:nvSpPr>
          <p:cNvPr name="TextBox 10" id="10"/>
          <p:cNvSpPr txBox="true"/>
          <p:nvPr/>
        </p:nvSpPr>
        <p:spPr>
          <a:xfrm rot="0">
            <a:off x="1282962" y="2841663"/>
            <a:ext cx="1170464" cy="72580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Type</a:t>
            </a:r>
          </a:p>
        </p:txBody>
      </p:sp>
      <p:sp>
        <p:nvSpPr>
          <p:cNvPr name="TextBox 11" id="11"/>
          <p:cNvSpPr txBox="true"/>
          <p:nvPr/>
        </p:nvSpPr>
        <p:spPr>
          <a:xfrm rot="0">
            <a:off x="15314545" y="2521623"/>
            <a:ext cx="1170464" cy="72580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Type</a:t>
            </a:r>
          </a:p>
        </p:txBody>
      </p:sp>
      <p:sp>
        <p:nvSpPr>
          <p:cNvPr name="TextBox 12" id="12"/>
          <p:cNvSpPr txBox="true"/>
          <p:nvPr/>
        </p:nvSpPr>
        <p:spPr>
          <a:xfrm rot="0">
            <a:off x="8021439" y="2725483"/>
            <a:ext cx="1710928" cy="72199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Legend</a:t>
            </a:r>
          </a:p>
        </p:txBody>
      </p:sp>
      <p:grpSp>
        <p:nvGrpSpPr>
          <p:cNvPr name="Group 13" id="13"/>
          <p:cNvGrpSpPr/>
          <p:nvPr/>
        </p:nvGrpSpPr>
        <p:grpSpPr>
          <a:xfrm rot="7543181">
            <a:off x="7517461" y="3796537"/>
            <a:ext cx="1007956" cy="288875"/>
            <a:chOff x="0" y="0"/>
            <a:chExt cx="1497791" cy="429260"/>
          </a:xfrm>
        </p:grpSpPr>
        <p:sp>
          <p:nvSpPr>
            <p:cNvPr name="Freeform 14" id="14"/>
            <p:cNvSpPr/>
            <p:nvPr/>
          </p:nvSpPr>
          <p:spPr>
            <a:xfrm flipH="false" flipV="false" rot="0">
              <a:off x="0" y="-5080"/>
              <a:ext cx="1497791" cy="434340"/>
            </a:xfrm>
            <a:custGeom>
              <a:avLst/>
              <a:gdLst/>
              <a:ahLst/>
              <a:cxnLst/>
              <a:rect r="r" b="b" t="t" l="l"/>
              <a:pathLst>
                <a:path h="434340" w="1497791">
                  <a:moveTo>
                    <a:pt x="1480011" y="187960"/>
                  </a:moveTo>
                  <a:lnTo>
                    <a:pt x="1218391" y="11430"/>
                  </a:lnTo>
                  <a:cubicBezTo>
                    <a:pt x="1200611" y="0"/>
                    <a:pt x="1177751" y="3810"/>
                    <a:pt x="1165051" y="21590"/>
                  </a:cubicBezTo>
                  <a:cubicBezTo>
                    <a:pt x="1153621" y="39370"/>
                    <a:pt x="1157431" y="62230"/>
                    <a:pt x="1175211" y="74930"/>
                  </a:cubicBezTo>
                  <a:lnTo>
                    <a:pt x="1333961" y="181610"/>
                  </a:lnTo>
                  <a:lnTo>
                    <a:pt x="0" y="181610"/>
                  </a:lnTo>
                  <a:lnTo>
                    <a:pt x="0" y="257810"/>
                  </a:lnTo>
                  <a:lnTo>
                    <a:pt x="1333961" y="257810"/>
                  </a:lnTo>
                  <a:lnTo>
                    <a:pt x="1175211" y="364490"/>
                  </a:lnTo>
                  <a:cubicBezTo>
                    <a:pt x="1157431" y="375920"/>
                    <a:pt x="1153621" y="400050"/>
                    <a:pt x="1165051" y="417830"/>
                  </a:cubicBezTo>
                  <a:cubicBezTo>
                    <a:pt x="1172671" y="429260"/>
                    <a:pt x="1184101" y="434340"/>
                    <a:pt x="1196801" y="434340"/>
                  </a:cubicBezTo>
                  <a:cubicBezTo>
                    <a:pt x="1204421" y="434340"/>
                    <a:pt x="1212041" y="431800"/>
                    <a:pt x="1218391" y="427990"/>
                  </a:cubicBezTo>
                  <a:lnTo>
                    <a:pt x="1481281" y="251460"/>
                  </a:lnTo>
                  <a:cubicBezTo>
                    <a:pt x="1491441" y="243840"/>
                    <a:pt x="1497791" y="232410"/>
                    <a:pt x="1497791" y="219710"/>
                  </a:cubicBezTo>
                  <a:cubicBezTo>
                    <a:pt x="1497791" y="207010"/>
                    <a:pt x="1491441" y="195580"/>
                    <a:pt x="1480011" y="187960"/>
                  </a:cubicBezTo>
                  <a:close/>
                </a:path>
              </a:pathLst>
            </a:custGeom>
            <a:solidFill>
              <a:srgbClr val="FFFFFF"/>
            </a:solidFill>
          </p:spPr>
        </p:sp>
      </p:grpSp>
      <p:grpSp>
        <p:nvGrpSpPr>
          <p:cNvPr name="Group 15" id="15"/>
          <p:cNvGrpSpPr/>
          <p:nvPr/>
        </p:nvGrpSpPr>
        <p:grpSpPr>
          <a:xfrm rot="1438686">
            <a:off x="9324708" y="3625106"/>
            <a:ext cx="1454810" cy="299725"/>
            <a:chOff x="0" y="0"/>
            <a:chExt cx="2083552" cy="429260"/>
          </a:xfrm>
        </p:grpSpPr>
        <p:sp>
          <p:nvSpPr>
            <p:cNvPr name="Freeform 16" id="16"/>
            <p:cNvSpPr/>
            <p:nvPr/>
          </p:nvSpPr>
          <p:spPr>
            <a:xfrm flipH="false" flipV="false" rot="0">
              <a:off x="0" y="-5080"/>
              <a:ext cx="2083552" cy="434340"/>
            </a:xfrm>
            <a:custGeom>
              <a:avLst/>
              <a:gdLst/>
              <a:ahLst/>
              <a:cxnLst/>
              <a:rect r="r" b="b" t="t" l="l"/>
              <a:pathLst>
                <a:path h="434340" w="2083552">
                  <a:moveTo>
                    <a:pt x="2065772" y="187960"/>
                  </a:moveTo>
                  <a:lnTo>
                    <a:pt x="1804152" y="11430"/>
                  </a:lnTo>
                  <a:cubicBezTo>
                    <a:pt x="1786372" y="0"/>
                    <a:pt x="1763512" y="3810"/>
                    <a:pt x="1750812" y="21590"/>
                  </a:cubicBezTo>
                  <a:cubicBezTo>
                    <a:pt x="1739382" y="39370"/>
                    <a:pt x="1743192" y="62230"/>
                    <a:pt x="1760972" y="74930"/>
                  </a:cubicBezTo>
                  <a:lnTo>
                    <a:pt x="1919722" y="181610"/>
                  </a:lnTo>
                  <a:lnTo>
                    <a:pt x="0" y="181610"/>
                  </a:lnTo>
                  <a:lnTo>
                    <a:pt x="0" y="257810"/>
                  </a:lnTo>
                  <a:lnTo>
                    <a:pt x="1919722" y="257810"/>
                  </a:lnTo>
                  <a:lnTo>
                    <a:pt x="1760972" y="364490"/>
                  </a:lnTo>
                  <a:cubicBezTo>
                    <a:pt x="1743192" y="375920"/>
                    <a:pt x="1739382" y="400050"/>
                    <a:pt x="1750813" y="417830"/>
                  </a:cubicBezTo>
                  <a:cubicBezTo>
                    <a:pt x="1758432" y="429260"/>
                    <a:pt x="1769863" y="434340"/>
                    <a:pt x="1782563" y="434340"/>
                  </a:cubicBezTo>
                  <a:cubicBezTo>
                    <a:pt x="1790182" y="434340"/>
                    <a:pt x="1797802" y="431800"/>
                    <a:pt x="1804152" y="427990"/>
                  </a:cubicBezTo>
                  <a:lnTo>
                    <a:pt x="2067042" y="251460"/>
                  </a:lnTo>
                  <a:cubicBezTo>
                    <a:pt x="2077202" y="243840"/>
                    <a:pt x="2083552" y="232410"/>
                    <a:pt x="2083552" y="219710"/>
                  </a:cubicBezTo>
                  <a:cubicBezTo>
                    <a:pt x="2083552" y="207010"/>
                    <a:pt x="2077202" y="195580"/>
                    <a:pt x="2065772" y="187960"/>
                  </a:cubicBezTo>
                  <a:close/>
                </a:path>
              </a:pathLst>
            </a:custGeom>
            <a:solidFill>
              <a:srgbClr val="FFFFFF"/>
            </a:solidFill>
          </p:spPr>
        </p:sp>
      </p:grpSp>
      <p:sp>
        <p:nvSpPr>
          <p:cNvPr name="TextBox 17" id="17"/>
          <p:cNvSpPr txBox="true"/>
          <p:nvPr/>
        </p:nvSpPr>
        <p:spPr>
          <a:xfrm rot="0">
            <a:off x="7924085" y="8943170"/>
            <a:ext cx="1905635" cy="72580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Exergue</a:t>
            </a:r>
          </a:p>
        </p:txBody>
      </p:sp>
      <p:grpSp>
        <p:nvGrpSpPr>
          <p:cNvPr name="Group 18" id="18"/>
          <p:cNvGrpSpPr/>
          <p:nvPr/>
        </p:nvGrpSpPr>
        <p:grpSpPr>
          <a:xfrm rot="-606837">
            <a:off x="9948329" y="9017250"/>
            <a:ext cx="1827368" cy="403779"/>
            <a:chOff x="0" y="0"/>
            <a:chExt cx="1942686" cy="429260"/>
          </a:xfrm>
        </p:grpSpPr>
        <p:sp>
          <p:nvSpPr>
            <p:cNvPr name="Freeform 19" id="19"/>
            <p:cNvSpPr/>
            <p:nvPr/>
          </p:nvSpPr>
          <p:spPr>
            <a:xfrm flipH="false" flipV="false" rot="0">
              <a:off x="0" y="-5080"/>
              <a:ext cx="1942686" cy="434340"/>
            </a:xfrm>
            <a:custGeom>
              <a:avLst/>
              <a:gdLst/>
              <a:ahLst/>
              <a:cxnLst/>
              <a:rect r="r" b="b" t="t" l="l"/>
              <a:pathLst>
                <a:path h="434340" w="1942686">
                  <a:moveTo>
                    <a:pt x="1924906" y="187960"/>
                  </a:moveTo>
                  <a:lnTo>
                    <a:pt x="1663286" y="11430"/>
                  </a:lnTo>
                  <a:cubicBezTo>
                    <a:pt x="1645506" y="0"/>
                    <a:pt x="1622646" y="3810"/>
                    <a:pt x="1609946" y="21590"/>
                  </a:cubicBezTo>
                  <a:cubicBezTo>
                    <a:pt x="1598516" y="39370"/>
                    <a:pt x="1602326" y="62230"/>
                    <a:pt x="1620106" y="74930"/>
                  </a:cubicBezTo>
                  <a:lnTo>
                    <a:pt x="1778856" y="181610"/>
                  </a:lnTo>
                  <a:lnTo>
                    <a:pt x="0" y="181610"/>
                  </a:lnTo>
                  <a:lnTo>
                    <a:pt x="0" y="257810"/>
                  </a:lnTo>
                  <a:lnTo>
                    <a:pt x="1778856" y="257810"/>
                  </a:lnTo>
                  <a:lnTo>
                    <a:pt x="1620106" y="364490"/>
                  </a:lnTo>
                  <a:cubicBezTo>
                    <a:pt x="1602326" y="375920"/>
                    <a:pt x="1598516" y="400050"/>
                    <a:pt x="1609946" y="417830"/>
                  </a:cubicBezTo>
                  <a:cubicBezTo>
                    <a:pt x="1617566" y="429260"/>
                    <a:pt x="1628996" y="434340"/>
                    <a:pt x="1641696" y="434340"/>
                  </a:cubicBezTo>
                  <a:cubicBezTo>
                    <a:pt x="1649316" y="434340"/>
                    <a:pt x="1656936" y="431800"/>
                    <a:pt x="1663286" y="427990"/>
                  </a:cubicBezTo>
                  <a:lnTo>
                    <a:pt x="1926176" y="251460"/>
                  </a:lnTo>
                  <a:cubicBezTo>
                    <a:pt x="1936336" y="243840"/>
                    <a:pt x="1942686" y="232410"/>
                    <a:pt x="1942686" y="219710"/>
                  </a:cubicBezTo>
                  <a:cubicBezTo>
                    <a:pt x="1942686" y="207010"/>
                    <a:pt x="1936336" y="195580"/>
                    <a:pt x="1924906" y="187960"/>
                  </a:cubicBezTo>
                  <a:close/>
                </a:path>
              </a:pathLst>
            </a:custGeom>
            <a:solidFill>
              <a:srgbClr val="FFFFFF"/>
            </a:solidFill>
          </p:spPr>
        </p:sp>
      </p:grpSp>
      <p:sp>
        <p:nvSpPr>
          <p:cNvPr name="TextBox 20" id="20"/>
          <p:cNvSpPr txBox="true"/>
          <p:nvPr/>
        </p:nvSpPr>
        <p:spPr>
          <a:xfrm rot="0">
            <a:off x="15797371" y="3485511"/>
            <a:ext cx="2365772" cy="72199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Attributes</a:t>
            </a:r>
          </a:p>
        </p:txBody>
      </p:sp>
      <p:grpSp>
        <p:nvGrpSpPr>
          <p:cNvPr name="Group 21" id="21"/>
          <p:cNvGrpSpPr/>
          <p:nvPr/>
        </p:nvGrpSpPr>
        <p:grpSpPr>
          <a:xfrm rot="10718001">
            <a:off x="14326725" y="3739085"/>
            <a:ext cx="1408881" cy="403779"/>
            <a:chOff x="0" y="0"/>
            <a:chExt cx="1497791" cy="429260"/>
          </a:xfrm>
        </p:grpSpPr>
        <p:sp>
          <p:nvSpPr>
            <p:cNvPr name="Freeform 22" id="22"/>
            <p:cNvSpPr/>
            <p:nvPr/>
          </p:nvSpPr>
          <p:spPr>
            <a:xfrm flipH="false" flipV="false" rot="0">
              <a:off x="0" y="-5080"/>
              <a:ext cx="1497791" cy="434340"/>
            </a:xfrm>
            <a:custGeom>
              <a:avLst/>
              <a:gdLst/>
              <a:ahLst/>
              <a:cxnLst/>
              <a:rect r="r" b="b" t="t" l="l"/>
              <a:pathLst>
                <a:path h="434340" w="1497791">
                  <a:moveTo>
                    <a:pt x="1480011" y="187960"/>
                  </a:moveTo>
                  <a:lnTo>
                    <a:pt x="1218391" y="11430"/>
                  </a:lnTo>
                  <a:cubicBezTo>
                    <a:pt x="1200611" y="0"/>
                    <a:pt x="1177751" y="3810"/>
                    <a:pt x="1165051" y="21590"/>
                  </a:cubicBezTo>
                  <a:cubicBezTo>
                    <a:pt x="1153621" y="39370"/>
                    <a:pt x="1157431" y="62230"/>
                    <a:pt x="1175211" y="74930"/>
                  </a:cubicBezTo>
                  <a:lnTo>
                    <a:pt x="1333961" y="181610"/>
                  </a:lnTo>
                  <a:lnTo>
                    <a:pt x="0" y="181610"/>
                  </a:lnTo>
                  <a:lnTo>
                    <a:pt x="0" y="257810"/>
                  </a:lnTo>
                  <a:lnTo>
                    <a:pt x="1333961" y="257810"/>
                  </a:lnTo>
                  <a:lnTo>
                    <a:pt x="1175211" y="364490"/>
                  </a:lnTo>
                  <a:cubicBezTo>
                    <a:pt x="1157431" y="375920"/>
                    <a:pt x="1153621" y="400050"/>
                    <a:pt x="1165051" y="417830"/>
                  </a:cubicBezTo>
                  <a:cubicBezTo>
                    <a:pt x="1172671" y="429260"/>
                    <a:pt x="1184101" y="434340"/>
                    <a:pt x="1196801" y="434340"/>
                  </a:cubicBezTo>
                  <a:cubicBezTo>
                    <a:pt x="1204421" y="434340"/>
                    <a:pt x="1212041" y="431800"/>
                    <a:pt x="1218391" y="427990"/>
                  </a:cubicBezTo>
                  <a:lnTo>
                    <a:pt x="1481281" y="251460"/>
                  </a:lnTo>
                  <a:cubicBezTo>
                    <a:pt x="1491441" y="243840"/>
                    <a:pt x="1497791" y="232410"/>
                    <a:pt x="1497791" y="219710"/>
                  </a:cubicBezTo>
                  <a:cubicBezTo>
                    <a:pt x="1497791" y="207010"/>
                    <a:pt x="1491441" y="195580"/>
                    <a:pt x="1480011" y="187960"/>
                  </a:cubicBezTo>
                  <a:close/>
                </a:path>
              </a:pathLst>
            </a:custGeom>
            <a:solidFill>
              <a:srgbClr val="FFFFFF"/>
            </a:solidFill>
          </p:spPr>
        </p:sp>
      </p:grpSp>
      <p:grpSp>
        <p:nvGrpSpPr>
          <p:cNvPr name="Group 23" id="23"/>
          <p:cNvGrpSpPr/>
          <p:nvPr/>
        </p:nvGrpSpPr>
        <p:grpSpPr>
          <a:xfrm rot="9684784">
            <a:off x="11631434" y="4757811"/>
            <a:ext cx="4563236" cy="485936"/>
            <a:chOff x="0" y="0"/>
            <a:chExt cx="4031015" cy="429260"/>
          </a:xfrm>
        </p:grpSpPr>
        <p:sp>
          <p:nvSpPr>
            <p:cNvPr name="Freeform 24" id="24"/>
            <p:cNvSpPr/>
            <p:nvPr/>
          </p:nvSpPr>
          <p:spPr>
            <a:xfrm flipH="false" flipV="false" rot="0">
              <a:off x="0" y="-5080"/>
              <a:ext cx="4031015" cy="434340"/>
            </a:xfrm>
            <a:custGeom>
              <a:avLst/>
              <a:gdLst/>
              <a:ahLst/>
              <a:cxnLst/>
              <a:rect r="r" b="b" t="t" l="l"/>
              <a:pathLst>
                <a:path h="434340" w="4031015">
                  <a:moveTo>
                    <a:pt x="4013235" y="187960"/>
                  </a:moveTo>
                  <a:lnTo>
                    <a:pt x="3751615" y="11430"/>
                  </a:lnTo>
                  <a:cubicBezTo>
                    <a:pt x="3733835" y="0"/>
                    <a:pt x="3710975" y="3810"/>
                    <a:pt x="3698275" y="21590"/>
                  </a:cubicBezTo>
                  <a:cubicBezTo>
                    <a:pt x="3686845" y="39370"/>
                    <a:pt x="3690655" y="62230"/>
                    <a:pt x="3708435" y="74930"/>
                  </a:cubicBezTo>
                  <a:lnTo>
                    <a:pt x="3867185" y="181610"/>
                  </a:lnTo>
                  <a:lnTo>
                    <a:pt x="0" y="181610"/>
                  </a:lnTo>
                  <a:lnTo>
                    <a:pt x="0" y="257810"/>
                  </a:lnTo>
                  <a:lnTo>
                    <a:pt x="3867185" y="257810"/>
                  </a:lnTo>
                  <a:lnTo>
                    <a:pt x="3708435" y="364490"/>
                  </a:lnTo>
                  <a:cubicBezTo>
                    <a:pt x="3690655" y="375920"/>
                    <a:pt x="3686845" y="400050"/>
                    <a:pt x="3698275" y="417830"/>
                  </a:cubicBezTo>
                  <a:cubicBezTo>
                    <a:pt x="3705895" y="429260"/>
                    <a:pt x="3717325" y="434340"/>
                    <a:pt x="3730025" y="434340"/>
                  </a:cubicBezTo>
                  <a:cubicBezTo>
                    <a:pt x="3737645" y="434340"/>
                    <a:pt x="3745265" y="431800"/>
                    <a:pt x="3751615" y="427990"/>
                  </a:cubicBezTo>
                  <a:lnTo>
                    <a:pt x="4014505" y="251460"/>
                  </a:lnTo>
                  <a:cubicBezTo>
                    <a:pt x="4024665" y="243840"/>
                    <a:pt x="4031015" y="232410"/>
                    <a:pt x="4031015" y="219710"/>
                  </a:cubicBezTo>
                  <a:cubicBezTo>
                    <a:pt x="4031015" y="207010"/>
                    <a:pt x="4024665" y="195580"/>
                    <a:pt x="4013235" y="187960"/>
                  </a:cubicBezTo>
                  <a:close/>
                </a:path>
              </a:pathLst>
            </a:custGeom>
            <a:solidFill>
              <a:srgbClr val="FFFFFF"/>
            </a:solidFill>
          </p:spPr>
        </p:sp>
      </p:grpSp>
      <p:sp>
        <p:nvSpPr>
          <p:cNvPr name="TextBox 25" id="25"/>
          <p:cNvSpPr txBox="true"/>
          <p:nvPr/>
        </p:nvSpPr>
        <p:spPr>
          <a:xfrm rot="0">
            <a:off x="16691297" y="6638127"/>
            <a:ext cx="1136005" cy="721995"/>
          </a:xfrm>
          <a:prstGeom prst="rect">
            <a:avLst/>
          </a:prstGeom>
        </p:spPr>
        <p:txBody>
          <a:bodyPr anchor="t" rtlCol="false" tIns="0" lIns="0" bIns="0" rIns="0">
            <a:spAutoFit/>
          </a:bodyPr>
          <a:lstStyle/>
          <a:p>
            <a:pPr algn="ctr">
              <a:lnSpc>
                <a:spcPts val="5880"/>
              </a:lnSpc>
            </a:pPr>
            <a:r>
              <a:rPr lang="en-US" sz="4200">
                <a:solidFill>
                  <a:srgbClr val="FFFFFF"/>
                </a:solidFill>
                <a:latin typeface="Lato"/>
                <a:ea typeface="Lato"/>
                <a:cs typeface="Lato"/>
                <a:sym typeface="Lato"/>
              </a:rPr>
              <a:t>Field</a:t>
            </a:r>
          </a:p>
        </p:txBody>
      </p:sp>
      <p:grpSp>
        <p:nvGrpSpPr>
          <p:cNvPr name="Group 26" id="26"/>
          <p:cNvGrpSpPr/>
          <p:nvPr/>
        </p:nvGrpSpPr>
        <p:grpSpPr>
          <a:xfrm rot="-9187693">
            <a:off x="14449408" y="6146231"/>
            <a:ext cx="2273376" cy="403779"/>
            <a:chOff x="0" y="0"/>
            <a:chExt cx="2416840" cy="429260"/>
          </a:xfrm>
        </p:grpSpPr>
        <p:sp>
          <p:nvSpPr>
            <p:cNvPr name="Freeform 27" id="27"/>
            <p:cNvSpPr/>
            <p:nvPr/>
          </p:nvSpPr>
          <p:spPr>
            <a:xfrm flipH="false" flipV="false" rot="0">
              <a:off x="0" y="-5080"/>
              <a:ext cx="2416840" cy="434340"/>
            </a:xfrm>
            <a:custGeom>
              <a:avLst/>
              <a:gdLst/>
              <a:ahLst/>
              <a:cxnLst/>
              <a:rect r="r" b="b" t="t" l="l"/>
              <a:pathLst>
                <a:path h="434340" w="2416840">
                  <a:moveTo>
                    <a:pt x="2399060" y="187960"/>
                  </a:moveTo>
                  <a:lnTo>
                    <a:pt x="2137440" y="11430"/>
                  </a:lnTo>
                  <a:cubicBezTo>
                    <a:pt x="2119660" y="0"/>
                    <a:pt x="2096800" y="3810"/>
                    <a:pt x="2084100" y="21590"/>
                  </a:cubicBezTo>
                  <a:cubicBezTo>
                    <a:pt x="2072670" y="39370"/>
                    <a:pt x="2076480" y="62230"/>
                    <a:pt x="2094260" y="74930"/>
                  </a:cubicBezTo>
                  <a:lnTo>
                    <a:pt x="2253010" y="181610"/>
                  </a:lnTo>
                  <a:lnTo>
                    <a:pt x="0" y="181610"/>
                  </a:lnTo>
                  <a:lnTo>
                    <a:pt x="0" y="257810"/>
                  </a:lnTo>
                  <a:lnTo>
                    <a:pt x="2253010" y="257810"/>
                  </a:lnTo>
                  <a:lnTo>
                    <a:pt x="2094260" y="364490"/>
                  </a:lnTo>
                  <a:cubicBezTo>
                    <a:pt x="2076480" y="375920"/>
                    <a:pt x="2072670" y="400050"/>
                    <a:pt x="2084100" y="417830"/>
                  </a:cubicBezTo>
                  <a:cubicBezTo>
                    <a:pt x="2091720" y="429260"/>
                    <a:pt x="2103150" y="434340"/>
                    <a:pt x="2115850" y="434340"/>
                  </a:cubicBezTo>
                  <a:cubicBezTo>
                    <a:pt x="2123470" y="434340"/>
                    <a:pt x="2131090" y="431800"/>
                    <a:pt x="2137440" y="427990"/>
                  </a:cubicBezTo>
                  <a:lnTo>
                    <a:pt x="2400330" y="251460"/>
                  </a:lnTo>
                  <a:cubicBezTo>
                    <a:pt x="2410490" y="243840"/>
                    <a:pt x="2416840" y="232410"/>
                    <a:pt x="2416840" y="219710"/>
                  </a:cubicBezTo>
                  <a:cubicBezTo>
                    <a:pt x="2416840" y="207010"/>
                    <a:pt x="2410490" y="195580"/>
                    <a:pt x="2399060" y="187960"/>
                  </a:cubicBezTo>
                  <a:close/>
                </a:path>
              </a:pathLst>
            </a:custGeom>
            <a:solidFill>
              <a:srgbClr val="FFFFFF"/>
            </a:solidFill>
          </p:spPr>
        </p:sp>
      </p:grpSp>
      <p:sp>
        <p:nvSpPr>
          <p:cNvPr name="TextBox 28" id="28"/>
          <p:cNvSpPr txBox="true"/>
          <p:nvPr/>
        </p:nvSpPr>
        <p:spPr>
          <a:xfrm rot="0">
            <a:off x="15207864" y="9053880"/>
            <a:ext cx="2704802" cy="721996"/>
          </a:xfrm>
          <a:prstGeom prst="rect">
            <a:avLst/>
          </a:prstGeom>
        </p:spPr>
        <p:txBody>
          <a:bodyPr anchor="t" rtlCol="false" tIns="0" lIns="0" bIns="0" rIns="0">
            <a:spAutoFit/>
          </a:bodyPr>
          <a:lstStyle/>
          <a:p>
            <a:pPr algn="ctr">
              <a:lnSpc>
                <a:spcPts val="5879"/>
              </a:lnSpc>
            </a:pPr>
            <a:r>
              <a:rPr lang="en-US" sz="4199">
                <a:solidFill>
                  <a:srgbClr val="FFFFFF"/>
                </a:solidFill>
                <a:latin typeface="Lato"/>
                <a:ea typeface="Lato"/>
                <a:cs typeface="Lato"/>
                <a:sym typeface="Lato"/>
              </a:rPr>
              <a:t>Mint Marks</a:t>
            </a:r>
          </a:p>
        </p:txBody>
      </p:sp>
      <p:grpSp>
        <p:nvGrpSpPr>
          <p:cNvPr name="Group 29" id="29"/>
          <p:cNvGrpSpPr/>
          <p:nvPr/>
        </p:nvGrpSpPr>
        <p:grpSpPr>
          <a:xfrm rot="-8842930">
            <a:off x="11801343" y="8200742"/>
            <a:ext cx="3494646" cy="342112"/>
            <a:chOff x="0" y="0"/>
            <a:chExt cx="4384858" cy="429260"/>
          </a:xfrm>
        </p:grpSpPr>
        <p:sp>
          <p:nvSpPr>
            <p:cNvPr name="Freeform 30" id="30"/>
            <p:cNvSpPr/>
            <p:nvPr/>
          </p:nvSpPr>
          <p:spPr>
            <a:xfrm flipH="false" flipV="false" rot="0">
              <a:off x="0" y="-5080"/>
              <a:ext cx="4384858" cy="434340"/>
            </a:xfrm>
            <a:custGeom>
              <a:avLst/>
              <a:gdLst/>
              <a:ahLst/>
              <a:cxnLst/>
              <a:rect r="r" b="b" t="t" l="l"/>
              <a:pathLst>
                <a:path h="434340" w="4384858">
                  <a:moveTo>
                    <a:pt x="4367078" y="187960"/>
                  </a:moveTo>
                  <a:lnTo>
                    <a:pt x="4105458" y="11430"/>
                  </a:lnTo>
                  <a:cubicBezTo>
                    <a:pt x="4087678" y="0"/>
                    <a:pt x="4064818" y="3810"/>
                    <a:pt x="4052118" y="21590"/>
                  </a:cubicBezTo>
                  <a:cubicBezTo>
                    <a:pt x="4040688" y="39370"/>
                    <a:pt x="4044498" y="62230"/>
                    <a:pt x="4062278" y="74930"/>
                  </a:cubicBezTo>
                  <a:lnTo>
                    <a:pt x="4221028" y="181610"/>
                  </a:lnTo>
                  <a:lnTo>
                    <a:pt x="0" y="181610"/>
                  </a:lnTo>
                  <a:lnTo>
                    <a:pt x="0" y="257810"/>
                  </a:lnTo>
                  <a:lnTo>
                    <a:pt x="4221028" y="257810"/>
                  </a:lnTo>
                  <a:lnTo>
                    <a:pt x="4062278" y="364490"/>
                  </a:lnTo>
                  <a:cubicBezTo>
                    <a:pt x="4044498" y="375920"/>
                    <a:pt x="4040688" y="400050"/>
                    <a:pt x="4052119" y="417830"/>
                  </a:cubicBezTo>
                  <a:cubicBezTo>
                    <a:pt x="4059738" y="429260"/>
                    <a:pt x="4071169" y="434340"/>
                    <a:pt x="4083869" y="434340"/>
                  </a:cubicBezTo>
                  <a:cubicBezTo>
                    <a:pt x="4091488" y="434340"/>
                    <a:pt x="4099108" y="431800"/>
                    <a:pt x="4105458" y="427990"/>
                  </a:cubicBezTo>
                  <a:lnTo>
                    <a:pt x="4368348" y="251460"/>
                  </a:lnTo>
                  <a:cubicBezTo>
                    <a:pt x="4378508" y="243840"/>
                    <a:pt x="4384858" y="232410"/>
                    <a:pt x="4384858" y="219710"/>
                  </a:cubicBezTo>
                  <a:cubicBezTo>
                    <a:pt x="4384858" y="207010"/>
                    <a:pt x="4378508" y="195580"/>
                    <a:pt x="4367078" y="187960"/>
                  </a:cubicBezTo>
                  <a:close/>
                </a:path>
              </a:pathLst>
            </a:custGeom>
            <a:solidFill>
              <a:srgbClr val="FFFFFF"/>
            </a:solidFill>
          </p:spPr>
        </p:sp>
      </p:grpSp>
      <p:grpSp>
        <p:nvGrpSpPr>
          <p:cNvPr name="Group 31" id="31"/>
          <p:cNvGrpSpPr/>
          <p:nvPr/>
        </p:nvGrpSpPr>
        <p:grpSpPr>
          <a:xfrm rot="-6078595">
            <a:off x="13891307" y="8011035"/>
            <a:ext cx="2051400" cy="403779"/>
            <a:chOff x="0" y="0"/>
            <a:chExt cx="2180856" cy="429260"/>
          </a:xfrm>
        </p:grpSpPr>
        <p:sp>
          <p:nvSpPr>
            <p:cNvPr name="Freeform 32" id="32"/>
            <p:cNvSpPr/>
            <p:nvPr/>
          </p:nvSpPr>
          <p:spPr>
            <a:xfrm flipH="false" flipV="false" rot="0">
              <a:off x="0" y="-5080"/>
              <a:ext cx="2180856" cy="434340"/>
            </a:xfrm>
            <a:custGeom>
              <a:avLst/>
              <a:gdLst/>
              <a:ahLst/>
              <a:cxnLst/>
              <a:rect r="r" b="b" t="t" l="l"/>
              <a:pathLst>
                <a:path h="434340" w="2180856">
                  <a:moveTo>
                    <a:pt x="2163076" y="187960"/>
                  </a:moveTo>
                  <a:lnTo>
                    <a:pt x="1901456" y="11430"/>
                  </a:lnTo>
                  <a:cubicBezTo>
                    <a:pt x="1883676" y="0"/>
                    <a:pt x="1860816" y="3810"/>
                    <a:pt x="1848116" y="21590"/>
                  </a:cubicBezTo>
                  <a:cubicBezTo>
                    <a:pt x="1836686" y="39370"/>
                    <a:pt x="1840497" y="62230"/>
                    <a:pt x="1858276" y="74930"/>
                  </a:cubicBezTo>
                  <a:lnTo>
                    <a:pt x="2017026" y="181610"/>
                  </a:lnTo>
                  <a:lnTo>
                    <a:pt x="0" y="181610"/>
                  </a:lnTo>
                  <a:lnTo>
                    <a:pt x="0" y="257810"/>
                  </a:lnTo>
                  <a:lnTo>
                    <a:pt x="2017026" y="257810"/>
                  </a:lnTo>
                  <a:lnTo>
                    <a:pt x="1858276" y="364490"/>
                  </a:lnTo>
                  <a:cubicBezTo>
                    <a:pt x="1840497" y="375920"/>
                    <a:pt x="1836686" y="400050"/>
                    <a:pt x="1848117" y="417830"/>
                  </a:cubicBezTo>
                  <a:cubicBezTo>
                    <a:pt x="1855736" y="429260"/>
                    <a:pt x="1867167" y="434340"/>
                    <a:pt x="1879867" y="434340"/>
                  </a:cubicBezTo>
                  <a:cubicBezTo>
                    <a:pt x="1887486" y="434340"/>
                    <a:pt x="1895106" y="431800"/>
                    <a:pt x="1901456" y="427990"/>
                  </a:cubicBezTo>
                  <a:lnTo>
                    <a:pt x="2164347" y="251460"/>
                  </a:lnTo>
                  <a:cubicBezTo>
                    <a:pt x="2174506" y="243840"/>
                    <a:pt x="2180856" y="232410"/>
                    <a:pt x="2180856" y="219710"/>
                  </a:cubicBezTo>
                  <a:cubicBezTo>
                    <a:pt x="2180856" y="207010"/>
                    <a:pt x="2174506" y="195580"/>
                    <a:pt x="2163076" y="187960"/>
                  </a:cubicBezTo>
                  <a:close/>
                </a:path>
              </a:pathLst>
            </a:custGeom>
            <a:solidFill>
              <a:srgbClr val="FFFFFF"/>
            </a:solid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A3B19"/>
        </a:solidFill>
      </p:bgPr>
    </p:bg>
    <p:spTree>
      <p:nvGrpSpPr>
        <p:cNvPr id="1" name=""/>
        <p:cNvGrpSpPr/>
        <p:nvPr/>
      </p:nvGrpSpPr>
      <p:grpSpPr>
        <a:xfrm>
          <a:off x="0" y="0"/>
          <a:ext cx="0" cy="0"/>
          <a:chOff x="0" y="0"/>
          <a:chExt cx="0" cy="0"/>
        </a:xfrm>
      </p:grpSpPr>
      <p:sp>
        <p:nvSpPr>
          <p:cNvPr name="Freeform 2" id="2"/>
          <p:cNvSpPr/>
          <p:nvPr/>
        </p:nvSpPr>
        <p:spPr>
          <a:xfrm flipH="false" flipV="false" rot="8575799">
            <a:off x="6220530" y="-2424291"/>
            <a:ext cx="6235304" cy="5090276"/>
          </a:xfrm>
          <a:custGeom>
            <a:avLst/>
            <a:gdLst/>
            <a:ahLst/>
            <a:cxnLst/>
            <a:rect r="r" b="b" t="t" l="l"/>
            <a:pathLst>
              <a:path h="5090276" w="6235304">
                <a:moveTo>
                  <a:pt x="0" y="0"/>
                </a:moveTo>
                <a:lnTo>
                  <a:pt x="6235304" y="0"/>
                </a:lnTo>
                <a:lnTo>
                  <a:pt x="6235304" y="5090276"/>
                </a:lnTo>
                <a:lnTo>
                  <a:pt x="0" y="50902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659092" y="-53738"/>
            <a:ext cx="7358179" cy="1913126"/>
          </a:xfrm>
          <a:custGeom>
            <a:avLst/>
            <a:gdLst/>
            <a:ahLst/>
            <a:cxnLst/>
            <a:rect r="r" b="b" t="t" l="l"/>
            <a:pathLst>
              <a:path h="1913126" w="7358179">
                <a:moveTo>
                  <a:pt x="0" y="0"/>
                </a:moveTo>
                <a:lnTo>
                  <a:pt x="7358179" y="0"/>
                </a:lnTo>
                <a:lnTo>
                  <a:pt x="7358179" y="1913126"/>
                </a:lnTo>
                <a:lnTo>
                  <a:pt x="0" y="1913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042058" y="3299468"/>
            <a:ext cx="4991518" cy="4207136"/>
          </a:xfrm>
          <a:custGeom>
            <a:avLst/>
            <a:gdLst/>
            <a:ahLst/>
            <a:cxnLst/>
            <a:rect r="r" b="b" t="t" l="l"/>
            <a:pathLst>
              <a:path h="4207136" w="4991518">
                <a:moveTo>
                  <a:pt x="0" y="0"/>
                </a:moveTo>
                <a:lnTo>
                  <a:pt x="4991518" y="0"/>
                </a:lnTo>
                <a:lnTo>
                  <a:pt x="4991518" y="4207137"/>
                </a:lnTo>
                <a:lnTo>
                  <a:pt x="0" y="4207137"/>
                </a:lnTo>
                <a:lnTo>
                  <a:pt x="0" y="0"/>
                </a:lnTo>
                <a:close/>
              </a:path>
            </a:pathLst>
          </a:custGeom>
          <a:blipFill>
            <a:blip r:embed="rId7"/>
            <a:stretch>
              <a:fillRect l="0" t="0" r="0" b="0"/>
            </a:stretch>
          </a:blipFill>
        </p:spPr>
      </p:sp>
      <p:sp>
        <p:nvSpPr>
          <p:cNvPr name="Freeform 5" id="5"/>
          <p:cNvSpPr/>
          <p:nvPr/>
        </p:nvSpPr>
        <p:spPr>
          <a:xfrm flipH="false" flipV="false" rot="0">
            <a:off x="9663869" y="3299468"/>
            <a:ext cx="5236677" cy="4413770"/>
          </a:xfrm>
          <a:custGeom>
            <a:avLst/>
            <a:gdLst/>
            <a:ahLst/>
            <a:cxnLst/>
            <a:rect r="r" b="b" t="t" l="l"/>
            <a:pathLst>
              <a:path h="4413770" w="5236677">
                <a:moveTo>
                  <a:pt x="0" y="0"/>
                </a:moveTo>
                <a:lnTo>
                  <a:pt x="5236676" y="0"/>
                </a:lnTo>
                <a:lnTo>
                  <a:pt x="5236676" y="4413771"/>
                </a:lnTo>
                <a:lnTo>
                  <a:pt x="0" y="4413771"/>
                </a:lnTo>
                <a:lnTo>
                  <a:pt x="0" y="0"/>
                </a:lnTo>
                <a:close/>
              </a:path>
            </a:pathLst>
          </a:custGeom>
          <a:blipFill>
            <a:blip r:embed="rId8"/>
            <a:stretch>
              <a:fillRect l="0" t="0" r="0" b="0"/>
            </a:stretch>
          </a:blipFill>
        </p:spPr>
      </p:sp>
      <p:sp>
        <p:nvSpPr>
          <p:cNvPr name="Freeform 6" id="6"/>
          <p:cNvSpPr/>
          <p:nvPr/>
        </p:nvSpPr>
        <p:spPr>
          <a:xfrm flipH="false" flipV="false" rot="0">
            <a:off x="3354731" y="7506605"/>
            <a:ext cx="4366171" cy="1751695"/>
          </a:xfrm>
          <a:custGeom>
            <a:avLst/>
            <a:gdLst/>
            <a:ahLst/>
            <a:cxnLst/>
            <a:rect r="r" b="b" t="t" l="l"/>
            <a:pathLst>
              <a:path h="1751695" w="4366171">
                <a:moveTo>
                  <a:pt x="0" y="0"/>
                </a:moveTo>
                <a:lnTo>
                  <a:pt x="4366171" y="0"/>
                </a:lnTo>
                <a:lnTo>
                  <a:pt x="4366171" y="1751695"/>
                </a:lnTo>
                <a:lnTo>
                  <a:pt x="0" y="1751695"/>
                </a:lnTo>
                <a:lnTo>
                  <a:pt x="0" y="0"/>
                </a:lnTo>
                <a:close/>
              </a:path>
            </a:pathLst>
          </a:custGeom>
          <a:blipFill>
            <a:blip r:embed="rId9"/>
            <a:stretch>
              <a:fillRect l="-3278" t="0" r="-155558" b="0"/>
            </a:stretch>
          </a:blipFill>
        </p:spPr>
      </p:sp>
      <p:sp>
        <p:nvSpPr>
          <p:cNvPr name="TextBox 7" id="7"/>
          <p:cNvSpPr txBox="true"/>
          <p:nvPr/>
        </p:nvSpPr>
        <p:spPr>
          <a:xfrm rot="0">
            <a:off x="4941462" y="717023"/>
            <a:ext cx="8405077" cy="1142365"/>
          </a:xfrm>
          <a:prstGeom prst="rect">
            <a:avLst/>
          </a:prstGeom>
        </p:spPr>
        <p:txBody>
          <a:bodyPr anchor="t" rtlCol="false" tIns="0" lIns="0" bIns="0" rIns="0">
            <a:spAutoFit/>
          </a:bodyPr>
          <a:lstStyle/>
          <a:p>
            <a:pPr algn="ctr">
              <a:lnSpc>
                <a:spcPts val="8600"/>
              </a:lnSpc>
            </a:pPr>
            <a:r>
              <a:rPr lang="en-US" sz="8600" i="true">
                <a:solidFill>
                  <a:srgbClr val="A4B792"/>
                </a:solidFill>
                <a:latin typeface="Merriweather Italics"/>
                <a:ea typeface="Merriweather Italics"/>
                <a:cs typeface="Merriweather Italics"/>
                <a:sym typeface="Merriweather Italics"/>
              </a:rPr>
              <a:t>Reading A Coin</a:t>
            </a:r>
          </a:p>
        </p:txBody>
      </p:sp>
      <p:sp>
        <p:nvSpPr>
          <p:cNvPr name="TextBox 8" id="8"/>
          <p:cNvSpPr txBox="true"/>
          <p:nvPr/>
        </p:nvSpPr>
        <p:spPr>
          <a:xfrm rot="0">
            <a:off x="1352448" y="2114628"/>
            <a:ext cx="15583104" cy="537845"/>
          </a:xfrm>
          <a:prstGeom prst="rect">
            <a:avLst/>
          </a:prstGeom>
        </p:spPr>
        <p:txBody>
          <a:bodyPr anchor="t" rtlCol="false" tIns="0" lIns="0" bIns="0" rIns="0">
            <a:spAutoFit/>
          </a:bodyPr>
          <a:lstStyle/>
          <a:p>
            <a:pPr algn="ctr">
              <a:lnSpc>
                <a:spcPts val="4480"/>
              </a:lnSpc>
            </a:pPr>
            <a:r>
              <a:rPr lang="en-US" b="true" sz="3200">
                <a:solidFill>
                  <a:srgbClr val="FFFFFF"/>
                </a:solidFill>
                <a:latin typeface="Merriweather Bold"/>
                <a:ea typeface="Merriweather Bold"/>
                <a:cs typeface="Merriweather Bold"/>
                <a:sym typeface="Merriweather Bold"/>
              </a:rPr>
              <a:t>Ethnic</a:t>
            </a:r>
            <a:r>
              <a:rPr lang="en-US" sz="3200">
                <a:solidFill>
                  <a:srgbClr val="FFFFFF"/>
                </a:solidFill>
                <a:latin typeface="Merriweather"/>
                <a:ea typeface="Merriweather"/>
                <a:cs typeface="Merriweather"/>
                <a:sym typeface="Merriweather"/>
              </a:rPr>
              <a:t>: the</a:t>
            </a:r>
            <a:r>
              <a:rPr lang="en-US" sz="3200">
                <a:solidFill>
                  <a:srgbClr val="FFFFFF"/>
                </a:solidFill>
                <a:latin typeface="Merriweather"/>
                <a:ea typeface="Merriweather"/>
                <a:cs typeface="Merriweather"/>
                <a:sym typeface="Merriweather"/>
              </a:rPr>
              <a:t> name of a tribe, city-state or territory that issued the coin ​</a:t>
            </a:r>
          </a:p>
        </p:txBody>
      </p:sp>
      <p:sp>
        <p:nvSpPr>
          <p:cNvPr name="Freeform 9" id="9"/>
          <p:cNvSpPr/>
          <p:nvPr/>
        </p:nvSpPr>
        <p:spPr>
          <a:xfrm flipH="false" flipV="false" rot="0">
            <a:off x="10080463" y="7506605"/>
            <a:ext cx="4403488" cy="1751695"/>
          </a:xfrm>
          <a:custGeom>
            <a:avLst/>
            <a:gdLst/>
            <a:ahLst/>
            <a:cxnLst/>
            <a:rect r="r" b="b" t="t" l="l"/>
            <a:pathLst>
              <a:path h="1751695" w="4403488">
                <a:moveTo>
                  <a:pt x="0" y="0"/>
                </a:moveTo>
                <a:lnTo>
                  <a:pt x="4403488" y="0"/>
                </a:lnTo>
                <a:lnTo>
                  <a:pt x="4403488" y="1751695"/>
                </a:lnTo>
                <a:lnTo>
                  <a:pt x="0" y="1751695"/>
                </a:lnTo>
                <a:lnTo>
                  <a:pt x="0" y="0"/>
                </a:lnTo>
                <a:close/>
              </a:path>
            </a:pathLst>
          </a:custGeom>
          <a:blipFill>
            <a:blip r:embed="rId9"/>
            <a:stretch>
              <a:fillRect l="-156643"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D5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4897210" y="-933172"/>
            <a:ext cx="4408980" cy="3599331"/>
          </a:xfrm>
          <a:custGeom>
            <a:avLst/>
            <a:gdLst/>
            <a:ahLst/>
            <a:cxnLst/>
            <a:rect r="r" b="b" t="t" l="l"/>
            <a:pathLst>
              <a:path h="3599331" w="4408980">
                <a:moveTo>
                  <a:pt x="0" y="0"/>
                </a:moveTo>
                <a:lnTo>
                  <a:pt x="4408979" y="0"/>
                </a:lnTo>
                <a:lnTo>
                  <a:pt x="4408979" y="3599330"/>
                </a:lnTo>
                <a:lnTo>
                  <a:pt x="0" y="35993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4700908">
            <a:off x="13580211" y="1906729"/>
            <a:ext cx="7358179" cy="1913126"/>
          </a:xfrm>
          <a:custGeom>
            <a:avLst/>
            <a:gdLst/>
            <a:ahLst/>
            <a:cxnLst/>
            <a:rect r="r" b="b" t="t" l="l"/>
            <a:pathLst>
              <a:path h="1913126" w="7358179">
                <a:moveTo>
                  <a:pt x="0" y="0"/>
                </a:moveTo>
                <a:lnTo>
                  <a:pt x="7358178" y="0"/>
                </a:lnTo>
                <a:lnTo>
                  <a:pt x="7358178" y="1913126"/>
                </a:lnTo>
                <a:lnTo>
                  <a:pt x="0" y="1913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5788635" y="3554535"/>
            <a:ext cx="6710729" cy="6210443"/>
          </a:xfrm>
          <a:custGeom>
            <a:avLst/>
            <a:gdLst/>
            <a:ahLst/>
            <a:cxnLst/>
            <a:rect r="r" b="b" t="t" l="l"/>
            <a:pathLst>
              <a:path h="6210443" w="6710729">
                <a:moveTo>
                  <a:pt x="0" y="0"/>
                </a:moveTo>
                <a:lnTo>
                  <a:pt x="6710730" y="0"/>
                </a:lnTo>
                <a:lnTo>
                  <a:pt x="6710730" y="6210443"/>
                </a:lnTo>
                <a:lnTo>
                  <a:pt x="0" y="6210443"/>
                </a:lnTo>
                <a:lnTo>
                  <a:pt x="0" y="0"/>
                </a:lnTo>
                <a:close/>
              </a:path>
            </a:pathLst>
          </a:custGeom>
          <a:blipFill>
            <a:blip r:embed="rId7"/>
            <a:stretch>
              <a:fillRect l="0" t="0" r="0" b="0"/>
            </a:stretch>
          </a:blipFill>
        </p:spPr>
      </p:sp>
      <p:sp>
        <p:nvSpPr>
          <p:cNvPr name="TextBox 5" id="5"/>
          <p:cNvSpPr txBox="true"/>
          <p:nvPr/>
        </p:nvSpPr>
        <p:spPr>
          <a:xfrm rot="0">
            <a:off x="5248095" y="792828"/>
            <a:ext cx="7791809" cy="1142365"/>
          </a:xfrm>
          <a:prstGeom prst="rect">
            <a:avLst/>
          </a:prstGeom>
        </p:spPr>
        <p:txBody>
          <a:bodyPr anchor="t" rtlCol="false" tIns="0" lIns="0" bIns="0" rIns="0">
            <a:spAutoFit/>
          </a:bodyPr>
          <a:lstStyle/>
          <a:p>
            <a:pPr algn="ctr">
              <a:lnSpc>
                <a:spcPts val="8600"/>
              </a:lnSpc>
            </a:pPr>
            <a:r>
              <a:rPr lang="en-US" sz="8600" i="true">
                <a:solidFill>
                  <a:srgbClr val="E6E7E2"/>
                </a:solidFill>
                <a:latin typeface="Merriweather Italics"/>
                <a:ea typeface="Merriweather Italics"/>
                <a:cs typeface="Merriweather Italics"/>
                <a:sym typeface="Merriweather Italics"/>
              </a:rPr>
              <a:t>Inscriptions</a:t>
            </a:r>
          </a:p>
        </p:txBody>
      </p:sp>
      <p:sp>
        <p:nvSpPr>
          <p:cNvPr name="TextBox 6" id="6"/>
          <p:cNvSpPr txBox="true"/>
          <p:nvPr/>
        </p:nvSpPr>
        <p:spPr>
          <a:xfrm rot="0">
            <a:off x="1388914" y="2806142"/>
            <a:ext cx="5773043" cy="2223770"/>
          </a:xfrm>
          <a:prstGeom prst="rect">
            <a:avLst/>
          </a:prstGeom>
        </p:spPr>
        <p:txBody>
          <a:bodyPr anchor="t" rtlCol="false" tIns="0" lIns="0" bIns="0" rIns="0">
            <a:spAutoFit/>
          </a:bodyPr>
          <a:lstStyle/>
          <a:p>
            <a:pPr algn="l">
              <a:lnSpc>
                <a:spcPts val="4480"/>
              </a:lnSpc>
            </a:pPr>
            <a:r>
              <a:rPr lang="en-US" sz="3200" b="true">
                <a:solidFill>
                  <a:srgbClr val="FFFFFF"/>
                </a:solidFill>
                <a:latin typeface="Merriweather Bold"/>
                <a:ea typeface="Merriweather Bold"/>
                <a:cs typeface="Merriweather Bold"/>
                <a:sym typeface="Merriweather Bold"/>
              </a:rPr>
              <a:t>Inscriptions: ​</a:t>
            </a:r>
          </a:p>
          <a:p>
            <a:pPr algn="l" marL="690880" indent="-345440" lvl="1">
              <a:lnSpc>
                <a:spcPts val="4480"/>
              </a:lnSpc>
              <a:buFont typeface="Arial"/>
              <a:buChar char="•"/>
            </a:pPr>
            <a:r>
              <a:rPr lang="en-US" sz="3200">
                <a:solidFill>
                  <a:srgbClr val="FFFFFF"/>
                </a:solidFill>
                <a:latin typeface="Merriweather"/>
                <a:ea typeface="Merriweather"/>
                <a:cs typeface="Merriweather"/>
                <a:sym typeface="Merriweather"/>
              </a:rPr>
              <a:t>define an image on a coin​</a:t>
            </a:r>
          </a:p>
          <a:p>
            <a:pPr algn="l" marL="690880" indent="-345440" lvl="1">
              <a:lnSpc>
                <a:spcPts val="4480"/>
              </a:lnSpc>
              <a:buFont typeface="Arial"/>
              <a:buChar char="•"/>
            </a:pPr>
            <a:r>
              <a:rPr lang="en-US" sz="3200">
                <a:solidFill>
                  <a:srgbClr val="FFFFFF"/>
                </a:solidFill>
                <a:latin typeface="Merriweather"/>
                <a:ea typeface="Merriweather"/>
                <a:cs typeface="Merriweather"/>
                <a:sym typeface="Merriweather"/>
              </a:rPr>
              <a:t>imply a relationship​</a:t>
            </a:r>
          </a:p>
          <a:p>
            <a:pPr algn="l" marL="690880" indent="-345440" lvl="1">
              <a:lnSpc>
                <a:spcPts val="4480"/>
              </a:lnSpc>
              <a:buFont typeface="Arial"/>
              <a:buChar char="•"/>
            </a:pPr>
            <a:r>
              <a:rPr lang="en-US" sz="3200">
                <a:solidFill>
                  <a:srgbClr val="FFFFFF"/>
                </a:solidFill>
                <a:latin typeface="Merriweather"/>
                <a:ea typeface="Merriweather"/>
                <a:cs typeface="Merriweather"/>
                <a:sym typeface="Merriweather"/>
              </a:rPr>
              <a:t>abbreviated</a:t>
            </a:r>
          </a:p>
        </p:txBody>
      </p:sp>
      <p:sp>
        <p:nvSpPr>
          <p:cNvPr name="TextBox 7" id="7"/>
          <p:cNvSpPr txBox="true"/>
          <p:nvPr/>
        </p:nvSpPr>
        <p:spPr>
          <a:xfrm rot="0">
            <a:off x="241638" y="6468304"/>
            <a:ext cx="6710729" cy="1099820"/>
          </a:xfrm>
          <a:prstGeom prst="rect">
            <a:avLst/>
          </a:prstGeom>
        </p:spPr>
        <p:txBody>
          <a:bodyPr anchor="t" rtlCol="false" tIns="0" lIns="0" bIns="0" rIns="0">
            <a:spAutoFit/>
          </a:bodyPr>
          <a:lstStyle/>
          <a:p>
            <a:pPr algn="ctr">
              <a:lnSpc>
                <a:spcPts val="4480"/>
              </a:lnSpc>
            </a:pPr>
            <a:r>
              <a:rPr lang="en-US" sz="3200">
                <a:solidFill>
                  <a:srgbClr val="FFFFFF"/>
                </a:solidFill>
                <a:latin typeface="Merriweather"/>
                <a:ea typeface="Merriweather"/>
                <a:cs typeface="Merriweather"/>
                <a:sym typeface="Merriweather"/>
              </a:rPr>
              <a:t>AVG =</a:t>
            </a:r>
          </a:p>
          <a:p>
            <a:pPr algn="ctr">
              <a:lnSpc>
                <a:spcPts val="4480"/>
              </a:lnSpc>
            </a:pPr>
            <a:r>
              <a:rPr lang="en-US" sz="3200">
                <a:solidFill>
                  <a:srgbClr val="FFFFFF"/>
                </a:solidFill>
                <a:latin typeface="Merriweather"/>
                <a:ea typeface="Merriweather"/>
                <a:cs typeface="Merriweather"/>
                <a:sym typeface="Merriweather"/>
              </a:rPr>
              <a:t> Augustus​</a:t>
            </a:r>
          </a:p>
        </p:txBody>
      </p:sp>
      <p:sp>
        <p:nvSpPr>
          <p:cNvPr name="TextBox 8" id="8"/>
          <p:cNvSpPr txBox="true"/>
          <p:nvPr/>
        </p:nvSpPr>
        <p:spPr>
          <a:xfrm rot="0">
            <a:off x="11274207" y="5086350"/>
            <a:ext cx="6710729" cy="1099820"/>
          </a:xfrm>
          <a:prstGeom prst="rect">
            <a:avLst/>
          </a:prstGeom>
        </p:spPr>
        <p:txBody>
          <a:bodyPr anchor="t" rtlCol="false" tIns="0" lIns="0" bIns="0" rIns="0">
            <a:spAutoFit/>
          </a:bodyPr>
          <a:lstStyle/>
          <a:p>
            <a:pPr algn="ctr">
              <a:lnSpc>
                <a:spcPts val="4480"/>
              </a:lnSpc>
            </a:pPr>
            <a:r>
              <a:rPr lang="en-US" sz="3200">
                <a:solidFill>
                  <a:srgbClr val="FFFFFF"/>
                </a:solidFill>
                <a:latin typeface="Merriweather"/>
                <a:ea typeface="Merriweather"/>
                <a:cs typeface="Merriweather"/>
                <a:sym typeface="Merriweather"/>
              </a:rPr>
              <a:t>D G REGIN</a:t>
            </a:r>
            <a:r>
              <a:rPr lang="en-US" sz="3200">
                <a:solidFill>
                  <a:srgbClr val="FFFFFF"/>
                </a:solidFill>
                <a:latin typeface="Merriweather"/>
                <a:ea typeface="Merriweather"/>
                <a:cs typeface="Merriweather"/>
                <a:sym typeface="Merriweather"/>
              </a:rPr>
              <a:t>A =</a:t>
            </a:r>
          </a:p>
          <a:p>
            <a:pPr algn="ctr">
              <a:lnSpc>
                <a:spcPts val="4480"/>
              </a:lnSpc>
            </a:pPr>
            <a:r>
              <a:rPr lang="en-US" sz="3200">
                <a:solidFill>
                  <a:srgbClr val="FFFFFF"/>
                </a:solidFill>
                <a:latin typeface="Merriweather"/>
                <a:ea typeface="Merriweather"/>
                <a:cs typeface="Merriweather"/>
                <a:sym typeface="Merriweather"/>
              </a:rPr>
              <a:t> ?​</a:t>
            </a:r>
          </a:p>
        </p:txBody>
      </p:sp>
      <p:sp>
        <p:nvSpPr>
          <p:cNvPr name="TextBox 9" id="9"/>
          <p:cNvSpPr txBox="true"/>
          <p:nvPr/>
        </p:nvSpPr>
        <p:spPr>
          <a:xfrm rot="0">
            <a:off x="11401997" y="6468304"/>
            <a:ext cx="6710729" cy="1661795"/>
          </a:xfrm>
          <a:prstGeom prst="rect">
            <a:avLst/>
          </a:prstGeom>
        </p:spPr>
        <p:txBody>
          <a:bodyPr anchor="t" rtlCol="false" tIns="0" lIns="0" bIns="0" rIns="0">
            <a:spAutoFit/>
          </a:bodyPr>
          <a:lstStyle/>
          <a:p>
            <a:pPr algn="ctr">
              <a:lnSpc>
                <a:spcPts val="4480"/>
              </a:lnSpc>
            </a:pPr>
            <a:r>
              <a:rPr lang="en-US" sz="3200">
                <a:solidFill>
                  <a:srgbClr val="FFFFFF"/>
                </a:solidFill>
                <a:latin typeface="Merriweather"/>
                <a:ea typeface="Merriweather"/>
                <a:cs typeface="Merriweather"/>
                <a:sym typeface="Merriweather"/>
              </a:rPr>
              <a:t>Dei</a:t>
            </a:r>
            <a:r>
              <a:rPr lang="en-US" sz="3200">
                <a:solidFill>
                  <a:srgbClr val="FFFFFF"/>
                </a:solidFill>
                <a:latin typeface="Merriweather"/>
                <a:ea typeface="Merriweather"/>
                <a:cs typeface="Merriweather"/>
                <a:sym typeface="Merriweather"/>
              </a:rPr>
              <a:t> Gratia Regina = ​</a:t>
            </a:r>
          </a:p>
          <a:p>
            <a:pPr algn="ctr">
              <a:lnSpc>
                <a:spcPts val="4480"/>
              </a:lnSpc>
            </a:pPr>
            <a:r>
              <a:rPr lang="en-US" sz="3200">
                <a:solidFill>
                  <a:srgbClr val="FFFFFF"/>
                </a:solidFill>
                <a:latin typeface="Merriweather"/>
                <a:ea typeface="Merriweather"/>
                <a:cs typeface="Merriweather"/>
                <a:sym typeface="Merriweather"/>
              </a:rPr>
              <a:t>By the Grace of God, Queen​</a:t>
            </a:r>
          </a:p>
          <a:p>
            <a:pPr algn="ctr">
              <a:lnSpc>
                <a:spcPts val="448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DAEX0SEJaRI</dc:identifier>
  <dcterms:modified xsi:type="dcterms:W3CDTF">2011-08-01T06:04:30Z</dcterms:modified>
  <cp:revision>1</cp:revision>
  <dc:title>Numismatics Presentation DRAFT</dc:title>
</cp:coreProperties>
</file>