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Gagalin" charset="1" panose="00000500000000000000"/>
      <p:regular r:id="rId23"/>
    </p:embeddedFont>
    <p:embeddedFont>
      <p:font typeface="Hussar Bold" charset="1" panose="00000800000000000000"/>
      <p:regular r:id="rId24"/>
    </p:embeddedFont>
    <p:embeddedFont>
      <p:font typeface="Univers" charset="1" panose="020B0603020202020204"/>
      <p:regular r:id="rId25"/>
    </p:embeddedFont>
    <p:embeddedFont>
      <p:font typeface="TLWG Typewriter" charset="1" panose="02000603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notesMasters/notesMaster1.xml" Type="http://schemas.openxmlformats.org/officeDocument/2006/relationships/notesMaster"/><Relationship Id="rId27" Target="theme/theme2.xml" Type="http://schemas.openxmlformats.org/officeDocument/2006/relationships/theme"/><Relationship Id="rId28" Target="notesSlides/notesSlide1.xml" Type="http://schemas.openxmlformats.org/officeDocument/2006/relationships/notes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https://www.youtube.com/watch?v=zjDFBb4IDqk</a:t>
            </a:r>
          </a:p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7.png" Type="http://schemas.openxmlformats.org/officeDocument/2006/relationships/image"/><Relationship Id="rId11" Target="../media/image108.svg" Type="http://schemas.openxmlformats.org/officeDocument/2006/relationships/image"/><Relationship Id="rId12" Target="../media/image109.png" Type="http://schemas.openxmlformats.org/officeDocument/2006/relationships/image"/><Relationship Id="rId13" Target="../media/image110.png" Type="http://schemas.openxmlformats.org/officeDocument/2006/relationships/image"/><Relationship Id="rId14" Target="../media/image111.svg" Type="http://schemas.openxmlformats.org/officeDocument/2006/relationships/image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20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10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8.svg" Type="http://schemas.openxmlformats.org/officeDocument/2006/relationships/image"/><Relationship Id="rId11" Target="../media/image94.png" Type="http://schemas.openxmlformats.org/officeDocument/2006/relationships/image"/><Relationship Id="rId12" Target="../media/image95.svg" Type="http://schemas.openxmlformats.org/officeDocument/2006/relationships/image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112.png" Type="http://schemas.openxmlformats.org/officeDocument/2006/relationships/image"/><Relationship Id="rId5" Target="../media/image113.png" Type="http://schemas.openxmlformats.org/officeDocument/2006/relationships/image"/><Relationship Id="rId6" Target="../media/image114.svg" Type="http://schemas.openxmlformats.org/officeDocument/2006/relationships/image"/><Relationship Id="rId7" Target="../media/image115.png" Type="http://schemas.openxmlformats.org/officeDocument/2006/relationships/image"/><Relationship Id="rId8" Target="../media/image116.svg" Type="http://schemas.openxmlformats.org/officeDocument/2006/relationships/image"/><Relationship Id="rId9" Target="../media/image11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0.png" Type="http://schemas.openxmlformats.org/officeDocument/2006/relationships/image"/><Relationship Id="rId11" Target="../media/image121.png" Type="http://schemas.openxmlformats.org/officeDocument/2006/relationships/image"/><Relationship Id="rId12" Target="../media/image122.png" Type="http://schemas.openxmlformats.org/officeDocument/2006/relationships/image"/><Relationship Id="rId13" Target="../media/image123.png" Type="http://schemas.openxmlformats.org/officeDocument/2006/relationships/image"/><Relationship Id="rId14" Target="../media/image124.png" Type="http://schemas.openxmlformats.org/officeDocument/2006/relationships/image"/><Relationship Id="rId2" Target="../media/image3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11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6.png" Type="http://schemas.openxmlformats.org/officeDocument/2006/relationships/image"/><Relationship Id="rId2" Target="../media/image3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12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youtu.be/zjDFBb4IDqk" TargetMode="External" Type="http://schemas.openxmlformats.org/officeDocument/2006/relationships/hyperlink"/><Relationship Id="rId11" Target="../media/image130.jpeg" Type="http://schemas.openxmlformats.org/officeDocument/2006/relationships/image"/><Relationship Id="rId12" Target="https://youtu.be/zjDFBb4IDqk" TargetMode="External" Type="http://schemas.openxmlformats.org/officeDocument/2006/relationships/video"/><Relationship Id="rId2" Target="../notesSlides/notesSlide1.xml" Type="http://schemas.openxmlformats.org/officeDocument/2006/relationships/notesSlid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127.png" Type="http://schemas.openxmlformats.org/officeDocument/2006/relationships/image"/><Relationship Id="rId6" Target="../media/image128.svg" Type="http://schemas.openxmlformats.org/officeDocument/2006/relationships/image"/><Relationship Id="rId7" Target="../media/image129.png" Type="http://schemas.openxmlformats.org/officeDocument/2006/relationships/image"/><Relationship Id="rId8" Target="../media/image92.png" Type="http://schemas.openxmlformats.org/officeDocument/2006/relationships/image"/><Relationship Id="rId9" Target="../media/image93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3.png" Type="http://schemas.openxmlformats.org/officeDocument/2006/relationships/image"/><Relationship Id="rId11" Target="../media/image134.svg" Type="http://schemas.openxmlformats.org/officeDocument/2006/relationships/image"/><Relationship Id="rId12" Target="../media/image135.png" Type="http://schemas.openxmlformats.org/officeDocument/2006/relationships/image"/><Relationship Id="rId13" Target="../media/image136.svg" Type="http://schemas.openxmlformats.org/officeDocument/2006/relationships/image"/><Relationship Id="rId14" Target="../media/image137.png" Type="http://schemas.openxmlformats.org/officeDocument/2006/relationships/image"/><Relationship Id="rId15" Target="../media/image138.svg" Type="http://schemas.openxmlformats.org/officeDocument/2006/relationships/image"/><Relationship Id="rId16" Target="../media/image139.png" Type="http://schemas.openxmlformats.org/officeDocument/2006/relationships/image"/><Relationship Id="rId17" Target="../media/image140.svg" Type="http://schemas.openxmlformats.org/officeDocument/2006/relationships/image"/><Relationship Id="rId18" Target="../media/image141.png" Type="http://schemas.openxmlformats.org/officeDocument/2006/relationships/image"/><Relationship Id="rId19" Target="../media/image142.svg" Type="http://schemas.openxmlformats.org/officeDocument/2006/relationships/image"/><Relationship Id="rId2" Target="../media/image29.png" Type="http://schemas.openxmlformats.org/officeDocument/2006/relationships/image"/><Relationship Id="rId20" Target="../media/image143.png" Type="http://schemas.openxmlformats.org/officeDocument/2006/relationships/image"/><Relationship Id="rId21" Target="../media/image144.svg" Type="http://schemas.openxmlformats.org/officeDocument/2006/relationships/image"/><Relationship Id="rId22" Target="../media/image145.png" Type="http://schemas.openxmlformats.org/officeDocument/2006/relationships/image"/><Relationship Id="rId23" Target="../media/image146.svg" Type="http://schemas.openxmlformats.org/officeDocument/2006/relationships/image"/><Relationship Id="rId24" Target="../media/image147.png" Type="http://schemas.openxmlformats.org/officeDocument/2006/relationships/image"/><Relationship Id="rId25" Target="../media/image148.svg" Type="http://schemas.openxmlformats.org/officeDocument/2006/relationships/image"/><Relationship Id="rId26" Target="../media/image149.png" Type="http://schemas.openxmlformats.org/officeDocument/2006/relationships/image"/><Relationship Id="rId27" Target="../media/image150.svg" Type="http://schemas.openxmlformats.org/officeDocument/2006/relationships/image"/><Relationship Id="rId28" Target="../media/image151.png" Type="http://schemas.openxmlformats.org/officeDocument/2006/relationships/image"/><Relationship Id="rId29" Target="../media/image152.svg" Type="http://schemas.openxmlformats.org/officeDocument/2006/relationships/image"/><Relationship Id="rId3" Target="../media/image30.svg" Type="http://schemas.openxmlformats.org/officeDocument/2006/relationships/image"/><Relationship Id="rId30" Target="../media/image153.png" Type="http://schemas.openxmlformats.org/officeDocument/2006/relationships/image"/><Relationship Id="rId31" Target="../media/image154.svg" Type="http://schemas.openxmlformats.org/officeDocument/2006/relationships/image"/><Relationship Id="rId32" Target="../media/image155.png" Type="http://schemas.openxmlformats.org/officeDocument/2006/relationships/image"/><Relationship Id="rId33" Target="../media/image156.svg" Type="http://schemas.openxmlformats.org/officeDocument/2006/relationships/image"/><Relationship Id="rId34" Target="../media/image157.png" Type="http://schemas.openxmlformats.org/officeDocument/2006/relationships/image"/><Relationship Id="rId35" Target="../media/image158.svg" Type="http://schemas.openxmlformats.org/officeDocument/2006/relationships/image"/><Relationship Id="rId36" Target="../media/image159.png" Type="http://schemas.openxmlformats.org/officeDocument/2006/relationships/image"/><Relationship Id="rId37" Target="../media/image160.svg" Type="http://schemas.openxmlformats.org/officeDocument/2006/relationships/image"/><Relationship Id="rId38" Target="../media/image161.png" Type="http://schemas.openxmlformats.org/officeDocument/2006/relationships/image"/><Relationship Id="rId39" Target="../media/image162.svg" Type="http://schemas.openxmlformats.org/officeDocument/2006/relationships/image"/><Relationship Id="rId4" Target="../media/image23.png" Type="http://schemas.openxmlformats.org/officeDocument/2006/relationships/image"/><Relationship Id="rId40" Target="../media/image163.png" Type="http://schemas.openxmlformats.org/officeDocument/2006/relationships/image"/><Relationship Id="rId41" Target="../media/image164.svg" Type="http://schemas.openxmlformats.org/officeDocument/2006/relationships/image"/><Relationship Id="rId5" Target="../media/image24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131.png" Type="http://schemas.openxmlformats.org/officeDocument/2006/relationships/image"/><Relationship Id="rId9" Target="../media/image13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5.png" Type="http://schemas.openxmlformats.org/officeDocument/2006/relationships/image"/><Relationship Id="rId11" Target="../media/image166.svg" Type="http://schemas.openxmlformats.org/officeDocument/2006/relationships/image"/><Relationship Id="rId2" Target="../media/image4.png" Type="http://schemas.openxmlformats.org/officeDocument/2006/relationships/image"/><Relationship Id="rId3" Target="../media/image3.pn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165.png" Type="http://schemas.openxmlformats.org/officeDocument/2006/relationships/image"/><Relationship Id="rId8" Target="../media/image16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12" Target="../media/image22.svg" Type="http://schemas.openxmlformats.org/officeDocument/2006/relationships/image"/><Relationship Id="rId13" Target="../media/image23.png" Type="http://schemas.openxmlformats.org/officeDocument/2006/relationships/image"/><Relationship Id="rId14" Target="../media/image24.svg" Type="http://schemas.openxmlformats.org/officeDocument/2006/relationships/image"/><Relationship Id="rId15" Target="../media/image25.png" Type="http://schemas.openxmlformats.org/officeDocument/2006/relationships/image"/><Relationship Id="rId16" Target="../media/image26.svg" Type="http://schemas.openxmlformats.org/officeDocument/2006/relationships/image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4.pn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31.png" Type="http://schemas.openxmlformats.org/officeDocument/2006/relationships/image"/><Relationship Id="rId13" Target="../media/image32.svg" Type="http://schemas.openxmlformats.org/officeDocument/2006/relationships/image"/><Relationship Id="rId14" Target="../media/image33.png" Type="http://schemas.openxmlformats.org/officeDocument/2006/relationships/image"/><Relationship Id="rId15" Target="../media/image34.svg" Type="http://schemas.openxmlformats.org/officeDocument/2006/relationships/image"/><Relationship Id="rId16" Target="../media/image35.png" Type="http://schemas.openxmlformats.org/officeDocument/2006/relationships/image"/><Relationship Id="rId2" Target="../media/image4.png" Type="http://schemas.openxmlformats.org/officeDocument/2006/relationships/image"/><Relationship Id="rId3" Target="../media/image3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41.svg" Type="http://schemas.openxmlformats.org/officeDocument/2006/relationships/image"/><Relationship Id="rId12" Target="../media/image42.png" Type="http://schemas.openxmlformats.org/officeDocument/2006/relationships/image"/><Relationship Id="rId13" Target="../media/image43.svg" Type="http://schemas.openxmlformats.org/officeDocument/2006/relationships/image"/><Relationship Id="rId14" Target="../media/image44.png" Type="http://schemas.openxmlformats.org/officeDocument/2006/relationships/image"/><Relationship Id="rId15" Target="../media/image45.svg" Type="http://schemas.openxmlformats.org/officeDocument/2006/relationships/image"/><Relationship Id="rId16" Target="../media/image46.png" Type="http://schemas.openxmlformats.org/officeDocument/2006/relationships/image"/><Relationship Id="rId17" Target="../media/image47.svg" Type="http://schemas.openxmlformats.org/officeDocument/2006/relationships/image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53.png" Type="http://schemas.openxmlformats.org/officeDocument/2006/relationships/image"/><Relationship Id="rId12" Target="../media/image54.png" Type="http://schemas.openxmlformats.org/officeDocument/2006/relationships/image"/><Relationship Id="rId13" Target="../media/image55.svg" Type="http://schemas.openxmlformats.org/officeDocument/2006/relationships/image"/><Relationship Id="rId14" Target="../media/image56.png" Type="http://schemas.openxmlformats.org/officeDocument/2006/relationships/image"/><Relationship Id="rId15" Target="../media/image57.svg" Type="http://schemas.openxmlformats.org/officeDocument/2006/relationships/image"/><Relationship Id="rId16" Target="../media/image58.png" Type="http://schemas.openxmlformats.org/officeDocument/2006/relationships/image"/><Relationship Id="rId17" Target="../media/image59.svg" Type="http://schemas.openxmlformats.org/officeDocument/2006/relationships/image"/><Relationship Id="rId18" Target="../media/image60.png" Type="http://schemas.openxmlformats.org/officeDocument/2006/relationships/image"/><Relationship Id="rId19" Target="../media/image61.svg" Type="http://schemas.openxmlformats.org/officeDocument/2006/relationships/image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48.png" Type="http://schemas.openxmlformats.org/officeDocument/2006/relationships/image"/><Relationship Id="rId7" Target="../media/image49.svg" Type="http://schemas.openxmlformats.org/officeDocument/2006/relationships/image"/><Relationship Id="rId8" Target="../media/image50.png" Type="http://schemas.openxmlformats.org/officeDocument/2006/relationships/image"/><Relationship Id="rId9" Target="../media/image5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svg" Type="http://schemas.openxmlformats.org/officeDocument/2006/relationships/image"/><Relationship Id="rId11" Target="../media/image66.png" Type="http://schemas.openxmlformats.org/officeDocument/2006/relationships/image"/><Relationship Id="rId12" Target="../media/image67.svg" Type="http://schemas.openxmlformats.org/officeDocument/2006/relationships/image"/><Relationship Id="rId13" Target="../media/image68.png" Type="http://schemas.openxmlformats.org/officeDocument/2006/relationships/image"/><Relationship Id="rId14" Target="../media/image69.svg" Type="http://schemas.openxmlformats.org/officeDocument/2006/relationships/image"/><Relationship Id="rId15" Target="../media/image70.png" Type="http://schemas.openxmlformats.org/officeDocument/2006/relationships/image"/><Relationship Id="rId16" Target="../media/image71.svg" Type="http://schemas.openxmlformats.org/officeDocument/2006/relationships/image"/><Relationship Id="rId17" Target="../media/image72.png" Type="http://schemas.openxmlformats.org/officeDocument/2006/relationships/image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.png" Type="http://schemas.openxmlformats.org/officeDocument/2006/relationships/image"/><Relationship Id="rId5" Target="../media/image62.png" Type="http://schemas.openxmlformats.org/officeDocument/2006/relationships/image"/><Relationship Id="rId6" Target="../media/image6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6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png" Type="http://schemas.openxmlformats.org/officeDocument/2006/relationships/image"/><Relationship Id="rId12" Target="../media/image79.png" Type="http://schemas.openxmlformats.org/officeDocument/2006/relationships/image"/><Relationship Id="rId13" Target="../media/image80.png" Type="http://schemas.openxmlformats.org/officeDocument/2006/relationships/image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73.png" Type="http://schemas.openxmlformats.org/officeDocument/2006/relationships/image"/><Relationship Id="rId7" Target="../media/image74.png" Type="http://schemas.openxmlformats.org/officeDocument/2006/relationships/image"/><Relationship Id="rId8" Target="../media/image75.svg" Type="http://schemas.openxmlformats.org/officeDocument/2006/relationships/image"/><Relationship Id="rId9" Target="../media/image7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png" Type="http://schemas.openxmlformats.org/officeDocument/2006/relationships/image"/><Relationship Id="rId11" Target="../media/image88.svg" Type="http://schemas.openxmlformats.org/officeDocument/2006/relationships/image"/><Relationship Id="rId12" Target="../media/image89.png" Type="http://schemas.openxmlformats.org/officeDocument/2006/relationships/image"/><Relationship Id="rId13" Target="../media/image90.svg" Type="http://schemas.openxmlformats.org/officeDocument/2006/relationships/image"/><Relationship Id="rId14" Target="../media/image91.png" Type="http://schemas.openxmlformats.org/officeDocument/2006/relationships/image"/><Relationship Id="rId15" Target="../media/image92.png" Type="http://schemas.openxmlformats.org/officeDocument/2006/relationships/image"/><Relationship Id="rId16" Target="../media/image93.svg" Type="http://schemas.openxmlformats.org/officeDocument/2006/relationships/image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83.png" Type="http://schemas.openxmlformats.org/officeDocument/2006/relationships/image"/><Relationship Id="rId7" Target="../media/image84.svg" Type="http://schemas.openxmlformats.org/officeDocument/2006/relationships/image"/><Relationship Id="rId8" Target="../media/image85.png" Type="http://schemas.openxmlformats.org/officeDocument/2006/relationships/image"/><Relationship Id="rId9" Target="../media/image8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96.png" Type="http://schemas.openxmlformats.org/officeDocument/2006/relationships/image"/><Relationship Id="rId13" Target="../media/image97.svg" Type="http://schemas.openxmlformats.org/officeDocument/2006/relationships/image"/><Relationship Id="rId14" Target="../media/image98.png" Type="http://schemas.openxmlformats.org/officeDocument/2006/relationships/image"/><Relationship Id="rId15" Target="../media/image99.svg" Type="http://schemas.openxmlformats.org/officeDocument/2006/relationships/image"/><Relationship Id="rId16" Target="../media/image100.png" Type="http://schemas.openxmlformats.org/officeDocument/2006/relationships/image"/><Relationship Id="rId17" Target="../media/image101.svg" Type="http://schemas.openxmlformats.org/officeDocument/2006/relationships/image"/><Relationship Id="rId18" Target="../media/image102.png" Type="http://schemas.openxmlformats.org/officeDocument/2006/relationships/image"/><Relationship Id="rId19" Target="../media/image103.svg" Type="http://schemas.openxmlformats.org/officeDocument/2006/relationships/image"/><Relationship Id="rId2" Target="../media/image29.png" Type="http://schemas.openxmlformats.org/officeDocument/2006/relationships/image"/><Relationship Id="rId20" Target="../media/image104.png" Type="http://schemas.openxmlformats.org/officeDocument/2006/relationships/image"/><Relationship Id="rId21" Target="../media/image105.svg" Type="http://schemas.openxmlformats.org/officeDocument/2006/relationships/image"/><Relationship Id="rId3" Target="../media/image30.sv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94.png" Type="http://schemas.openxmlformats.org/officeDocument/2006/relationships/image"/><Relationship Id="rId7" Target="../media/image95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DE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4323">
            <a:off x="879093" y="1379987"/>
            <a:ext cx="8748714" cy="6342818"/>
          </a:xfrm>
          <a:custGeom>
            <a:avLst/>
            <a:gdLst/>
            <a:ahLst/>
            <a:cxnLst/>
            <a:rect r="r" b="b" t="t" l="l"/>
            <a:pathLst>
              <a:path h="6342818" w="8748714">
                <a:moveTo>
                  <a:pt x="0" y="0"/>
                </a:moveTo>
                <a:lnTo>
                  <a:pt x="8748714" y="0"/>
                </a:lnTo>
                <a:lnTo>
                  <a:pt x="8748714" y="6342818"/>
                </a:lnTo>
                <a:lnTo>
                  <a:pt x="0" y="6342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65932" y="8504769"/>
            <a:ext cx="4775036" cy="943070"/>
          </a:xfrm>
          <a:custGeom>
            <a:avLst/>
            <a:gdLst/>
            <a:ahLst/>
            <a:cxnLst/>
            <a:rect r="r" b="b" t="t" l="l"/>
            <a:pathLst>
              <a:path h="943070" w="4775036">
                <a:moveTo>
                  <a:pt x="0" y="0"/>
                </a:moveTo>
                <a:lnTo>
                  <a:pt x="4775036" y="0"/>
                </a:lnTo>
                <a:lnTo>
                  <a:pt x="4775036" y="943069"/>
                </a:lnTo>
                <a:lnTo>
                  <a:pt x="0" y="943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615667" y="4361746"/>
            <a:ext cx="12243474" cy="4415303"/>
          </a:xfrm>
          <a:custGeom>
            <a:avLst/>
            <a:gdLst/>
            <a:ahLst/>
            <a:cxnLst/>
            <a:rect r="r" b="b" t="t" l="l"/>
            <a:pathLst>
              <a:path h="4415303" w="12243474">
                <a:moveTo>
                  <a:pt x="0" y="0"/>
                </a:moveTo>
                <a:lnTo>
                  <a:pt x="12243474" y="0"/>
                </a:lnTo>
                <a:lnTo>
                  <a:pt x="12243474" y="4415303"/>
                </a:lnTo>
                <a:lnTo>
                  <a:pt x="0" y="4415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496574" y="1537109"/>
            <a:ext cx="1328038" cy="1328038"/>
          </a:xfrm>
          <a:custGeom>
            <a:avLst/>
            <a:gdLst/>
            <a:ahLst/>
            <a:cxnLst/>
            <a:rect r="r" b="b" t="t" l="l"/>
            <a:pathLst>
              <a:path h="1328038" w="1328038">
                <a:moveTo>
                  <a:pt x="0" y="0"/>
                </a:moveTo>
                <a:lnTo>
                  <a:pt x="1328038" y="0"/>
                </a:lnTo>
                <a:lnTo>
                  <a:pt x="1328038" y="1328039"/>
                </a:lnTo>
                <a:lnTo>
                  <a:pt x="0" y="1328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1555" y="7722805"/>
            <a:ext cx="1328038" cy="1328038"/>
          </a:xfrm>
          <a:custGeom>
            <a:avLst/>
            <a:gdLst/>
            <a:ahLst/>
            <a:cxnLst/>
            <a:rect r="r" b="b" t="t" l="l"/>
            <a:pathLst>
              <a:path h="1328038" w="1328038">
                <a:moveTo>
                  <a:pt x="0" y="0"/>
                </a:moveTo>
                <a:lnTo>
                  <a:pt x="1328039" y="0"/>
                </a:lnTo>
                <a:lnTo>
                  <a:pt x="1328039" y="1328038"/>
                </a:lnTo>
                <a:lnTo>
                  <a:pt x="0" y="1328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75017">
            <a:off x="2437649" y="1272041"/>
            <a:ext cx="4877577" cy="7460921"/>
          </a:xfrm>
          <a:custGeom>
            <a:avLst/>
            <a:gdLst/>
            <a:ahLst/>
            <a:cxnLst/>
            <a:rect r="r" b="b" t="t" l="l"/>
            <a:pathLst>
              <a:path h="7460921" w="4877577">
                <a:moveTo>
                  <a:pt x="0" y="0"/>
                </a:moveTo>
                <a:lnTo>
                  <a:pt x="4877577" y="0"/>
                </a:lnTo>
                <a:lnTo>
                  <a:pt x="4877577" y="7460921"/>
                </a:lnTo>
                <a:lnTo>
                  <a:pt x="0" y="74609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490334">
            <a:off x="8271312" y="1077462"/>
            <a:ext cx="6729580" cy="4878946"/>
          </a:xfrm>
          <a:custGeom>
            <a:avLst/>
            <a:gdLst/>
            <a:ahLst/>
            <a:cxnLst/>
            <a:rect r="r" b="b" t="t" l="l"/>
            <a:pathLst>
              <a:path h="4878946" w="6729580">
                <a:moveTo>
                  <a:pt x="0" y="0"/>
                </a:moveTo>
                <a:lnTo>
                  <a:pt x="6729580" y="0"/>
                </a:lnTo>
                <a:lnTo>
                  <a:pt x="6729580" y="4878946"/>
                </a:lnTo>
                <a:lnTo>
                  <a:pt x="0" y="48789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490334">
            <a:off x="9566088" y="4330592"/>
            <a:ext cx="6729580" cy="4878946"/>
          </a:xfrm>
          <a:custGeom>
            <a:avLst/>
            <a:gdLst/>
            <a:ahLst/>
            <a:cxnLst/>
            <a:rect r="r" b="b" t="t" l="l"/>
            <a:pathLst>
              <a:path h="4878946" w="6729580">
                <a:moveTo>
                  <a:pt x="0" y="0"/>
                </a:moveTo>
                <a:lnTo>
                  <a:pt x="6729581" y="0"/>
                </a:lnTo>
                <a:lnTo>
                  <a:pt x="6729581" y="4878946"/>
                </a:lnTo>
                <a:lnTo>
                  <a:pt x="0" y="48789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758709" y="3360917"/>
            <a:ext cx="8344339" cy="3208481"/>
            <a:chOff x="0" y="0"/>
            <a:chExt cx="11125785" cy="4277974"/>
          </a:xfrm>
        </p:grpSpPr>
        <p:sp>
          <p:nvSpPr>
            <p:cNvPr name="AutoShape 11" id="11"/>
            <p:cNvSpPr/>
            <p:nvPr/>
          </p:nvSpPr>
          <p:spPr>
            <a:xfrm rot="113553">
              <a:off x="61675" y="180611"/>
              <a:ext cx="11002435" cy="3916753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684489" y="707935"/>
              <a:ext cx="9831046" cy="24611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4308"/>
                </a:lnSpc>
              </a:pPr>
              <a:r>
                <a:rPr lang="en-US" sz="12334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cuneiform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1152586" y="7722805"/>
            <a:ext cx="7135414" cy="2366019"/>
          </a:xfrm>
          <a:custGeom>
            <a:avLst/>
            <a:gdLst/>
            <a:ahLst/>
            <a:cxnLst/>
            <a:rect r="r" b="b" t="t" l="l"/>
            <a:pathLst>
              <a:path h="2366019" w="7135414">
                <a:moveTo>
                  <a:pt x="0" y="0"/>
                </a:moveTo>
                <a:lnTo>
                  <a:pt x="7135414" y="0"/>
                </a:lnTo>
                <a:lnTo>
                  <a:pt x="7135414" y="2366018"/>
                </a:lnTo>
                <a:lnTo>
                  <a:pt x="0" y="2366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510880" y="-1105322"/>
            <a:ext cx="5284863" cy="5284863"/>
          </a:xfrm>
          <a:custGeom>
            <a:avLst/>
            <a:gdLst/>
            <a:ahLst/>
            <a:cxnLst/>
            <a:rect r="r" b="b" t="t" l="l"/>
            <a:pathLst>
              <a:path h="5284863" w="5284863">
                <a:moveTo>
                  <a:pt x="0" y="0"/>
                </a:moveTo>
                <a:lnTo>
                  <a:pt x="5284862" y="0"/>
                </a:lnTo>
                <a:lnTo>
                  <a:pt x="5284862" y="5284863"/>
                </a:lnTo>
                <a:lnTo>
                  <a:pt x="0" y="52848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44312" y="6981358"/>
            <a:ext cx="3890562" cy="2810931"/>
          </a:xfrm>
          <a:custGeom>
            <a:avLst/>
            <a:gdLst/>
            <a:ahLst/>
            <a:cxnLst/>
            <a:rect r="r" b="b" t="t" l="l"/>
            <a:pathLst>
              <a:path h="2810931" w="3890562">
                <a:moveTo>
                  <a:pt x="0" y="0"/>
                </a:moveTo>
                <a:lnTo>
                  <a:pt x="3890563" y="0"/>
                </a:lnTo>
                <a:lnTo>
                  <a:pt x="3890563" y="2810931"/>
                </a:lnTo>
                <a:lnTo>
                  <a:pt x="0" y="28109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049028" y="1239993"/>
            <a:ext cx="4032960" cy="2276942"/>
          </a:xfrm>
          <a:custGeom>
            <a:avLst/>
            <a:gdLst/>
            <a:ahLst/>
            <a:cxnLst/>
            <a:rect r="r" b="b" t="t" l="l"/>
            <a:pathLst>
              <a:path h="2276942" w="4032960">
                <a:moveTo>
                  <a:pt x="0" y="0"/>
                </a:moveTo>
                <a:lnTo>
                  <a:pt x="4032960" y="0"/>
                </a:lnTo>
                <a:lnTo>
                  <a:pt x="4032960" y="2276942"/>
                </a:lnTo>
                <a:lnTo>
                  <a:pt x="0" y="22769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B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98705">
            <a:off x="8926672" y="700864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5"/>
                </a:lnTo>
                <a:lnTo>
                  <a:pt x="5966559" y="4325755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269968" y="2143054"/>
            <a:ext cx="6688365" cy="2288906"/>
            <a:chOff x="0" y="0"/>
            <a:chExt cx="8917820" cy="3051875"/>
          </a:xfrm>
        </p:grpSpPr>
        <p:sp>
          <p:nvSpPr>
            <p:cNvPr name="AutoShape 4" id="4"/>
            <p:cNvSpPr/>
            <p:nvPr/>
          </p:nvSpPr>
          <p:spPr>
            <a:xfrm rot="129639">
              <a:off x="48162" y="165325"/>
              <a:ext cx="8821497" cy="2721224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 rot="88207">
              <a:off x="842742" y="740329"/>
              <a:ext cx="7489988" cy="17735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219"/>
                </a:lnSpc>
              </a:pPr>
              <a:r>
                <a:rPr lang="en-US" sz="4499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Cuneiform &amp; Literature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977126">
            <a:off x="10890205" y="1002978"/>
            <a:ext cx="2296944" cy="2002648"/>
          </a:xfrm>
          <a:custGeom>
            <a:avLst/>
            <a:gdLst/>
            <a:ahLst/>
            <a:cxnLst/>
            <a:rect r="r" b="b" t="t" l="l"/>
            <a:pathLst>
              <a:path h="2002648" w="2296944">
                <a:moveTo>
                  <a:pt x="0" y="0"/>
                </a:moveTo>
                <a:lnTo>
                  <a:pt x="2296945" y="0"/>
                </a:lnTo>
                <a:lnTo>
                  <a:pt x="2296945" y="2002648"/>
                </a:lnTo>
                <a:lnTo>
                  <a:pt x="0" y="2002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218702">
            <a:off x="6256050" y="3823718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1" y="0"/>
                </a:lnTo>
                <a:lnTo>
                  <a:pt x="1589231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90954" y="1667739"/>
            <a:ext cx="950630" cy="950630"/>
          </a:xfrm>
          <a:custGeom>
            <a:avLst/>
            <a:gdLst/>
            <a:ahLst/>
            <a:cxnLst/>
            <a:rect r="r" b="b" t="t" l="l"/>
            <a:pathLst>
              <a:path h="950630" w="950630">
                <a:moveTo>
                  <a:pt x="0" y="0"/>
                </a:moveTo>
                <a:lnTo>
                  <a:pt x="950629" y="0"/>
                </a:lnTo>
                <a:lnTo>
                  <a:pt x="950629" y="950630"/>
                </a:lnTo>
                <a:lnTo>
                  <a:pt x="0" y="950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093643" y="3468086"/>
            <a:ext cx="950630" cy="950630"/>
          </a:xfrm>
          <a:custGeom>
            <a:avLst/>
            <a:gdLst/>
            <a:ahLst/>
            <a:cxnLst/>
            <a:rect r="r" b="b" t="t" l="l"/>
            <a:pathLst>
              <a:path h="950630" w="950630">
                <a:moveTo>
                  <a:pt x="0" y="0"/>
                </a:moveTo>
                <a:lnTo>
                  <a:pt x="950629" y="0"/>
                </a:lnTo>
                <a:lnTo>
                  <a:pt x="950629" y="950630"/>
                </a:lnTo>
                <a:lnTo>
                  <a:pt x="0" y="950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2074389">
            <a:off x="945780" y="4231370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5"/>
                </a:lnTo>
                <a:lnTo>
                  <a:pt x="5966559" y="4325755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315725" y="1008819"/>
            <a:ext cx="7306678" cy="8859232"/>
            <a:chOff x="-11430" y="-43180"/>
            <a:chExt cx="4028440" cy="48844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548" y="-660"/>
              <a:ext cx="3980199" cy="4800718"/>
            </a:xfrm>
            <a:custGeom>
              <a:avLst/>
              <a:gdLst/>
              <a:ahLst/>
              <a:cxnLst/>
              <a:rect r="r" b="b" t="t" l="l"/>
              <a:pathLst>
                <a:path h="4800718" w="3980199">
                  <a:moveTo>
                    <a:pt x="2228128" y="5740"/>
                  </a:moveTo>
                  <a:cubicBezTo>
                    <a:pt x="2230668" y="5740"/>
                    <a:pt x="2231938" y="5740"/>
                    <a:pt x="2234478" y="4470"/>
                  </a:cubicBezTo>
                  <a:cubicBezTo>
                    <a:pt x="2640878" y="-42520"/>
                    <a:pt x="2929168" y="287680"/>
                    <a:pt x="2850428" y="678840"/>
                  </a:cubicBezTo>
                  <a:cubicBezTo>
                    <a:pt x="2793278" y="963320"/>
                    <a:pt x="2630718" y="1218590"/>
                    <a:pt x="2840268" y="1484020"/>
                  </a:cubicBezTo>
                  <a:cubicBezTo>
                    <a:pt x="2934248" y="1602130"/>
                    <a:pt x="3057438" y="1692300"/>
                    <a:pt x="3160308" y="1804060"/>
                  </a:cubicBezTo>
                  <a:cubicBezTo>
                    <a:pt x="3440978" y="2107590"/>
                    <a:pt x="3245398" y="2453030"/>
                    <a:pt x="3354618" y="2804820"/>
                  </a:cubicBezTo>
                  <a:cubicBezTo>
                    <a:pt x="3377478" y="2877210"/>
                    <a:pt x="3421928" y="2939440"/>
                    <a:pt x="3471458" y="2997860"/>
                  </a:cubicBezTo>
                  <a:cubicBezTo>
                    <a:pt x="3632748" y="3187090"/>
                    <a:pt x="3843568" y="3334410"/>
                    <a:pt x="3929928" y="3576980"/>
                  </a:cubicBezTo>
                  <a:cubicBezTo>
                    <a:pt x="4017558" y="3822090"/>
                    <a:pt x="3988348" y="4104030"/>
                    <a:pt x="3860078" y="4330090"/>
                  </a:cubicBezTo>
                  <a:cubicBezTo>
                    <a:pt x="3628938" y="4737760"/>
                    <a:pt x="3128558" y="4841900"/>
                    <a:pt x="2694218" y="4787290"/>
                  </a:cubicBezTo>
                  <a:cubicBezTo>
                    <a:pt x="2300518" y="4736490"/>
                    <a:pt x="1980478" y="4582820"/>
                    <a:pt x="1689648" y="4312310"/>
                  </a:cubicBezTo>
                  <a:cubicBezTo>
                    <a:pt x="1608368" y="4236110"/>
                    <a:pt x="1528358" y="4121810"/>
                    <a:pt x="1425488" y="4077360"/>
                  </a:cubicBezTo>
                  <a:cubicBezTo>
                    <a:pt x="1299758" y="4022750"/>
                    <a:pt x="1182918" y="4096410"/>
                    <a:pt x="1068618" y="4145940"/>
                  </a:cubicBezTo>
                  <a:cubicBezTo>
                    <a:pt x="418378" y="4427880"/>
                    <a:pt x="291378" y="3498240"/>
                    <a:pt x="361228" y="3072790"/>
                  </a:cubicBezTo>
                  <a:cubicBezTo>
                    <a:pt x="413298" y="2754020"/>
                    <a:pt x="387898" y="2463190"/>
                    <a:pt x="263438" y="2162200"/>
                  </a:cubicBezTo>
                  <a:cubicBezTo>
                    <a:pt x="159298" y="1901850"/>
                    <a:pt x="-10882" y="1633880"/>
                    <a:pt x="548" y="1344320"/>
                  </a:cubicBezTo>
                  <a:cubicBezTo>
                    <a:pt x="10708" y="1103020"/>
                    <a:pt x="123738" y="862990"/>
                    <a:pt x="348528" y="753770"/>
                  </a:cubicBezTo>
                  <a:cubicBezTo>
                    <a:pt x="537758" y="661060"/>
                    <a:pt x="742228" y="680110"/>
                    <a:pt x="921298" y="781710"/>
                  </a:cubicBezTo>
                  <a:cubicBezTo>
                    <a:pt x="1019088" y="836320"/>
                    <a:pt x="1119418" y="898550"/>
                    <a:pt x="1231178" y="899820"/>
                  </a:cubicBezTo>
                  <a:cubicBezTo>
                    <a:pt x="1499148" y="903630"/>
                    <a:pt x="1626148" y="611530"/>
                    <a:pt x="1737908" y="415950"/>
                  </a:cubicBezTo>
                  <a:cubicBezTo>
                    <a:pt x="1850938" y="219100"/>
                    <a:pt x="1986828" y="37490"/>
                    <a:pt x="2228128" y="5740"/>
                  </a:cubicBezTo>
                  <a:close/>
                </a:path>
              </a:pathLst>
            </a:custGeom>
            <a:blipFill>
              <a:blip r:embed="rId9"/>
              <a:stretch>
                <a:fillRect l="287" t="-4567" r="-287" b="-6366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0920412" y="282963"/>
            <a:ext cx="2829683" cy="2769553"/>
          </a:xfrm>
          <a:custGeom>
            <a:avLst/>
            <a:gdLst/>
            <a:ahLst/>
            <a:cxnLst/>
            <a:rect r="r" b="b" t="t" l="l"/>
            <a:pathLst>
              <a:path h="2769553" w="2829683">
                <a:moveTo>
                  <a:pt x="0" y="0"/>
                </a:moveTo>
                <a:lnTo>
                  <a:pt x="2829684" y="0"/>
                </a:lnTo>
                <a:lnTo>
                  <a:pt x="2829684" y="2769552"/>
                </a:lnTo>
                <a:lnTo>
                  <a:pt x="0" y="27695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413934" y="3884316"/>
            <a:ext cx="2797039" cy="6767029"/>
          </a:xfrm>
          <a:custGeom>
            <a:avLst/>
            <a:gdLst/>
            <a:ahLst/>
            <a:cxnLst/>
            <a:rect r="r" b="b" t="t" l="l"/>
            <a:pathLst>
              <a:path h="6767029" w="2797039">
                <a:moveTo>
                  <a:pt x="0" y="0"/>
                </a:moveTo>
                <a:lnTo>
                  <a:pt x="2797039" y="0"/>
                </a:lnTo>
                <a:lnTo>
                  <a:pt x="2797039" y="6767029"/>
                </a:lnTo>
                <a:lnTo>
                  <a:pt x="0" y="6767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929060" y="4848190"/>
            <a:ext cx="12676256" cy="12748199"/>
          </a:xfrm>
          <a:custGeom>
            <a:avLst/>
            <a:gdLst/>
            <a:ahLst/>
            <a:cxnLst/>
            <a:rect r="r" b="b" t="t" l="l"/>
            <a:pathLst>
              <a:path h="12748199" w="12676256">
                <a:moveTo>
                  <a:pt x="0" y="0"/>
                </a:moveTo>
                <a:lnTo>
                  <a:pt x="12676256" y="0"/>
                </a:lnTo>
                <a:lnTo>
                  <a:pt x="12676256" y="12748199"/>
                </a:lnTo>
                <a:lnTo>
                  <a:pt x="0" y="127481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990954" y="7490897"/>
            <a:ext cx="7329077" cy="2796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1"/>
              </a:lnSpc>
            </a:pPr>
            <a:r>
              <a:rPr lang="en-US" sz="3194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Some of the earliest known human texts were written in Cuneiform!</a:t>
            </a:r>
          </a:p>
          <a:p>
            <a:pPr algn="l">
              <a:lnSpc>
                <a:spcPts val="4471"/>
              </a:lnSpc>
            </a:pPr>
          </a:p>
          <a:p>
            <a:pPr algn="ctr">
              <a:lnSpc>
                <a:spcPts val="4471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474986"/>
            <a:ext cx="7329077" cy="1668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1"/>
              </a:lnSpc>
            </a:pPr>
            <a:r>
              <a:rPr lang="en-US" sz="3194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The Epic of Gilgamesh</a:t>
            </a:r>
          </a:p>
          <a:p>
            <a:pPr algn="l">
              <a:lnSpc>
                <a:spcPts val="4471"/>
              </a:lnSpc>
            </a:pPr>
          </a:p>
          <a:p>
            <a:pPr algn="ctr">
              <a:lnSpc>
                <a:spcPts val="4471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4320030" y="2995365"/>
            <a:ext cx="7329077" cy="1104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1"/>
              </a:lnSpc>
            </a:pPr>
            <a:r>
              <a:rPr lang="en-US" sz="3194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The Enuma  Elish</a:t>
            </a:r>
          </a:p>
          <a:p>
            <a:pPr algn="ctr">
              <a:lnSpc>
                <a:spcPts val="4471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D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98705">
            <a:off x="10581164" y="3902732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5"/>
                </a:lnTo>
                <a:lnTo>
                  <a:pt x="5966559" y="4325755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596157" y="168904"/>
            <a:ext cx="7018906" cy="6856725"/>
            <a:chOff x="-41910" y="-111760"/>
            <a:chExt cx="5331460" cy="52082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902" y="-319"/>
              <a:ext cx="5255697" cy="5095568"/>
            </a:xfrm>
            <a:custGeom>
              <a:avLst/>
              <a:gdLst/>
              <a:ahLst/>
              <a:cxnLst/>
              <a:rect r="r" b="b" t="t" l="l"/>
              <a:pathLst>
                <a:path h="5095568" w="5255697">
                  <a:moveTo>
                    <a:pt x="5249278" y="2490789"/>
                  </a:moveTo>
                  <a:cubicBezTo>
                    <a:pt x="5184508" y="2974659"/>
                    <a:pt x="4726038" y="2912429"/>
                    <a:pt x="4536808" y="3269299"/>
                  </a:cubicBezTo>
                  <a:cubicBezTo>
                    <a:pt x="4458068" y="3419159"/>
                    <a:pt x="4526648" y="3607119"/>
                    <a:pt x="4474578" y="3764599"/>
                  </a:cubicBezTo>
                  <a:cubicBezTo>
                    <a:pt x="4393298" y="4007169"/>
                    <a:pt x="4167238" y="4163379"/>
                    <a:pt x="3934828" y="4249739"/>
                  </a:cubicBezTo>
                  <a:cubicBezTo>
                    <a:pt x="3550018" y="4391979"/>
                    <a:pt x="3155048" y="4360229"/>
                    <a:pt x="2753728" y="4388169"/>
                  </a:cubicBezTo>
                  <a:cubicBezTo>
                    <a:pt x="2498458" y="4405949"/>
                    <a:pt x="2489568" y="4557079"/>
                    <a:pt x="2399398" y="4751389"/>
                  </a:cubicBezTo>
                  <a:cubicBezTo>
                    <a:pt x="2299068" y="4964749"/>
                    <a:pt x="2060308" y="5096829"/>
                    <a:pt x="1825358" y="5095559"/>
                  </a:cubicBezTo>
                  <a:cubicBezTo>
                    <a:pt x="1589138" y="5094289"/>
                    <a:pt x="1363078" y="4971099"/>
                    <a:pt x="1210678" y="4790759"/>
                  </a:cubicBezTo>
                  <a:cubicBezTo>
                    <a:pt x="1032878" y="4582479"/>
                    <a:pt x="947788" y="4304349"/>
                    <a:pt x="753478" y="4111309"/>
                  </a:cubicBezTo>
                  <a:cubicBezTo>
                    <a:pt x="559168" y="3916999"/>
                    <a:pt x="272148" y="3824289"/>
                    <a:pt x="110858" y="3602039"/>
                  </a:cubicBezTo>
                  <a:cubicBezTo>
                    <a:pt x="-42812" y="3389949"/>
                    <a:pt x="-31382" y="3105469"/>
                    <a:pt x="112128" y="2889569"/>
                  </a:cubicBezTo>
                  <a:cubicBezTo>
                    <a:pt x="250558" y="2683829"/>
                    <a:pt x="489318" y="2660969"/>
                    <a:pt x="674738" y="2513649"/>
                  </a:cubicBezTo>
                  <a:cubicBezTo>
                    <a:pt x="789038" y="2423479"/>
                    <a:pt x="771258" y="2271079"/>
                    <a:pt x="861428" y="2159319"/>
                  </a:cubicBezTo>
                  <a:cubicBezTo>
                    <a:pt x="993508" y="1996759"/>
                    <a:pt x="1175118" y="1887539"/>
                    <a:pt x="1369428" y="1818959"/>
                  </a:cubicBezTo>
                  <a:cubicBezTo>
                    <a:pt x="1551038" y="1754189"/>
                    <a:pt x="1750428" y="1752919"/>
                    <a:pt x="1871078" y="1578929"/>
                  </a:cubicBezTo>
                  <a:cubicBezTo>
                    <a:pt x="2037448" y="1340169"/>
                    <a:pt x="1892668" y="952819"/>
                    <a:pt x="1977758" y="670879"/>
                  </a:cubicBezTo>
                  <a:cubicBezTo>
                    <a:pt x="2060308" y="396559"/>
                    <a:pt x="2255888" y="195899"/>
                    <a:pt x="2542908" y="143829"/>
                  </a:cubicBezTo>
                  <a:cubicBezTo>
                    <a:pt x="2765158" y="104459"/>
                    <a:pt x="3035668" y="308929"/>
                    <a:pt x="3229978" y="178119"/>
                  </a:cubicBezTo>
                  <a:cubicBezTo>
                    <a:pt x="3543668" y="-32701"/>
                    <a:pt x="4141838" y="-111441"/>
                    <a:pt x="4379328" y="254319"/>
                  </a:cubicBezTo>
                  <a:cubicBezTo>
                    <a:pt x="4578718" y="560389"/>
                    <a:pt x="4372978" y="799149"/>
                    <a:pt x="4198988" y="1040449"/>
                  </a:cubicBezTo>
                  <a:cubicBezTo>
                    <a:pt x="4083418" y="1201739"/>
                    <a:pt x="3823068" y="1451929"/>
                    <a:pt x="4096118" y="1609409"/>
                  </a:cubicBezTo>
                  <a:cubicBezTo>
                    <a:pt x="4323448" y="1740219"/>
                    <a:pt x="4604118" y="1622109"/>
                    <a:pt x="4836528" y="1733869"/>
                  </a:cubicBezTo>
                  <a:cubicBezTo>
                    <a:pt x="5146408" y="1882459"/>
                    <a:pt x="5288648" y="2198689"/>
                    <a:pt x="5249278" y="2490789"/>
                  </a:cubicBezTo>
                  <a:close/>
                </a:path>
              </a:pathLst>
            </a:custGeom>
            <a:blipFill>
              <a:blip r:embed="rId4"/>
              <a:stretch>
                <a:fillRect l="797" t="-25302" r="-797" b="-29688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true" flipV="false" rot="-198705">
            <a:off x="2712351" y="1197428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6"/>
                </a:lnTo>
                <a:lnTo>
                  <a:pt x="5966559" y="4325756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515669" y="1028700"/>
            <a:ext cx="14103000" cy="12768655"/>
          </a:xfrm>
          <a:custGeom>
            <a:avLst/>
            <a:gdLst/>
            <a:ahLst/>
            <a:cxnLst/>
            <a:rect r="r" b="b" t="t" l="l"/>
            <a:pathLst>
              <a:path h="12768655" w="14103000">
                <a:moveTo>
                  <a:pt x="0" y="0"/>
                </a:moveTo>
                <a:lnTo>
                  <a:pt x="14103000" y="0"/>
                </a:lnTo>
                <a:lnTo>
                  <a:pt x="14103000" y="12768655"/>
                </a:lnTo>
                <a:lnTo>
                  <a:pt x="0" y="12768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47895" y="168904"/>
            <a:ext cx="7420599" cy="1719592"/>
            <a:chOff x="0" y="0"/>
            <a:chExt cx="9894132" cy="2292789"/>
          </a:xfrm>
        </p:grpSpPr>
        <p:sp>
          <p:nvSpPr>
            <p:cNvPr name="AutoShape 8" id="8"/>
            <p:cNvSpPr/>
            <p:nvPr/>
          </p:nvSpPr>
          <p:spPr>
            <a:xfrm rot="-152957">
              <a:off x="36456" y="217499"/>
              <a:ext cx="9821220" cy="185779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 rot="-194389">
              <a:off x="385902" y="791423"/>
              <a:ext cx="9122867" cy="8972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219"/>
                </a:lnSpc>
              </a:pPr>
              <a:r>
                <a:rPr lang="en-US" sz="4499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cuneiform today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564443" y="6411263"/>
            <a:ext cx="4784023" cy="4485022"/>
          </a:xfrm>
          <a:custGeom>
            <a:avLst/>
            <a:gdLst/>
            <a:ahLst/>
            <a:cxnLst/>
            <a:rect r="r" b="b" t="t" l="l"/>
            <a:pathLst>
              <a:path h="4485022" w="4784023">
                <a:moveTo>
                  <a:pt x="0" y="0"/>
                </a:moveTo>
                <a:lnTo>
                  <a:pt x="4784023" y="0"/>
                </a:lnTo>
                <a:lnTo>
                  <a:pt x="4784023" y="4485022"/>
                </a:lnTo>
                <a:lnTo>
                  <a:pt x="0" y="44850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9673948" y="5143500"/>
            <a:ext cx="4300262" cy="5036910"/>
          </a:xfrm>
          <a:custGeom>
            <a:avLst/>
            <a:gdLst/>
            <a:ahLst/>
            <a:cxnLst/>
            <a:rect r="r" b="b" t="t" l="l"/>
            <a:pathLst>
              <a:path h="5036910" w="4300262">
                <a:moveTo>
                  <a:pt x="4300261" y="0"/>
                </a:moveTo>
                <a:lnTo>
                  <a:pt x="0" y="0"/>
                </a:lnTo>
                <a:lnTo>
                  <a:pt x="0" y="5036910"/>
                </a:lnTo>
                <a:lnTo>
                  <a:pt x="4300261" y="5036910"/>
                </a:lnTo>
                <a:lnTo>
                  <a:pt x="43002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63034" y="4738543"/>
            <a:ext cx="6551613" cy="6157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1"/>
              </a:lnSpc>
            </a:pPr>
            <a:r>
              <a:rPr lang="en-US" sz="3194">
                <a:solidFill>
                  <a:srgbClr val="DFA122"/>
                </a:solidFill>
                <a:latin typeface="Hussar Bold"/>
                <a:ea typeface="Hussar Bold"/>
                <a:cs typeface="Hussar Bold"/>
                <a:sym typeface="Hussar Bold"/>
              </a:rPr>
              <a:t>•Cuneiform was used for over three thousand years until 75 CE.</a:t>
            </a:r>
          </a:p>
          <a:p>
            <a:pPr algn="l">
              <a:lnSpc>
                <a:spcPts val="4471"/>
              </a:lnSpc>
            </a:pPr>
          </a:p>
          <a:p>
            <a:pPr algn="l">
              <a:lnSpc>
                <a:spcPts val="4471"/>
              </a:lnSpc>
            </a:pPr>
            <a:r>
              <a:rPr lang="en-US" sz="3194">
                <a:solidFill>
                  <a:srgbClr val="DFA122"/>
                </a:solidFill>
                <a:latin typeface="Hussar Bold"/>
                <a:ea typeface="Hussar Bold"/>
                <a:cs typeface="Hussar Bold"/>
                <a:sym typeface="Hussar Bold"/>
              </a:rPr>
              <a:t>•Assyriologists study cuneiform tablets and translate them from the many languages of ancient Mesopotamia .</a:t>
            </a:r>
          </a:p>
          <a:p>
            <a:pPr algn="l">
              <a:lnSpc>
                <a:spcPts val="4471"/>
              </a:lnSpc>
            </a:pPr>
          </a:p>
          <a:p>
            <a:pPr algn="ctr">
              <a:lnSpc>
                <a:spcPts val="4471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6381428" y="1028700"/>
            <a:ext cx="950630" cy="950630"/>
          </a:xfrm>
          <a:custGeom>
            <a:avLst/>
            <a:gdLst/>
            <a:ahLst/>
            <a:cxnLst/>
            <a:rect r="r" b="b" t="t" l="l"/>
            <a:pathLst>
              <a:path h="950630" w="950630">
                <a:moveTo>
                  <a:pt x="0" y="0"/>
                </a:moveTo>
                <a:lnTo>
                  <a:pt x="950630" y="0"/>
                </a:lnTo>
                <a:lnTo>
                  <a:pt x="950630" y="950630"/>
                </a:lnTo>
                <a:lnTo>
                  <a:pt x="0" y="950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8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2940" y="6435745"/>
            <a:ext cx="4628310" cy="914091"/>
          </a:xfrm>
          <a:custGeom>
            <a:avLst/>
            <a:gdLst/>
            <a:ahLst/>
            <a:cxnLst/>
            <a:rect r="r" b="b" t="t" l="l"/>
            <a:pathLst>
              <a:path h="914091" w="4628310">
                <a:moveTo>
                  <a:pt x="0" y="0"/>
                </a:moveTo>
                <a:lnTo>
                  <a:pt x="4628310" y="0"/>
                </a:lnTo>
                <a:lnTo>
                  <a:pt x="4628310" y="914091"/>
                </a:lnTo>
                <a:lnTo>
                  <a:pt x="0" y="914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86677">
            <a:off x="2081181" y="1839536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0" y="0"/>
                </a:moveTo>
                <a:lnTo>
                  <a:pt x="5966559" y="0"/>
                </a:lnTo>
                <a:lnTo>
                  <a:pt x="5966559" y="4325756"/>
                </a:lnTo>
                <a:lnTo>
                  <a:pt x="0" y="4325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77920" y="444659"/>
            <a:ext cx="6611148" cy="1972603"/>
            <a:chOff x="0" y="0"/>
            <a:chExt cx="8814864" cy="2630138"/>
          </a:xfrm>
        </p:grpSpPr>
        <p:sp>
          <p:nvSpPr>
            <p:cNvPr name="AutoShape 5" id="5"/>
            <p:cNvSpPr/>
            <p:nvPr/>
          </p:nvSpPr>
          <p:spPr>
            <a:xfrm rot="113553">
              <a:off x="31099" y="143976"/>
              <a:ext cx="8752666" cy="2027913"/>
            </a:xfrm>
            <a:prstGeom prst="rect">
              <a:avLst/>
            </a:prstGeom>
            <a:solidFill>
              <a:srgbClr val="E3EDED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78377" y="665524"/>
              <a:ext cx="8058110" cy="19646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754"/>
                </a:lnSpc>
              </a:pPr>
              <a:r>
                <a:rPr lang="en-US" sz="4960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cuneiform at the mOa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695918" y="1518352"/>
            <a:ext cx="986302" cy="986302"/>
          </a:xfrm>
          <a:custGeom>
            <a:avLst/>
            <a:gdLst/>
            <a:ahLst/>
            <a:cxnLst/>
            <a:rect r="r" b="b" t="t" l="l"/>
            <a:pathLst>
              <a:path h="986302" w="986302">
                <a:moveTo>
                  <a:pt x="0" y="0"/>
                </a:moveTo>
                <a:lnTo>
                  <a:pt x="986301" y="0"/>
                </a:lnTo>
                <a:lnTo>
                  <a:pt x="986301" y="986301"/>
                </a:lnTo>
                <a:lnTo>
                  <a:pt x="0" y="9863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7648" y="236406"/>
            <a:ext cx="809809" cy="809809"/>
          </a:xfrm>
          <a:custGeom>
            <a:avLst/>
            <a:gdLst/>
            <a:ahLst/>
            <a:cxnLst/>
            <a:rect r="r" b="b" t="t" l="l"/>
            <a:pathLst>
              <a:path h="809809" w="809809">
                <a:moveTo>
                  <a:pt x="0" y="0"/>
                </a:moveTo>
                <a:lnTo>
                  <a:pt x="809809" y="0"/>
                </a:lnTo>
                <a:lnTo>
                  <a:pt x="809809" y="809809"/>
                </a:lnTo>
                <a:lnTo>
                  <a:pt x="0" y="809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87329">
            <a:off x="252841" y="1780670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1" y="0"/>
                </a:lnTo>
                <a:lnTo>
                  <a:pt x="1589231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77920" y="3061166"/>
            <a:ext cx="5894666" cy="4288670"/>
          </a:xfrm>
          <a:custGeom>
            <a:avLst/>
            <a:gdLst/>
            <a:ahLst/>
            <a:cxnLst/>
            <a:rect r="r" b="b" t="t" l="l"/>
            <a:pathLst>
              <a:path h="4288670" w="5894666">
                <a:moveTo>
                  <a:pt x="0" y="0"/>
                </a:moveTo>
                <a:lnTo>
                  <a:pt x="5894666" y="0"/>
                </a:lnTo>
                <a:lnTo>
                  <a:pt x="5894666" y="4288670"/>
                </a:lnTo>
                <a:lnTo>
                  <a:pt x="0" y="42886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125398" y="444659"/>
            <a:ext cx="3351704" cy="6878227"/>
          </a:xfrm>
          <a:custGeom>
            <a:avLst/>
            <a:gdLst/>
            <a:ahLst/>
            <a:cxnLst/>
            <a:rect r="r" b="b" t="t" l="l"/>
            <a:pathLst>
              <a:path h="6878227" w="3351704">
                <a:moveTo>
                  <a:pt x="0" y="0"/>
                </a:moveTo>
                <a:lnTo>
                  <a:pt x="3351704" y="0"/>
                </a:lnTo>
                <a:lnTo>
                  <a:pt x="3351704" y="6878226"/>
                </a:lnTo>
                <a:lnTo>
                  <a:pt x="0" y="6878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682219" y="2011503"/>
            <a:ext cx="4668660" cy="5467086"/>
          </a:xfrm>
          <a:custGeom>
            <a:avLst/>
            <a:gdLst/>
            <a:ahLst/>
            <a:cxnLst/>
            <a:rect r="r" b="b" t="t" l="l"/>
            <a:pathLst>
              <a:path h="5467086" w="4668660">
                <a:moveTo>
                  <a:pt x="0" y="0"/>
                </a:moveTo>
                <a:lnTo>
                  <a:pt x="4668660" y="0"/>
                </a:lnTo>
                <a:lnTo>
                  <a:pt x="4668660" y="5467085"/>
                </a:lnTo>
                <a:lnTo>
                  <a:pt x="0" y="54670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07486" y="7478588"/>
            <a:ext cx="4835534" cy="1721612"/>
          </a:xfrm>
          <a:custGeom>
            <a:avLst/>
            <a:gdLst/>
            <a:ahLst/>
            <a:cxnLst/>
            <a:rect r="r" b="b" t="t" l="l"/>
            <a:pathLst>
              <a:path h="1721612" w="4835534">
                <a:moveTo>
                  <a:pt x="0" y="0"/>
                </a:moveTo>
                <a:lnTo>
                  <a:pt x="4835534" y="0"/>
                </a:lnTo>
                <a:lnTo>
                  <a:pt x="4835534" y="1721612"/>
                </a:lnTo>
                <a:lnTo>
                  <a:pt x="0" y="1721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682219" y="7349836"/>
            <a:ext cx="4907241" cy="1742977"/>
          </a:xfrm>
          <a:custGeom>
            <a:avLst/>
            <a:gdLst/>
            <a:ahLst/>
            <a:cxnLst/>
            <a:rect r="r" b="b" t="t" l="l"/>
            <a:pathLst>
              <a:path h="1742977" w="4907241">
                <a:moveTo>
                  <a:pt x="0" y="0"/>
                </a:moveTo>
                <a:lnTo>
                  <a:pt x="4907241" y="0"/>
                </a:lnTo>
                <a:lnTo>
                  <a:pt x="4907241" y="1742978"/>
                </a:lnTo>
                <a:lnTo>
                  <a:pt x="0" y="17429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356497" y="7349836"/>
            <a:ext cx="4889506" cy="2130224"/>
          </a:xfrm>
          <a:custGeom>
            <a:avLst/>
            <a:gdLst/>
            <a:ahLst/>
            <a:cxnLst/>
            <a:rect r="r" b="b" t="t" l="l"/>
            <a:pathLst>
              <a:path h="2130224" w="4889506">
                <a:moveTo>
                  <a:pt x="0" y="0"/>
                </a:moveTo>
                <a:lnTo>
                  <a:pt x="4889506" y="0"/>
                </a:lnTo>
                <a:lnTo>
                  <a:pt x="4889506" y="2130224"/>
                </a:lnTo>
                <a:lnTo>
                  <a:pt x="0" y="21302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8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2940" y="6435745"/>
            <a:ext cx="4628310" cy="914091"/>
          </a:xfrm>
          <a:custGeom>
            <a:avLst/>
            <a:gdLst/>
            <a:ahLst/>
            <a:cxnLst/>
            <a:rect r="r" b="b" t="t" l="l"/>
            <a:pathLst>
              <a:path h="914091" w="4628310">
                <a:moveTo>
                  <a:pt x="0" y="0"/>
                </a:moveTo>
                <a:lnTo>
                  <a:pt x="4628310" y="0"/>
                </a:lnTo>
                <a:lnTo>
                  <a:pt x="4628310" y="914091"/>
                </a:lnTo>
                <a:lnTo>
                  <a:pt x="0" y="914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86677">
            <a:off x="2081181" y="1839536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0" y="0"/>
                </a:moveTo>
                <a:lnTo>
                  <a:pt x="5966559" y="0"/>
                </a:lnTo>
                <a:lnTo>
                  <a:pt x="5966559" y="4325756"/>
                </a:lnTo>
                <a:lnTo>
                  <a:pt x="0" y="4325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77920" y="416309"/>
            <a:ext cx="6611148" cy="1972603"/>
            <a:chOff x="0" y="0"/>
            <a:chExt cx="8814864" cy="2630138"/>
          </a:xfrm>
        </p:grpSpPr>
        <p:sp>
          <p:nvSpPr>
            <p:cNvPr name="AutoShape 5" id="5"/>
            <p:cNvSpPr/>
            <p:nvPr/>
          </p:nvSpPr>
          <p:spPr>
            <a:xfrm rot="113553">
              <a:off x="31099" y="143976"/>
              <a:ext cx="8752666" cy="2027913"/>
            </a:xfrm>
            <a:prstGeom prst="rect">
              <a:avLst/>
            </a:prstGeom>
            <a:solidFill>
              <a:srgbClr val="E3EDED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78377" y="665524"/>
              <a:ext cx="8058110" cy="19646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754"/>
                </a:lnSpc>
              </a:pPr>
              <a:r>
                <a:rPr lang="en-US" sz="4960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cuneiform at the mOa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695918" y="1518352"/>
            <a:ext cx="986302" cy="986302"/>
          </a:xfrm>
          <a:custGeom>
            <a:avLst/>
            <a:gdLst/>
            <a:ahLst/>
            <a:cxnLst/>
            <a:rect r="r" b="b" t="t" l="l"/>
            <a:pathLst>
              <a:path h="986302" w="986302">
                <a:moveTo>
                  <a:pt x="0" y="0"/>
                </a:moveTo>
                <a:lnTo>
                  <a:pt x="986301" y="0"/>
                </a:lnTo>
                <a:lnTo>
                  <a:pt x="986301" y="986301"/>
                </a:lnTo>
                <a:lnTo>
                  <a:pt x="0" y="9863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7648" y="236406"/>
            <a:ext cx="809809" cy="809809"/>
          </a:xfrm>
          <a:custGeom>
            <a:avLst/>
            <a:gdLst/>
            <a:ahLst/>
            <a:cxnLst/>
            <a:rect r="r" b="b" t="t" l="l"/>
            <a:pathLst>
              <a:path h="809809" w="809809">
                <a:moveTo>
                  <a:pt x="0" y="0"/>
                </a:moveTo>
                <a:lnTo>
                  <a:pt x="809809" y="0"/>
                </a:lnTo>
                <a:lnTo>
                  <a:pt x="809809" y="809809"/>
                </a:lnTo>
                <a:lnTo>
                  <a:pt x="0" y="809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87329">
            <a:off x="252841" y="1780670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1" y="0"/>
                </a:lnTo>
                <a:lnTo>
                  <a:pt x="1589231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99635" y="3930042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081281" y="98441"/>
            <a:ext cx="8129949" cy="10839932"/>
          </a:xfrm>
          <a:custGeom>
            <a:avLst/>
            <a:gdLst/>
            <a:ahLst/>
            <a:cxnLst/>
            <a:rect r="r" b="b" t="t" l="l"/>
            <a:pathLst>
              <a:path h="10839932" w="8129949">
                <a:moveTo>
                  <a:pt x="0" y="0"/>
                </a:moveTo>
                <a:lnTo>
                  <a:pt x="8129949" y="0"/>
                </a:lnTo>
                <a:lnTo>
                  <a:pt x="8129949" y="10839932"/>
                </a:lnTo>
                <a:lnTo>
                  <a:pt x="0" y="108399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654510" y="3172413"/>
            <a:ext cx="4835534" cy="1410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1"/>
              </a:lnSpc>
              <a:spcBef>
                <a:spcPct val="0"/>
              </a:spcBef>
            </a:pPr>
            <a:r>
              <a:rPr lang="en-US" sz="2594">
                <a:solidFill>
                  <a:srgbClr val="000000"/>
                </a:solidFill>
                <a:latin typeface="Univers"/>
                <a:ea typeface="Univers"/>
                <a:cs typeface="Univers"/>
                <a:sym typeface="Univers"/>
              </a:rPr>
              <a:t>Code of Hammurabi. Replica. Original ca. 18</a:t>
            </a:r>
            <a:r>
              <a:rPr lang="en-US" sz="2594">
                <a:solidFill>
                  <a:srgbClr val="000000"/>
                </a:solidFill>
                <a:latin typeface="Univers"/>
                <a:ea typeface="Univers"/>
                <a:cs typeface="Univers"/>
                <a:sym typeface="Univers"/>
              </a:rPr>
              <a:t>th</a:t>
            </a:r>
            <a:r>
              <a:rPr lang="en-US" sz="2594">
                <a:solidFill>
                  <a:srgbClr val="000000"/>
                </a:solidFill>
                <a:latin typeface="Univers"/>
                <a:ea typeface="Univers"/>
                <a:cs typeface="Univers"/>
                <a:sym typeface="Univers"/>
              </a:rPr>
              <a:t> century BCE, Susa, Iran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365875" y="4181941"/>
            <a:ext cx="3922125" cy="271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7"/>
              </a:lnSpc>
            </a:pPr>
            <a:r>
              <a:rPr lang="en-US" sz="3897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This artifact is over 7 feet tall!</a:t>
            </a:r>
          </a:p>
          <a:p>
            <a:pPr algn="ctr">
              <a:lnSpc>
                <a:spcPts val="5457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B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531762">
            <a:off x="2285316" y="871555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6"/>
                </a:lnTo>
                <a:lnTo>
                  <a:pt x="5966559" y="4325756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37753"/>
            <a:ext cx="6677756" cy="1825656"/>
            <a:chOff x="0" y="0"/>
            <a:chExt cx="8903675" cy="2434209"/>
          </a:xfrm>
        </p:grpSpPr>
        <p:sp>
          <p:nvSpPr>
            <p:cNvPr name="AutoShape 4" id="4"/>
            <p:cNvSpPr/>
            <p:nvPr/>
          </p:nvSpPr>
          <p:spPr>
            <a:xfrm rot="-152957">
              <a:off x="41089" y="195174"/>
              <a:ext cx="8821497" cy="204386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 rot="-194389">
              <a:off x="599308" y="773233"/>
              <a:ext cx="7905934" cy="8972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219"/>
                </a:lnSpc>
              </a:pPr>
              <a:r>
                <a:rPr lang="en-US" sz="4499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CUNEIFORM IN ACTION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true" flipV="false" rot="531762">
            <a:off x="10629216" y="3651759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5"/>
                </a:lnTo>
                <a:lnTo>
                  <a:pt x="5966559" y="4325755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20948" y="672944"/>
            <a:ext cx="3057072" cy="2545013"/>
          </a:xfrm>
          <a:custGeom>
            <a:avLst/>
            <a:gdLst/>
            <a:ahLst/>
            <a:cxnLst/>
            <a:rect r="r" b="b" t="t" l="l"/>
            <a:pathLst>
              <a:path h="2545013" w="3057072">
                <a:moveTo>
                  <a:pt x="0" y="0"/>
                </a:moveTo>
                <a:lnTo>
                  <a:pt x="3057073" y="0"/>
                </a:lnTo>
                <a:lnTo>
                  <a:pt x="3057073" y="2545013"/>
                </a:lnTo>
                <a:lnTo>
                  <a:pt x="0" y="2545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5631113"/>
            <a:ext cx="5187044" cy="5018465"/>
          </a:xfrm>
          <a:custGeom>
            <a:avLst/>
            <a:gdLst/>
            <a:ahLst/>
            <a:cxnLst/>
            <a:rect r="r" b="b" t="t" l="l"/>
            <a:pathLst>
              <a:path h="5018465" w="5187044">
                <a:moveTo>
                  <a:pt x="0" y="0"/>
                </a:moveTo>
                <a:lnTo>
                  <a:pt x="5187044" y="0"/>
                </a:lnTo>
                <a:lnTo>
                  <a:pt x="5187044" y="5018464"/>
                </a:lnTo>
                <a:lnTo>
                  <a:pt x="0" y="5018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>
            <a:hlinkClick r:id="rId10" tooltip="https://youtu.be/zjDFBb4IDqk"/>
          </p:cNvPr>
          <p:cNvSpPr/>
          <p:nvPr/>
        </p:nvSpPr>
        <p:spPr>
          <a:xfrm flipH="false" flipV="false" rot="0">
            <a:off x="8444226" y="1242782"/>
            <a:ext cx="10336538" cy="8776660"/>
          </a:xfrm>
          <a:custGeom>
            <a:avLst/>
            <a:gdLst/>
            <a:ahLst/>
            <a:cxnLst/>
            <a:rect r="r" b="b" t="t" l="l"/>
            <a:pathLst>
              <a:path h="8776660" w="10336538">
                <a:moveTo>
                  <a:pt x="0" y="0"/>
                </a:moveTo>
                <a:lnTo>
                  <a:pt x="10336539" y="0"/>
                </a:lnTo>
                <a:lnTo>
                  <a:pt x="10336539" y="8776661"/>
                </a:lnTo>
                <a:lnTo>
                  <a:pt x="0" y="8776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>
            <a:videoFile r:link="rId12"/>
          </p:nvPr>
        </p:nvPicPr>
        <p:blipFill>
          <a:blip r:embed="rId11"/>
          <a:stretch>
            <a:fillRect/>
          </a:stretch>
        </p:blipFill>
        <p:spPr>
          <a:xfrm rot="0">
            <a:off x="4742163" y="2545013"/>
            <a:ext cx="12151222" cy="68350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D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728295">
            <a:off x="3349811" y="959086"/>
            <a:ext cx="2989258" cy="4325755"/>
          </a:xfrm>
          <a:custGeom>
            <a:avLst/>
            <a:gdLst/>
            <a:ahLst/>
            <a:cxnLst/>
            <a:rect r="r" b="b" t="t" l="l"/>
            <a:pathLst>
              <a:path h="4325755" w="2989258">
                <a:moveTo>
                  <a:pt x="0" y="0"/>
                </a:moveTo>
                <a:lnTo>
                  <a:pt x="2989258" y="0"/>
                </a:lnTo>
                <a:lnTo>
                  <a:pt x="2989258" y="4325755"/>
                </a:lnTo>
                <a:lnTo>
                  <a:pt x="0" y="4325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9599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650884">
            <a:off x="6562785" y="313304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0" y="0"/>
                </a:moveTo>
                <a:lnTo>
                  <a:pt x="5966559" y="0"/>
                </a:lnTo>
                <a:lnTo>
                  <a:pt x="5966559" y="4325755"/>
                </a:lnTo>
                <a:lnTo>
                  <a:pt x="0" y="4325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728295">
            <a:off x="14442805" y="6001044"/>
            <a:ext cx="2989258" cy="4325755"/>
          </a:xfrm>
          <a:custGeom>
            <a:avLst/>
            <a:gdLst/>
            <a:ahLst/>
            <a:cxnLst/>
            <a:rect r="r" b="b" t="t" l="l"/>
            <a:pathLst>
              <a:path h="4325755" w="2989258">
                <a:moveTo>
                  <a:pt x="0" y="0"/>
                </a:moveTo>
                <a:lnTo>
                  <a:pt x="2989258" y="0"/>
                </a:lnTo>
                <a:lnTo>
                  <a:pt x="2989258" y="4325755"/>
                </a:lnTo>
                <a:lnTo>
                  <a:pt x="0" y="4325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9599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728295">
            <a:off x="1437992" y="6197060"/>
            <a:ext cx="2989258" cy="4325755"/>
          </a:xfrm>
          <a:custGeom>
            <a:avLst/>
            <a:gdLst/>
            <a:ahLst/>
            <a:cxnLst/>
            <a:rect r="r" b="b" t="t" l="l"/>
            <a:pathLst>
              <a:path h="4325755" w="2989258">
                <a:moveTo>
                  <a:pt x="0" y="0"/>
                </a:moveTo>
                <a:lnTo>
                  <a:pt x="2989259" y="0"/>
                </a:lnTo>
                <a:lnTo>
                  <a:pt x="2989259" y="4325755"/>
                </a:lnTo>
                <a:lnTo>
                  <a:pt x="0" y="4325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9599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2079120" y="2744854"/>
            <a:ext cx="2989258" cy="1409912"/>
          </a:xfrm>
          <a:custGeom>
            <a:avLst/>
            <a:gdLst/>
            <a:ahLst/>
            <a:cxnLst/>
            <a:rect r="r" b="b" t="t" l="l"/>
            <a:pathLst>
              <a:path h="1409912" w="2989258">
                <a:moveTo>
                  <a:pt x="0" y="0"/>
                </a:moveTo>
                <a:lnTo>
                  <a:pt x="2989259" y="0"/>
                </a:lnTo>
                <a:lnTo>
                  <a:pt x="2989259" y="1409912"/>
                </a:lnTo>
                <a:lnTo>
                  <a:pt x="0" y="140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9599" t="-20681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468402" y="2197255"/>
            <a:ext cx="13842892" cy="4681179"/>
            <a:chOff x="0" y="0"/>
            <a:chExt cx="18457190" cy="6241572"/>
          </a:xfrm>
        </p:grpSpPr>
        <p:sp>
          <p:nvSpPr>
            <p:cNvPr name="AutoShape 8" id="8"/>
            <p:cNvSpPr/>
            <p:nvPr/>
          </p:nvSpPr>
          <p:spPr>
            <a:xfrm rot="113553">
              <a:off x="75021" y="300978"/>
              <a:ext cx="18307148" cy="484562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2431874" y="1572061"/>
              <a:ext cx="13593442" cy="46695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3749"/>
                </a:lnSpc>
              </a:pPr>
              <a:r>
                <a:rPr lang="en-US" sz="11853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Thank you for listening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129690">
            <a:off x="4210398" y="6365231"/>
            <a:ext cx="10912296" cy="2775973"/>
            <a:chOff x="0" y="0"/>
            <a:chExt cx="14549728" cy="3701297"/>
          </a:xfrm>
        </p:grpSpPr>
        <p:sp>
          <p:nvSpPr>
            <p:cNvPr name="AutoShape 11" id="11"/>
            <p:cNvSpPr/>
            <p:nvPr/>
          </p:nvSpPr>
          <p:spPr>
            <a:xfrm rot="-355039">
              <a:off x="76541" y="736161"/>
              <a:ext cx="14396646" cy="2228974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name="TextBox 12" id="12"/>
            <p:cNvSpPr txBox="true"/>
            <p:nvPr/>
          </p:nvSpPr>
          <p:spPr>
            <a:xfrm rot="-383391">
              <a:off x="913552" y="1138850"/>
              <a:ext cx="12644227" cy="6740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65"/>
                </a:lnSpc>
                <a:spcBef>
                  <a:spcPct val="0"/>
                </a:spcBef>
              </a:pPr>
              <a:r>
                <a:rPr lang="en-US" sz="2975" spc="276">
                  <a:solidFill>
                    <a:srgbClr val="FFFFFF"/>
                  </a:solidFill>
                  <a:latin typeface="TLWG Typewriter"/>
                  <a:ea typeface="TLWG Typewriter"/>
                  <a:cs typeface="TLWG Typewriter"/>
                  <a:sym typeface="TLWG Typewriter"/>
                </a:rPr>
                <a:t>ANY QUESTIONS?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1818640">
            <a:off x="3367315" y="5461387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1" y="0"/>
                </a:lnTo>
                <a:lnTo>
                  <a:pt x="1589231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986804" y="5685117"/>
            <a:ext cx="950630" cy="950630"/>
          </a:xfrm>
          <a:custGeom>
            <a:avLst/>
            <a:gdLst/>
            <a:ahLst/>
            <a:cxnLst/>
            <a:rect r="r" b="b" t="t" l="l"/>
            <a:pathLst>
              <a:path h="950630" w="950630">
                <a:moveTo>
                  <a:pt x="0" y="0"/>
                </a:moveTo>
                <a:lnTo>
                  <a:pt x="950630" y="0"/>
                </a:lnTo>
                <a:lnTo>
                  <a:pt x="950630" y="950629"/>
                </a:lnTo>
                <a:lnTo>
                  <a:pt x="0" y="9506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007348" y="1703521"/>
            <a:ext cx="950630" cy="950630"/>
          </a:xfrm>
          <a:custGeom>
            <a:avLst/>
            <a:gdLst/>
            <a:ahLst/>
            <a:cxnLst/>
            <a:rect r="r" b="b" t="t" l="l"/>
            <a:pathLst>
              <a:path h="950630" w="950630">
                <a:moveTo>
                  <a:pt x="0" y="0"/>
                </a:moveTo>
                <a:lnTo>
                  <a:pt x="950630" y="0"/>
                </a:lnTo>
                <a:lnTo>
                  <a:pt x="950630" y="950630"/>
                </a:lnTo>
                <a:lnTo>
                  <a:pt x="0" y="950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-999128" y="185976"/>
            <a:ext cx="4472850" cy="11241694"/>
            <a:chOff x="0" y="0"/>
            <a:chExt cx="5963801" cy="14988925"/>
          </a:xfrm>
        </p:grpSpPr>
        <p:sp>
          <p:nvSpPr>
            <p:cNvPr name="Freeform 17" id="17"/>
            <p:cNvSpPr/>
            <p:nvPr/>
          </p:nvSpPr>
          <p:spPr>
            <a:xfrm flipH="false" flipV="false" rot="-704359">
              <a:off x="3462325" y="10429629"/>
              <a:ext cx="2076184" cy="4394041"/>
            </a:xfrm>
            <a:custGeom>
              <a:avLst/>
              <a:gdLst/>
              <a:ahLst/>
              <a:cxnLst/>
              <a:rect r="r" b="b" t="t" l="l"/>
              <a:pathLst>
                <a:path h="4394041" w="2076184">
                  <a:moveTo>
                    <a:pt x="0" y="0"/>
                  </a:moveTo>
                  <a:lnTo>
                    <a:pt x="2076185" y="0"/>
                  </a:lnTo>
                  <a:lnTo>
                    <a:pt x="2076185" y="4394040"/>
                  </a:lnTo>
                  <a:lnTo>
                    <a:pt x="0" y="4394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8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846833">
              <a:off x="2585373" y="4450043"/>
              <a:ext cx="2723510" cy="2761480"/>
            </a:xfrm>
            <a:custGeom>
              <a:avLst/>
              <a:gdLst/>
              <a:ahLst/>
              <a:cxnLst/>
              <a:rect r="r" b="b" t="t" l="l"/>
              <a:pathLst>
                <a:path h="2761480" w="2723510">
                  <a:moveTo>
                    <a:pt x="0" y="0"/>
                  </a:moveTo>
                  <a:lnTo>
                    <a:pt x="2723510" y="0"/>
                  </a:lnTo>
                  <a:lnTo>
                    <a:pt x="2723510" y="2761481"/>
                  </a:lnTo>
                  <a:lnTo>
                    <a:pt x="0" y="2761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87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455319">
              <a:off x="612486" y="1672812"/>
              <a:ext cx="1812062" cy="3371279"/>
            </a:xfrm>
            <a:custGeom>
              <a:avLst/>
              <a:gdLst/>
              <a:ahLst/>
              <a:cxnLst/>
              <a:rect r="r" b="b" t="t" l="l"/>
              <a:pathLst>
                <a:path h="3371279" w="1812062">
                  <a:moveTo>
                    <a:pt x="0" y="0"/>
                  </a:moveTo>
                  <a:lnTo>
                    <a:pt x="1812062" y="0"/>
                  </a:lnTo>
                  <a:lnTo>
                    <a:pt x="1812062" y="3371279"/>
                  </a:lnTo>
                  <a:lnTo>
                    <a:pt x="0" y="3371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87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1349014">
              <a:off x="531726" y="7275214"/>
              <a:ext cx="3198864" cy="3416677"/>
            </a:xfrm>
            <a:custGeom>
              <a:avLst/>
              <a:gdLst/>
              <a:ahLst/>
              <a:cxnLst/>
              <a:rect r="r" b="b" t="t" l="l"/>
              <a:pathLst>
                <a:path h="3416677" w="3198864">
                  <a:moveTo>
                    <a:pt x="0" y="0"/>
                  </a:moveTo>
                  <a:lnTo>
                    <a:pt x="3198864" y="0"/>
                  </a:lnTo>
                  <a:lnTo>
                    <a:pt x="3198864" y="3416677"/>
                  </a:lnTo>
                  <a:lnTo>
                    <a:pt x="0" y="3416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87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837717">
              <a:off x="2793469" y="226217"/>
              <a:ext cx="2307317" cy="3529357"/>
            </a:xfrm>
            <a:custGeom>
              <a:avLst/>
              <a:gdLst/>
              <a:ahLst/>
              <a:cxnLst/>
              <a:rect r="r" b="b" t="t" l="l"/>
              <a:pathLst>
                <a:path h="3529357" w="2307317">
                  <a:moveTo>
                    <a:pt x="0" y="0"/>
                  </a:moveTo>
                  <a:lnTo>
                    <a:pt x="2307317" y="0"/>
                  </a:lnTo>
                  <a:lnTo>
                    <a:pt x="2307317" y="3529357"/>
                  </a:lnTo>
                  <a:lnTo>
                    <a:pt x="0" y="3529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87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3684363" y="-2400464"/>
            <a:ext cx="13469565" cy="4876645"/>
            <a:chOff x="0" y="0"/>
            <a:chExt cx="17959420" cy="6502194"/>
          </a:xfrm>
        </p:grpSpPr>
        <p:sp>
          <p:nvSpPr>
            <p:cNvPr name="Freeform 23" id="23"/>
            <p:cNvSpPr/>
            <p:nvPr/>
          </p:nvSpPr>
          <p:spPr>
            <a:xfrm flipH="false" flipV="false" rot="9582469">
              <a:off x="6123479" y="216760"/>
              <a:ext cx="2159227" cy="5080535"/>
            </a:xfrm>
            <a:custGeom>
              <a:avLst/>
              <a:gdLst/>
              <a:ahLst/>
              <a:cxnLst/>
              <a:rect r="r" b="b" t="t" l="l"/>
              <a:pathLst>
                <a:path h="5080535" w="2159227">
                  <a:moveTo>
                    <a:pt x="0" y="0"/>
                  </a:moveTo>
                  <a:lnTo>
                    <a:pt x="2159228" y="0"/>
                  </a:lnTo>
                  <a:lnTo>
                    <a:pt x="2159228" y="5080535"/>
                  </a:lnTo>
                  <a:lnTo>
                    <a:pt x="0" y="5080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87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2383298">
              <a:off x="14264641" y="2971832"/>
              <a:ext cx="3145692" cy="2854716"/>
            </a:xfrm>
            <a:custGeom>
              <a:avLst/>
              <a:gdLst/>
              <a:ahLst/>
              <a:cxnLst/>
              <a:rect r="r" b="b" t="t" l="l"/>
              <a:pathLst>
                <a:path h="2854716" w="3145692">
                  <a:moveTo>
                    <a:pt x="0" y="0"/>
                  </a:moveTo>
                  <a:lnTo>
                    <a:pt x="3145693" y="0"/>
                  </a:lnTo>
                  <a:lnTo>
                    <a:pt x="3145693" y="2854715"/>
                  </a:lnTo>
                  <a:lnTo>
                    <a:pt x="0" y="2854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87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-895115">
              <a:off x="383481" y="1670953"/>
              <a:ext cx="3261362" cy="3406122"/>
            </a:xfrm>
            <a:custGeom>
              <a:avLst/>
              <a:gdLst/>
              <a:ahLst/>
              <a:cxnLst/>
              <a:rect r="r" b="b" t="t" l="l"/>
              <a:pathLst>
                <a:path h="3406122" w="3261362">
                  <a:moveTo>
                    <a:pt x="0" y="0"/>
                  </a:moveTo>
                  <a:lnTo>
                    <a:pt x="3261362" y="0"/>
                  </a:lnTo>
                  <a:lnTo>
                    <a:pt x="3261362" y="3406122"/>
                  </a:lnTo>
                  <a:lnTo>
                    <a:pt x="0" y="3406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87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-3228888">
              <a:off x="10435410" y="2219039"/>
              <a:ext cx="2723510" cy="2761480"/>
            </a:xfrm>
            <a:custGeom>
              <a:avLst/>
              <a:gdLst/>
              <a:ahLst/>
              <a:cxnLst/>
              <a:rect r="r" b="b" t="t" l="l"/>
              <a:pathLst>
                <a:path h="2761480" w="2723510">
                  <a:moveTo>
                    <a:pt x="0" y="0"/>
                  </a:moveTo>
                  <a:lnTo>
                    <a:pt x="2723511" y="0"/>
                  </a:lnTo>
                  <a:lnTo>
                    <a:pt x="2723511" y="2761481"/>
                  </a:lnTo>
                  <a:lnTo>
                    <a:pt x="0" y="2761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87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5171162" y="475615"/>
            <a:ext cx="4240273" cy="10246996"/>
            <a:chOff x="0" y="0"/>
            <a:chExt cx="5653697" cy="13662662"/>
          </a:xfrm>
        </p:grpSpPr>
        <p:sp>
          <p:nvSpPr>
            <p:cNvPr name="Freeform 28" id="28"/>
            <p:cNvSpPr/>
            <p:nvPr/>
          </p:nvSpPr>
          <p:spPr>
            <a:xfrm flipH="false" flipV="false" rot="1775358">
              <a:off x="2574375" y="199730"/>
              <a:ext cx="1590519" cy="2959105"/>
            </a:xfrm>
            <a:custGeom>
              <a:avLst/>
              <a:gdLst/>
              <a:ahLst/>
              <a:cxnLst/>
              <a:rect r="r" b="b" t="t" l="l"/>
              <a:pathLst>
                <a:path h="2959105" w="1590519">
                  <a:moveTo>
                    <a:pt x="0" y="0"/>
                  </a:moveTo>
                  <a:lnTo>
                    <a:pt x="1590519" y="0"/>
                  </a:lnTo>
                  <a:lnTo>
                    <a:pt x="1590519" y="2959105"/>
                  </a:lnTo>
                  <a:lnTo>
                    <a:pt x="0" y="2959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87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616264">
              <a:off x="494004" y="3468913"/>
              <a:ext cx="2907021" cy="3415002"/>
            </a:xfrm>
            <a:custGeom>
              <a:avLst/>
              <a:gdLst/>
              <a:ahLst/>
              <a:cxnLst/>
              <a:rect r="r" b="b" t="t" l="l"/>
              <a:pathLst>
                <a:path h="3415002" w="2907021">
                  <a:moveTo>
                    <a:pt x="0" y="0"/>
                  </a:moveTo>
                  <a:lnTo>
                    <a:pt x="2907021" y="0"/>
                  </a:lnTo>
                  <a:lnTo>
                    <a:pt x="2907021" y="3415002"/>
                  </a:lnTo>
                  <a:lnTo>
                    <a:pt x="0" y="3415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87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1458613">
              <a:off x="488360" y="10549279"/>
              <a:ext cx="2055081" cy="2815179"/>
            </a:xfrm>
            <a:custGeom>
              <a:avLst/>
              <a:gdLst/>
              <a:ahLst/>
              <a:cxnLst/>
              <a:rect r="r" b="b" t="t" l="l"/>
              <a:pathLst>
                <a:path h="2815179" w="2055081">
                  <a:moveTo>
                    <a:pt x="0" y="0"/>
                  </a:moveTo>
                  <a:lnTo>
                    <a:pt x="2055081" y="0"/>
                  </a:lnTo>
                  <a:lnTo>
                    <a:pt x="2055081" y="2815179"/>
                  </a:lnTo>
                  <a:lnTo>
                    <a:pt x="0" y="2815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87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1093617">
              <a:off x="2898269" y="7436044"/>
              <a:ext cx="2185674" cy="3993757"/>
            </a:xfrm>
            <a:custGeom>
              <a:avLst/>
              <a:gdLst/>
              <a:ahLst/>
              <a:cxnLst/>
              <a:rect r="r" b="b" t="t" l="l"/>
              <a:pathLst>
                <a:path h="3993757" w="2185674">
                  <a:moveTo>
                    <a:pt x="0" y="0"/>
                  </a:moveTo>
                  <a:lnTo>
                    <a:pt x="2185674" y="0"/>
                  </a:lnTo>
                  <a:lnTo>
                    <a:pt x="2185674" y="3993756"/>
                  </a:lnTo>
                  <a:lnTo>
                    <a:pt x="0" y="39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alphaModFix amt="87000"/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3254556" y="7469712"/>
            <a:ext cx="12270586" cy="4431110"/>
            <a:chOff x="0" y="0"/>
            <a:chExt cx="16360781" cy="5908146"/>
          </a:xfrm>
        </p:grpSpPr>
        <p:sp>
          <p:nvSpPr>
            <p:cNvPr name="Freeform 33" id="33"/>
            <p:cNvSpPr/>
            <p:nvPr/>
          </p:nvSpPr>
          <p:spPr>
            <a:xfrm flipH="false" flipV="false" rot="1979946">
              <a:off x="13105202" y="345709"/>
              <a:ext cx="2405372" cy="3834651"/>
            </a:xfrm>
            <a:custGeom>
              <a:avLst/>
              <a:gdLst/>
              <a:ahLst/>
              <a:cxnLst/>
              <a:rect r="r" b="b" t="t" l="l"/>
              <a:pathLst>
                <a:path h="3834651" w="2405372">
                  <a:moveTo>
                    <a:pt x="0" y="0"/>
                  </a:moveTo>
                  <a:lnTo>
                    <a:pt x="2405372" y="0"/>
                  </a:lnTo>
                  <a:lnTo>
                    <a:pt x="2405372" y="3834652"/>
                  </a:lnTo>
                  <a:lnTo>
                    <a:pt x="0" y="3834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alphaModFix amt="87000"/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5469834">
              <a:off x="459972" y="1879409"/>
              <a:ext cx="3370976" cy="4223318"/>
            </a:xfrm>
            <a:custGeom>
              <a:avLst/>
              <a:gdLst/>
              <a:ahLst/>
              <a:cxnLst/>
              <a:rect r="r" b="b" t="t" l="l"/>
              <a:pathLst>
                <a:path h="4223318" w="3370976">
                  <a:moveTo>
                    <a:pt x="0" y="0"/>
                  </a:moveTo>
                  <a:lnTo>
                    <a:pt x="3370976" y="0"/>
                  </a:lnTo>
                  <a:lnTo>
                    <a:pt x="3370976" y="4223319"/>
                  </a:lnTo>
                  <a:lnTo>
                    <a:pt x="0" y="4223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alphaModFix amt="87000"/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-1942377">
              <a:off x="5195283" y="1971013"/>
              <a:ext cx="1984839" cy="3692724"/>
            </a:xfrm>
            <a:custGeom>
              <a:avLst/>
              <a:gdLst/>
              <a:ahLst/>
              <a:cxnLst/>
              <a:rect r="r" b="b" t="t" l="l"/>
              <a:pathLst>
                <a:path h="3692724" w="1984839">
                  <a:moveTo>
                    <a:pt x="0" y="0"/>
                  </a:moveTo>
                  <a:lnTo>
                    <a:pt x="1984839" y="0"/>
                  </a:lnTo>
                  <a:lnTo>
                    <a:pt x="1984839" y="3692724"/>
                  </a:lnTo>
                  <a:lnTo>
                    <a:pt x="0" y="369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alphaModFix amt="87000"/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-1073289">
              <a:off x="8460711" y="1660146"/>
              <a:ext cx="2585832" cy="3752526"/>
            </a:xfrm>
            <a:custGeom>
              <a:avLst/>
              <a:gdLst/>
              <a:ahLst/>
              <a:cxnLst/>
              <a:rect r="r" b="b" t="t" l="l"/>
              <a:pathLst>
                <a:path h="3752526" w="2585832">
                  <a:moveTo>
                    <a:pt x="0" y="0"/>
                  </a:moveTo>
                  <a:lnTo>
                    <a:pt x="2585831" y="0"/>
                  </a:lnTo>
                  <a:lnTo>
                    <a:pt x="2585831" y="3752526"/>
                  </a:lnTo>
                  <a:lnTo>
                    <a:pt x="0" y="3752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8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737427">
            <a:off x="-293007" y="400999"/>
            <a:ext cx="10714936" cy="3864074"/>
          </a:xfrm>
          <a:custGeom>
            <a:avLst/>
            <a:gdLst/>
            <a:ahLst/>
            <a:cxnLst/>
            <a:rect r="r" b="b" t="t" l="l"/>
            <a:pathLst>
              <a:path h="3864074" w="10714936">
                <a:moveTo>
                  <a:pt x="0" y="0"/>
                </a:moveTo>
                <a:lnTo>
                  <a:pt x="10714936" y="0"/>
                </a:lnTo>
                <a:lnTo>
                  <a:pt x="10714936" y="3864074"/>
                </a:lnTo>
                <a:lnTo>
                  <a:pt x="0" y="3864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72940" y="6435745"/>
            <a:ext cx="4628310" cy="914091"/>
          </a:xfrm>
          <a:custGeom>
            <a:avLst/>
            <a:gdLst/>
            <a:ahLst/>
            <a:cxnLst/>
            <a:rect r="r" b="b" t="t" l="l"/>
            <a:pathLst>
              <a:path h="914091" w="4628310">
                <a:moveTo>
                  <a:pt x="0" y="0"/>
                </a:moveTo>
                <a:lnTo>
                  <a:pt x="4628310" y="0"/>
                </a:lnTo>
                <a:lnTo>
                  <a:pt x="4628310" y="914091"/>
                </a:lnTo>
                <a:lnTo>
                  <a:pt x="0" y="914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86677">
            <a:off x="2081181" y="1839536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0" y="0"/>
                </a:moveTo>
                <a:lnTo>
                  <a:pt x="5966559" y="0"/>
                </a:lnTo>
                <a:lnTo>
                  <a:pt x="5966559" y="4325756"/>
                </a:lnTo>
                <a:lnTo>
                  <a:pt x="0" y="4325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857265" y="1028700"/>
            <a:ext cx="6663138" cy="1750559"/>
            <a:chOff x="0" y="0"/>
            <a:chExt cx="8884184" cy="2334078"/>
          </a:xfrm>
        </p:grpSpPr>
        <p:sp>
          <p:nvSpPr>
            <p:cNvPr name="AutoShape 6" id="6"/>
            <p:cNvSpPr/>
            <p:nvPr/>
          </p:nvSpPr>
          <p:spPr>
            <a:xfrm rot="113553">
              <a:off x="31344" y="145109"/>
              <a:ext cx="8821497" cy="2043861"/>
            </a:xfrm>
            <a:prstGeom prst="rect">
              <a:avLst/>
            </a:prstGeom>
            <a:solidFill>
              <a:srgbClr val="E3EDED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81353" y="680207"/>
              <a:ext cx="8121478" cy="9927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799"/>
                </a:lnSpc>
              </a:pPr>
              <a:r>
                <a:rPr lang="en-US" sz="4999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BIBLIOGRAPHY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67316" y="704221"/>
            <a:ext cx="1199758" cy="1199758"/>
          </a:xfrm>
          <a:custGeom>
            <a:avLst/>
            <a:gdLst/>
            <a:ahLst/>
            <a:cxnLst/>
            <a:rect r="r" b="b" t="t" l="l"/>
            <a:pathLst>
              <a:path h="1199758" w="1199758">
                <a:moveTo>
                  <a:pt x="0" y="0"/>
                </a:moveTo>
                <a:lnTo>
                  <a:pt x="1199758" y="0"/>
                </a:lnTo>
                <a:lnTo>
                  <a:pt x="1199758" y="1199758"/>
                </a:lnTo>
                <a:lnTo>
                  <a:pt x="0" y="1199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674379" y="2333036"/>
            <a:ext cx="1194554" cy="1194554"/>
          </a:xfrm>
          <a:custGeom>
            <a:avLst/>
            <a:gdLst/>
            <a:ahLst/>
            <a:cxnLst/>
            <a:rect r="r" b="b" t="t" l="l"/>
            <a:pathLst>
              <a:path h="1194554" w="1194554">
                <a:moveTo>
                  <a:pt x="0" y="0"/>
                </a:moveTo>
                <a:lnTo>
                  <a:pt x="1194554" y="0"/>
                </a:lnTo>
                <a:lnTo>
                  <a:pt x="1194554" y="1194554"/>
                </a:lnTo>
                <a:lnTo>
                  <a:pt x="0" y="1194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7329">
            <a:off x="1872458" y="2353023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1" y="0"/>
                </a:lnTo>
                <a:lnTo>
                  <a:pt x="1589231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180312" y="3957567"/>
            <a:ext cx="13377243" cy="10601465"/>
          </a:xfrm>
          <a:custGeom>
            <a:avLst/>
            <a:gdLst/>
            <a:ahLst/>
            <a:cxnLst/>
            <a:rect r="r" b="b" t="t" l="l"/>
            <a:pathLst>
              <a:path h="10601465" w="13377243">
                <a:moveTo>
                  <a:pt x="0" y="0"/>
                </a:moveTo>
                <a:lnTo>
                  <a:pt x="13377243" y="0"/>
                </a:lnTo>
                <a:lnTo>
                  <a:pt x="13377243" y="10601466"/>
                </a:lnTo>
                <a:lnTo>
                  <a:pt x="0" y="10601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288656" y="5114925"/>
            <a:ext cx="11710687" cy="5318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188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Finkel, Irving, and Jonathan Taylor. Cuneiform. London: The British Museum Press, 2015.</a:t>
            </a:r>
          </a:p>
          <a:p>
            <a:pPr algn="l">
              <a:lnSpc>
                <a:spcPts val="2645"/>
              </a:lnSpc>
            </a:pPr>
            <a:r>
              <a:rPr lang="en-US" sz="188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 </a:t>
            </a:r>
          </a:p>
          <a:p>
            <a:pPr algn="l">
              <a:lnSpc>
                <a:spcPts val="2645"/>
              </a:lnSpc>
            </a:pPr>
            <a:r>
              <a:rPr lang="en-US" sz="188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Glassner, Jean-Jacques. The Invention of Cuneiform: Writing in Sumer. Translated and edited by Zainab Bahrani and Marc Van de Mieroop. Baltimore: Johns Hopkins University Press, 2003.</a:t>
            </a:r>
          </a:p>
          <a:p>
            <a:pPr algn="l">
              <a:lnSpc>
                <a:spcPts val="2645"/>
              </a:lnSpc>
            </a:pPr>
            <a:r>
              <a:rPr lang="en-US" sz="188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 </a:t>
            </a:r>
          </a:p>
          <a:p>
            <a:pPr algn="l">
              <a:lnSpc>
                <a:spcPts val="2645"/>
              </a:lnSpc>
            </a:pPr>
            <a:r>
              <a:rPr lang="en-US" sz="188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Radner, Karen, and Eleanor Robson, eds. The Oxford Handbook of Cuneiform Culture. Oxford: Oxford University Press, 2011.</a:t>
            </a:r>
          </a:p>
          <a:p>
            <a:pPr algn="l">
              <a:lnSpc>
                <a:spcPts val="2645"/>
              </a:lnSpc>
            </a:pPr>
            <a:r>
              <a:rPr lang="en-US" sz="188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 </a:t>
            </a:r>
          </a:p>
          <a:p>
            <a:pPr algn="l">
              <a:lnSpc>
                <a:spcPts val="2645"/>
              </a:lnSpc>
            </a:pPr>
            <a:r>
              <a:rPr lang="en-US" sz="188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Van de Mieroop, Marc. Cuneiform Texts and the Writing of History. London: Routledge, 1999.</a:t>
            </a:r>
          </a:p>
          <a:p>
            <a:pPr algn="l">
              <a:lnSpc>
                <a:spcPts val="2645"/>
              </a:lnSpc>
            </a:pPr>
            <a:r>
              <a:rPr lang="en-US" sz="188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 </a:t>
            </a:r>
          </a:p>
          <a:p>
            <a:pPr algn="l">
              <a:lnSpc>
                <a:spcPts val="2645"/>
              </a:lnSpc>
            </a:pPr>
            <a:r>
              <a:rPr lang="en-US" sz="188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Walker, C.B.F. Cuneiform. Berkeley: University of California Press, 1987.</a:t>
            </a:r>
          </a:p>
          <a:p>
            <a:pPr algn="l">
              <a:lnSpc>
                <a:spcPts val="2645"/>
              </a:lnSpc>
            </a:pPr>
          </a:p>
          <a:p>
            <a:pPr algn="l">
              <a:lnSpc>
                <a:spcPts val="2645"/>
              </a:lnSpc>
            </a:pPr>
          </a:p>
          <a:p>
            <a:pPr algn="ctr">
              <a:lnSpc>
                <a:spcPts val="2645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8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737427">
            <a:off x="-293007" y="400999"/>
            <a:ext cx="10714936" cy="3864074"/>
          </a:xfrm>
          <a:custGeom>
            <a:avLst/>
            <a:gdLst/>
            <a:ahLst/>
            <a:cxnLst/>
            <a:rect r="r" b="b" t="t" l="l"/>
            <a:pathLst>
              <a:path h="3864074" w="10714936">
                <a:moveTo>
                  <a:pt x="0" y="0"/>
                </a:moveTo>
                <a:lnTo>
                  <a:pt x="10714936" y="0"/>
                </a:lnTo>
                <a:lnTo>
                  <a:pt x="10714936" y="3864074"/>
                </a:lnTo>
                <a:lnTo>
                  <a:pt x="0" y="3864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57265" y="1028700"/>
            <a:ext cx="6663138" cy="1750559"/>
            <a:chOff x="0" y="0"/>
            <a:chExt cx="8884184" cy="2334078"/>
          </a:xfrm>
        </p:grpSpPr>
        <p:sp>
          <p:nvSpPr>
            <p:cNvPr name="AutoShape 4" id="4"/>
            <p:cNvSpPr/>
            <p:nvPr/>
          </p:nvSpPr>
          <p:spPr>
            <a:xfrm rot="113553">
              <a:off x="31344" y="145109"/>
              <a:ext cx="8821497" cy="2043861"/>
            </a:xfrm>
            <a:prstGeom prst="rect">
              <a:avLst/>
            </a:prstGeom>
            <a:solidFill>
              <a:srgbClr val="E3EDED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81353" y="680207"/>
              <a:ext cx="8121478" cy="9927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799"/>
                </a:lnSpc>
              </a:pPr>
              <a:r>
                <a:rPr lang="en-US" sz="4999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BIBLIOGRAPHY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87329">
            <a:off x="1872458" y="2353023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1" y="0"/>
                </a:lnTo>
                <a:lnTo>
                  <a:pt x="1589231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7316" y="704221"/>
            <a:ext cx="1199758" cy="1199758"/>
          </a:xfrm>
          <a:custGeom>
            <a:avLst/>
            <a:gdLst/>
            <a:ahLst/>
            <a:cxnLst/>
            <a:rect r="r" b="b" t="t" l="l"/>
            <a:pathLst>
              <a:path h="1199758" w="1199758">
                <a:moveTo>
                  <a:pt x="0" y="0"/>
                </a:moveTo>
                <a:lnTo>
                  <a:pt x="1199758" y="0"/>
                </a:lnTo>
                <a:lnTo>
                  <a:pt x="1199758" y="1199758"/>
                </a:lnTo>
                <a:lnTo>
                  <a:pt x="0" y="119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674379" y="2333036"/>
            <a:ext cx="1194554" cy="1194554"/>
          </a:xfrm>
          <a:custGeom>
            <a:avLst/>
            <a:gdLst/>
            <a:ahLst/>
            <a:cxnLst/>
            <a:rect r="r" b="b" t="t" l="l"/>
            <a:pathLst>
              <a:path h="1194554" w="1194554">
                <a:moveTo>
                  <a:pt x="0" y="0"/>
                </a:moveTo>
                <a:lnTo>
                  <a:pt x="1194554" y="0"/>
                </a:lnTo>
                <a:lnTo>
                  <a:pt x="1194554" y="1194554"/>
                </a:lnTo>
                <a:lnTo>
                  <a:pt x="0" y="11945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4106" y="3527590"/>
            <a:ext cx="18716213" cy="14832599"/>
          </a:xfrm>
          <a:custGeom>
            <a:avLst/>
            <a:gdLst/>
            <a:ahLst/>
            <a:cxnLst/>
            <a:rect r="r" b="b" t="t" l="l"/>
            <a:pathLst>
              <a:path h="14832599" w="18716213">
                <a:moveTo>
                  <a:pt x="0" y="0"/>
                </a:moveTo>
                <a:lnTo>
                  <a:pt x="18716212" y="0"/>
                </a:lnTo>
                <a:lnTo>
                  <a:pt x="18716212" y="14832599"/>
                </a:lnTo>
                <a:lnTo>
                  <a:pt x="0" y="14832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857265" y="4667991"/>
            <a:ext cx="16230600" cy="6275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Middle_East_topographic_map-blank.svg: Sémhur (talk)derivative work: Zunkir, CC BY-SA 3.0, https://commons.wikimedia.org/wiki/File:Uruk_expansion.svg</a:t>
            </a:r>
          </a:p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 </a:t>
            </a:r>
          </a:p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LessayCatus at French Wikipedia, CC BY-SA 2.5, https://commons.wikimedia.org/wiki/File:Calame-1.jpg</a:t>
            </a:r>
          </a:p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 </a:t>
            </a:r>
          </a:p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Louvre Museum, CC BY 3.0, https://commons.wikimedia.org/wiki/File:P1150884_Louvre_Uruk_III_tablette_%C3%A9criture_pr%C3%A9cun%C3%A9iforme_AO19936_rwk.jpg</a:t>
            </a:r>
          </a:p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 </a:t>
            </a:r>
          </a:p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Louvre Museum, Public domain, https://commons.wikimedia.org/wiki/File:Sales_contract_Shuruppak_Louvre_AO3766.jpg</a:t>
            </a:r>
          </a:p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 </a:t>
            </a:r>
          </a:p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Gary Todd, CC0, https://commons.wikimedia.org/wiki/File:Library_of_Ashurbanipal.jpg</a:t>
            </a:r>
          </a:p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 </a:t>
            </a:r>
          </a:p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Louvre Museum, Public domain, https://commons.wikimedia.org/wiki/File:Hero_lion_Dur-Sharrukin_Louvre_AO19862.jpg</a:t>
            </a:r>
          </a:p>
          <a:p>
            <a:pPr algn="l">
              <a:lnSpc>
                <a:spcPts val="2374"/>
              </a:lnSpc>
            </a:pPr>
          </a:p>
          <a:p>
            <a:pPr algn="l">
              <a:lnSpc>
                <a:spcPts val="2374"/>
              </a:lnSpc>
            </a:pPr>
            <a:r>
              <a:rPr lang="en-US" sz="1696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Osama Shukir Muhammed Amin FRCP(Glasg), CC BY-SA 4.0 https://commons.wikimedia.org/wiki/File:Enkidu,_Gilgamesh%27s_friend._From_Ur,_Iraq,_2027-1763_BCE._Iraq_Museum.jpg</a:t>
            </a:r>
          </a:p>
          <a:p>
            <a:pPr algn="l">
              <a:lnSpc>
                <a:spcPts val="2374"/>
              </a:lnSpc>
            </a:pPr>
          </a:p>
          <a:p>
            <a:pPr algn="l">
              <a:lnSpc>
                <a:spcPts val="2374"/>
              </a:lnSpc>
            </a:pPr>
          </a:p>
          <a:p>
            <a:pPr algn="l">
              <a:lnSpc>
                <a:spcPts val="2374"/>
              </a:lnSpc>
            </a:pPr>
          </a:p>
          <a:p>
            <a:pPr algn="ctr">
              <a:lnSpc>
                <a:spcPts val="2374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D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60851" y="1892598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0" y="0"/>
                </a:moveTo>
                <a:lnTo>
                  <a:pt x="5966559" y="0"/>
                </a:lnTo>
                <a:lnTo>
                  <a:pt x="5966559" y="4325756"/>
                </a:lnTo>
                <a:lnTo>
                  <a:pt x="0" y="4325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065209" y="724097"/>
            <a:ext cx="8534742" cy="1796435"/>
            <a:chOff x="0" y="0"/>
            <a:chExt cx="11379656" cy="2395247"/>
          </a:xfrm>
        </p:grpSpPr>
        <p:sp>
          <p:nvSpPr>
            <p:cNvPr name="AutoShape 4" id="4"/>
            <p:cNvSpPr/>
            <p:nvPr/>
          </p:nvSpPr>
          <p:spPr>
            <a:xfrm rot="113553">
              <a:off x="30310" y="186355"/>
              <a:ext cx="11319036" cy="2022536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480921" y="633002"/>
              <a:ext cx="10316262" cy="10686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234"/>
                </a:lnSpc>
              </a:pPr>
              <a:r>
                <a:rPr lang="en-US" sz="5374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What we'll learn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94323">
            <a:off x="66461" y="390585"/>
            <a:ext cx="6811828" cy="4938576"/>
          </a:xfrm>
          <a:custGeom>
            <a:avLst/>
            <a:gdLst/>
            <a:ahLst/>
            <a:cxnLst/>
            <a:rect r="r" b="b" t="t" l="l"/>
            <a:pathLst>
              <a:path h="4938576" w="6811828">
                <a:moveTo>
                  <a:pt x="0" y="0"/>
                </a:moveTo>
                <a:lnTo>
                  <a:pt x="6811828" y="0"/>
                </a:lnTo>
                <a:lnTo>
                  <a:pt x="6811828" y="4938575"/>
                </a:lnTo>
                <a:lnTo>
                  <a:pt x="0" y="4938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282626" y="5421669"/>
            <a:ext cx="11073248" cy="3993290"/>
          </a:xfrm>
          <a:custGeom>
            <a:avLst/>
            <a:gdLst/>
            <a:ahLst/>
            <a:cxnLst/>
            <a:rect r="r" b="b" t="t" l="l"/>
            <a:pathLst>
              <a:path h="3993290" w="11073248">
                <a:moveTo>
                  <a:pt x="0" y="0"/>
                </a:moveTo>
                <a:lnTo>
                  <a:pt x="11073248" y="0"/>
                </a:lnTo>
                <a:lnTo>
                  <a:pt x="11073248" y="3993291"/>
                </a:lnTo>
                <a:lnTo>
                  <a:pt x="0" y="3993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907814" y="3572727"/>
            <a:ext cx="965498" cy="965498"/>
          </a:xfrm>
          <a:custGeom>
            <a:avLst/>
            <a:gdLst/>
            <a:ahLst/>
            <a:cxnLst/>
            <a:rect r="r" b="b" t="t" l="l"/>
            <a:pathLst>
              <a:path h="965498" w="965498">
                <a:moveTo>
                  <a:pt x="0" y="0"/>
                </a:moveTo>
                <a:lnTo>
                  <a:pt x="965498" y="0"/>
                </a:lnTo>
                <a:lnTo>
                  <a:pt x="965498" y="965498"/>
                </a:lnTo>
                <a:lnTo>
                  <a:pt x="0" y="965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5951" y="6386728"/>
            <a:ext cx="965498" cy="965498"/>
          </a:xfrm>
          <a:custGeom>
            <a:avLst/>
            <a:gdLst/>
            <a:ahLst/>
            <a:cxnLst/>
            <a:rect r="r" b="b" t="t" l="l"/>
            <a:pathLst>
              <a:path h="965498" w="965498">
                <a:moveTo>
                  <a:pt x="0" y="0"/>
                </a:moveTo>
                <a:lnTo>
                  <a:pt x="965498" y="0"/>
                </a:lnTo>
                <a:lnTo>
                  <a:pt x="965498" y="965498"/>
                </a:lnTo>
                <a:lnTo>
                  <a:pt x="0" y="965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436313" y="7895050"/>
            <a:ext cx="3471501" cy="685622"/>
          </a:xfrm>
          <a:custGeom>
            <a:avLst/>
            <a:gdLst/>
            <a:ahLst/>
            <a:cxnLst/>
            <a:rect r="r" b="b" t="t" l="l"/>
            <a:pathLst>
              <a:path h="685622" w="3471501">
                <a:moveTo>
                  <a:pt x="0" y="0"/>
                </a:moveTo>
                <a:lnTo>
                  <a:pt x="3471501" y="0"/>
                </a:lnTo>
                <a:lnTo>
                  <a:pt x="3471501" y="685621"/>
                </a:lnTo>
                <a:lnTo>
                  <a:pt x="0" y="6856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rot="-204038">
            <a:off x="10278342" y="432750"/>
            <a:ext cx="4559766" cy="639303"/>
          </a:xfrm>
          <a:prstGeom prst="rect">
            <a:avLst/>
          </a:prstGeom>
          <a:solidFill>
            <a:srgbClr val="403D3C"/>
          </a:solidFill>
        </p:spPr>
      </p:sp>
      <p:sp>
        <p:nvSpPr>
          <p:cNvPr name="Freeform 12" id="12"/>
          <p:cNvSpPr/>
          <p:nvPr/>
        </p:nvSpPr>
        <p:spPr>
          <a:xfrm flipH="false" flipV="false" rot="977126">
            <a:off x="7205638" y="2376904"/>
            <a:ext cx="5679026" cy="4951401"/>
          </a:xfrm>
          <a:custGeom>
            <a:avLst/>
            <a:gdLst/>
            <a:ahLst/>
            <a:cxnLst/>
            <a:rect r="r" b="b" t="t" l="l"/>
            <a:pathLst>
              <a:path h="4951401" w="5679026">
                <a:moveTo>
                  <a:pt x="0" y="0"/>
                </a:moveTo>
                <a:lnTo>
                  <a:pt x="5679025" y="0"/>
                </a:lnTo>
                <a:lnTo>
                  <a:pt x="5679025" y="4951401"/>
                </a:lnTo>
                <a:lnTo>
                  <a:pt x="0" y="49514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139284" y="4055476"/>
            <a:ext cx="5671486" cy="5671486"/>
          </a:xfrm>
          <a:custGeom>
            <a:avLst/>
            <a:gdLst/>
            <a:ahLst/>
            <a:cxnLst/>
            <a:rect r="r" b="b" t="t" l="l"/>
            <a:pathLst>
              <a:path h="5671486" w="5671486">
                <a:moveTo>
                  <a:pt x="0" y="0"/>
                </a:moveTo>
                <a:lnTo>
                  <a:pt x="5671487" y="0"/>
                </a:lnTo>
                <a:lnTo>
                  <a:pt x="5671487" y="5671486"/>
                </a:lnTo>
                <a:lnTo>
                  <a:pt x="0" y="56714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2149884">
            <a:off x="7349089" y="1972370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1" y="0"/>
                </a:lnTo>
                <a:lnTo>
                  <a:pt x="1589231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390563" y="6186917"/>
            <a:ext cx="7309175" cy="4787510"/>
          </a:xfrm>
          <a:custGeom>
            <a:avLst/>
            <a:gdLst/>
            <a:ahLst/>
            <a:cxnLst/>
            <a:rect r="r" b="b" t="t" l="l"/>
            <a:pathLst>
              <a:path h="4787510" w="7309175">
                <a:moveTo>
                  <a:pt x="0" y="0"/>
                </a:moveTo>
                <a:lnTo>
                  <a:pt x="7309175" y="0"/>
                </a:lnTo>
                <a:lnTo>
                  <a:pt x="7309175" y="4787509"/>
                </a:lnTo>
                <a:lnTo>
                  <a:pt x="0" y="47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065209" y="3814547"/>
            <a:ext cx="4396373" cy="2572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0"/>
              </a:lnSpc>
            </a:pPr>
            <a:r>
              <a:rPr lang="en-US" sz="4914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Where and When it was found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139284" y="5547990"/>
            <a:ext cx="5155524" cy="1999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8"/>
              </a:lnSpc>
            </a:pPr>
            <a:r>
              <a:rPr lang="en-US" sz="5763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What is</a:t>
            </a:r>
          </a:p>
          <a:p>
            <a:pPr algn="ctr">
              <a:lnSpc>
                <a:spcPts val="8068"/>
              </a:lnSpc>
            </a:pPr>
            <a:r>
              <a:rPr lang="en-US" sz="5763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Cuneiform?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65602" y="6978277"/>
            <a:ext cx="5126395" cy="1989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23"/>
              </a:lnSpc>
            </a:pPr>
            <a:r>
              <a:rPr lang="en-US" sz="5730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The Civilization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1344512"/>
            <a:ext cx="5724961" cy="2228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Modern 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Cuneiform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700198" y="8392331"/>
            <a:ext cx="5126395" cy="1989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23"/>
              </a:lnSpc>
            </a:pPr>
            <a:r>
              <a:rPr lang="en-US" sz="5730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Uses of Cunieform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8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737427">
            <a:off x="9178277" y="4960754"/>
            <a:ext cx="10714936" cy="3864074"/>
          </a:xfrm>
          <a:custGeom>
            <a:avLst/>
            <a:gdLst/>
            <a:ahLst/>
            <a:cxnLst/>
            <a:rect r="r" b="b" t="t" l="l"/>
            <a:pathLst>
              <a:path h="3864074" w="10714936">
                <a:moveTo>
                  <a:pt x="0" y="0"/>
                </a:moveTo>
                <a:lnTo>
                  <a:pt x="10714936" y="0"/>
                </a:lnTo>
                <a:lnTo>
                  <a:pt x="10714936" y="3864074"/>
                </a:lnTo>
                <a:lnTo>
                  <a:pt x="0" y="3864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72940" y="6435745"/>
            <a:ext cx="4628310" cy="914091"/>
          </a:xfrm>
          <a:custGeom>
            <a:avLst/>
            <a:gdLst/>
            <a:ahLst/>
            <a:cxnLst/>
            <a:rect r="r" b="b" t="t" l="l"/>
            <a:pathLst>
              <a:path h="914091" w="4628310">
                <a:moveTo>
                  <a:pt x="0" y="0"/>
                </a:moveTo>
                <a:lnTo>
                  <a:pt x="4628310" y="0"/>
                </a:lnTo>
                <a:lnTo>
                  <a:pt x="4628310" y="914091"/>
                </a:lnTo>
                <a:lnTo>
                  <a:pt x="0" y="914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716941" y="1966472"/>
            <a:ext cx="7064688" cy="5121899"/>
          </a:xfrm>
          <a:custGeom>
            <a:avLst/>
            <a:gdLst/>
            <a:ahLst/>
            <a:cxnLst/>
            <a:rect r="r" b="b" t="t" l="l"/>
            <a:pathLst>
              <a:path h="5121899" w="7064688">
                <a:moveTo>
                  <a:pt x="0" y="0"/>
                </a:moveTo>
                <a:lnTo>
                  <a:pt x="7064688" y="0"/>
                </a:lnTo>
                <a:lnTo>
                  <a:pt x="7064688" y="5121899"/>
                </a:lnTo>
                <a:lnTo>
                  <a:pt x="0" y="51218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059542" y="1817383"/>
            <a:ext cx="1199758" cy="1199758"/>
          </a:xfrm>
          <a:custGeom>
            <a:avLst/>
            <a:gdLst/>
            <a:ahLst/>
            <a:cxnLst/>
            <a:rect r="r" b="b" t="t" l="l"/>
            <a:pathLst>
              <a:path h="1199758" w="1199758">
                <a:moveTo>
                  <a:pt x="0" y="0"/>
                </a:moveTo>
                <a:lnTo>
                  <a:pt x="1199758" y="0"/>
                </a:lnTo>
                <a:lnTo>
                  <a:pt x="1199758" y="1199758"/>
                </a:lnTo>
                <a:lnTo>
                  <a:pt x="0" y="1199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86677">
            <a:off x="2081181" y="1839536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0" y="0"/>
                </a:moveTo>
                <a:lnTo>
                  <a:pt x="5966559" y="0"/>
                </a:lnTo>
                <a:lnTo>
                  <a:pt x="5966559" y="4325756"/>
                </a:lnTo>
                <a:lnTo>
                  <a:pt x="0" y="43257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07273" y="215914"/>
            <a:ext cx="6663138" cy="1750559"/>
            <a:chOff x="0" y="0"/>
            <a:chExt cx="8884184" cy="2334078"/>
          </a:xfrm>
        </p:grpSpPr>
        <p:sp>
          <p:nvSpPr>
            <p:cNvPr name="AutoShape 8" id="8"/>
            <p:cNvSpPr/>
            <p:nvPr/>
          </p:nvSpPr>
          <p:spPr>
            <a:xfrm rot="113553">
              <a:off x="31344" y="145109"/>
              <a:ext cx="8821497" cy="2043861"/>
            </a:xfrm>
            <a:prstGeom prst="rect">
              <a:avLst/>
            </a:prstGeom>
            <a:solidFill>
              <a:srgbClr val="E3EDED"/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1353" y="680207"/>
              <a:ext cx="8121478" cy="9927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799"/>
                </a:lnSpc>
              </a:pPr>
              <a:r>
                <a:rPr lang="en-US" sz="4999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Where &amp; When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9407306" y="6087290"/>
            <a:ext cx="1194554" cy="1194554"/>
          </a:xfrm>
          <a:custGeom>
            <a:avLst/>
            <a:gdLst/>
            <a:ahLst/>
            <a:cxnLst/>
            <a:rect r="r" b="b" t="t" l="l"/>
            <a:pathLst>
              <a:path h="1194554" w="1194554">
                <a:moveTo>
                  <a:pt x="0" y="0"/>
                </a:moveTo>
                <a:lnTo>
                  <a:pt x="1194554" y="0"/>
                </a:lnTo>
                <a:lnTo>
                  <a:pt x="1194554" y="1194554"/>
                </a:lnTo>
                <a:lnTo>
                  <a:pt x="0" y="1194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7329">
            <a:off x="322467" y="1358230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0" y="0"/>
                </a:lnTo>
                <a:lnTo>
                  <a:pt x="1589230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623747" y="6435745"/>
            <a:ext cx="9664253" cy="5429553"/>
          </a:xfrm>
          <a:custGeom>
            <a:avLst/>
            <a:gdLst/>
            <a:ahLst/>
            <a:cxnLst/>
            <a:rect r="r" b="b" t="t" l="l"/>
            <a:pathLst>
              <a:path h="5429553" w="9664253">
                <a:moveTo>
                  <a:pt x="0" y="0"/>
                </a:moveTo>
                <a:lnTo>
                  <a:pt x="9664253" y="0"/>
                </a:lnTo>
                <a:lnTo>
                  <a:pt x="9664253" y="5429553"/>
                </a:lnTo>
                <a:lnTo>
                  <a:pt x="0" y="54295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871535" y="-2339615"/>
            <a:ext cx="7787886" cy="5626747"/>
          </a:xfrm>
          <a:custGeom>
            <a:avLst/>
            <a:gdLst/>
            <a:ahLst/>
            <a:cxnLst/>
            <a:rect r="r" b="b" t="t" l="l"/>
            <a:pathLst>
              <a:path h="5626747" w="7787886">
                <a:moveTo>
                  <a:pt x="0" y="0"/>
                </a:moveTo>
                <a:lnTo>
                  <a:pt x="7787886" y="0"/>
                </a:lnTo>
                <a:lnTo>
                  <a:pt x="7787886" y="5626748"/>
                </a:lnTo>
                <a:lnTo>
                  <a:pt x="0" y="5626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656491" y="2884533"/>
            <a:ext cx="5661207" cy="3601943"/>
          </a:xfrm>
          <a:custGeom>
            <a:avLst/>
            <a:gdLst/>
            <a:ahLst/>
            <a:cxnLst/>
            <a:rect r="r" b="b" t="t" l="l"/>
            <a:pathLst>
              <a:path h="3601943" w="5661207">
                <a:moveTo>
                  <a:pt x="0" y="0"/>
                </a:moveTo>
                <a:lnTo>
                  <a:pt x="5661208" y="0"/>
                </a:lnTo>
                <a:lnTo>
                  <a:pt x="5661208" y="3601943"/>
                </a:lnTo>
                <a:lnTo>
                  <a:pt x="0" y="360194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38791" y="2912366"/>
            <a:ext cx="9051339" cy="7026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3"/>
              </a:lnSpc>
            </a:pPr>
            <a:r>
              <a:rPr lang="en-US" sz="5730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 Mesopotamia, or modern Iraq, Iran, and Syria.</a:t>
            </a:r>
          </a:p>
          <a:p>
            <a:pPr algn="l">
              <a:lnSpc>
                <a:spcPts val="8023"/>
              </a:lnSpc>
            </a:pPr>
          </a:p>
          <a:p>
            <a:pPr algn="l">
              <a:lnSpc>
                <a:spcPts val="8023"/>
              </a:lnSpc>
            </a:pPr>
            <a:r>
              <a:rPr lang="en-US" sz="5730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 3000 BCE, or 5000 years ago.</a:t>
            </a:r>
          </a:p>
          <a:p>
            <a:pPr algn="ctr">
              <a:lnSpc>
                <a:spcPts val="8023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B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07544" y="1880244"/>
            <a:ext cx="11121928" cy="8814128"/>
          </a:xfrm>
          <a:custGeom>
            <a:avLst/>
            <a:gdLst/>
            <a:ahLst/>
            <a:cxnLst/>
            <a:rect r="r" b="b" t="t" l="l"/>
            <a:pathLst>
              <a:path h="8814128" w="11121928">
                <a:moveTo>
                  <a:pt x="0" y="0"/>
                </a:moveTo>
                <a:lnTo>
                  <a:pt x="11121927" y="0"/>
                </a:lnTo>
                <a:lnTo>
                  <a:pt x="11121927" y="8814128"/>
                </a:lnTo>
                <a:lnTo>
                  <a:pt x="0" y="8814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290367" y="4235767"/>
            <a:ext cx="6997633" cy="6196086"/>
          </a:xfrm>
          <a:custGeom>
            <a:avLst/>
            <a:gdLst/>
            <a:ahLst/>
            <a:cxnLst/>
            <a:rect r="r" b="b" t="t" l="l"/>
            <a:pathLst>
              <a:path h="6196086" w="6997633">
                <a:moveTo>
                  <a:pt x="0" y="0"/>
                </a:moveTo>
                <a:lnTo>
                  <a:pt x="6997633" y="0"/>
                </a:lnTo>
                <a:lnTo>
                  <a:pt x="6997633" y="6196086"/>
                </a:lnTo>
                <a:lnTo>
                  <a:pt x="0" y="61960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98705">
            <a:off x="9327508" y="1342906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5"/>
                </a:lnTo>
                <a:lnTo>
                  <a:pt x="5966559" y="4325755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1332767" y="330413"/>
            <a:ext cx="8296838" cy="2456034"/>
            <a:chOff x="0" y="0"/>
            <a:chExt cx="11062451" cy="3274712"/>
          </a:xfrm>
        </p:grpSpPr>
        <p:sp>
          <p:nvSpPr>
            <p:cNvPr name="AutoShape 6" id="6"/>
            <p:cNvSpPr/>
            <p:nvPr/>
          </p:nvSpPr>
          <p:spPr>
            <a:xfrm rot="129639">
              <a:off x="44030" y="205973"/>
              <a:ext cx="10974391" cy="254266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 rot="88207">
              <a:off x="780743" y="956357"/>
              <a:ext cx="9317926" cy="2199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93"/>
                </a:lnSpc>
              </a:pPr>
              <a:r>
                <a:rPr lang="en-US" sz="5597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The cradle of civilization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362134">
            <a:off x="4951173" y="2139795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0" y="0"/>
                </a:lnTo>
                <a:lnTo>
                  <a:pt x="1589230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-198705">
            <a:off x="1359429" y="4404496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5"/>
                </a:lnTo>
                <a:lnTo>
                  <a:pt x="5966559" y="4325755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58052" y="-498970"/>
            <a:ext cx="2741486" cy="4114800"/>
          </a:xfrm>
          <a:custGeom>
            <a:avLst/>
            <a:gdLst/>
            <a:ahLst/>
            <a:cxnLst/>
            <a:rect r="r" b="b" t="t" l="l"/>
            <a:pathLst>
              <a:path h="4114800" w="2741486">
                <a:moveTo>
                  <a:pt x="0" y="0"/>
                </a:moveTo>
                <a:lnTo>
                  <a:pt x="2741486" y="0"/>
                </a:lnTo>
                <a:lnTo>
                  <a:pt x="2741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288787" y="7772817"/>
            <a:ext cx="3457001" cy="2514183"/>
          </a:xfrm>
          <a:custGeom>
            <a:avLst/>
            <a:gdLst/>
            <a:ahLst/>
            <a:cxnLst/>
            <a:rect r="r" b="b" t="t" l="l"/>
            <a:pathLst>
              <a:path h="2514183" w="3457001">
                <a:moveTo>
                  <a:pt x="0" y="0"/>
                </a:moveTo>
                <a:lnTo>
                  <a:pt x="3457001" y="0"/>
                </a:lnTo>
                <a:lnTo>
                  <a:pt x="3457001" y="2514183"/>
                </a:lnTo>
                <a:lnTo>
                  <a:pt x="0" y="2514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08816" y="4611007"/>
            <a:ext cx="4569175" cy="5675993"/>
          </a:xfrm>
          <a:custGeom>
            <a:avLst/>
            <a:gdLst/>
            <a:ahLst/>
            <a:cxnLst/>
            <a:rect r="r" b="b" t="t" l="l"/>
            <a:pathLst>
              <a:path h="5675993" w="4569175">
                <a:moveTo>
                  <a:pt x="0" y="0"/>
                </a:moveTo>
                <a:lnTo>
                  <a:pt x="4569175" y="0"/>
                </a:lnTo>
                <a:lnTo>
                  <a:pt x="4569175" y="5675993"/>
                </a:lnTo>
                <a:lnTo>
                  <a:pt x="0" y="56759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072698" y="6172200"/>
            <a:ext cx="4238090" cy="4114800"/>
          </a:xfrm>
          <a:custGeom>
            <a:avLst/>
            <a:gdLst/>
            <a:ahLst/>
            <a:cxnLst/>
            <a:rect r="r" b="b" t="t" l="l"/>
            <a:pathLst>
              <a:path h="4114800" w="4238090">
                <a:moveTo>
                  <a:pt x="0" y="0"/>
                </a:moveTo>
                <a:lnTo>
                  <a:pt x="4238090" y="0"/>
                </a:lnTo>
                <a:lnTo>
                  <a:pt x="42380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428998" y="4611007"/>
            <a:ext cx="4569175" cy="5675993"/>
          </a:xfrm>
          <a:custGeom>
            <a:avLst/>
            <a:gdLst/>
            <a:ahLst/>
            <a:cxnLst/>
            <a:rect r="r" b="b" t="t" l="l"/>
            <a:pathLst>
              <a:path h="5675993" w="4569175">
                <a:moveTo>
                  <a:pt x="0" y="0"/>
                </a:moveTo>
                <a:lnTo>
                  <a:pt x="4569175" y="0"/>
                </a:lnTo>
                <a:lnTo>
                  <a:pt x="4569175" y="5675993"/>
                </a:lnTo>
                <a:lnTo>
                  <a:pt x="0" y="56759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176509" y="4127797"/>
            <a:ext cx="6475047" cy="7204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•Mesopotamia was home to many of the world's firsts: </a:t>
            </a:r>
          </a:p>
          <a:p>
            <a:pPr algn="l">
              <a:lnSpc>
                <a:spcPts val="5739"/>
              </a:lnSpc>
            </a:pPr>
          </a:p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•agriculture</a:t>
            </a:r>
          </a:p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•irrigation systems</a:t>
            </a:r>
          </a:p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•cities </a:t>
            </a:r>
          </a:p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•writing</a:t>
            </a:r>
          </a:p>
          <a:p>
            <a:pPr algn="l">
              <a:lnSpc>
                <a:spcPts val="5739"/>
              </a:lnSpc>
            </a:pPr>
          </a:p>
          <a:p>
            <a:pPr algn="ctr">
              <a:lnSpc>
                <a:spcPts val="573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D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98705">
            <a:off x="2451848" y="1565234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6"/>
                </a:lnTo>
                <a:lnTo>
                  <a:pt x="5966559" y="4325756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198705">
            <a:off x="10791776" y="3931057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5"/>
                </a:lnTo>
                <a:lnTo>
                  <a:pt x="5966559" y="4325755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3922" y="0"/>
            <a:ext cx="8296838" cy="2456034"/>
            <a:chOff x="0" y="0"/>
            <a:chExt cx="11062451" cy="3274712"/>
          </a:xfrm>
        </p:grpSpPr>
        <p:sp>
          <p:nvSpPr>
            <p:cNvPr name="AutoShape 5" id="5"/>
            <p:cNvSpPr/>
            <p:nvPr/>
          </p:nvSpPr>
          <p:spPr>
            <a:xfrm rot="129639">
              <a:off x="44030" y="205973"/>
              <a:ext cx="10974391" cy="254266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 rot="88207">
              <a:off x="780743" y="956357"/>
              <a:ext cx="9317926" cy="2199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93"/>
                </a:lnSpc>
              </a:pPr>
              <a:r>
                <a:rPr lang="en-US" sz="5597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The cradle of civilization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1362134">
            <a:off x="10457104" y="1656057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1" y="0"/>
                </a:lnTo>
                <a:lnTo>
                  <a:pt x="1589231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3033759"/>
            <a:ext cx="9670988" cy="7253241"/>
          </a:xfrm>
          <a:custGeom>
            <a:avLst/>
            <a:gdLst/>
            <a:ahLst/>
            <a:cxnLst/>
            <a:rect r="r" b="b" t="t" l="l"/>
            <a:pathLst>
              <a:path h="7253241" w="9670988">
                <a:moveTo>
                  <a:pt x="0" y="0"/>
                </a:moveTo>
                <a:lnTo>
                  <a:pt x="9670988" y="0"/>
                </a:lnTo>
                <a:lnTo>
                  <a:pt x="9670988" y="7253241"/>
                </a:lnTo>
                <a:lnTo>
                  <a:pt x="0" y="72532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45863" y="2545579"/>
            <a:ext cx="2196274" cy="4114800"/>
          </a:xfrm>
          <a:custGeom>
            <a:avLst/>
            <a:gdLst/>
            <a:ahLst/>
            <a:cxnLst/>
            <a:rect r="r" b="b" t="t" l="l"/>
            <a:pathLst>
              <a:path h="4114800" w="2196274">
                <a:moveTo>
                  <a:pt x="0" y="0"/>
                </a:moveTo>
                <a:lnTo>
                  <a:pt x="2196274" y="0"/>
                </a:lnTo>
                <a:lnTo>
                  <a:pt x="21962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671812" y="4140216"/>
            <a:ext cx="1646392" cy="2759928"/>
          </a:xfrm>
          <a:custGeom>
            <a:avLst/>
            <a:gdLst/>
            <a:ahLst/>
            <a:cxnLst/>
            <a:rect r="r" b="b" t="t" l="l"/>
            <a:pathLst>
              <a:path h="2759928" w="1646392">
                <a:moveTo>
                  <a:pt x="0" y="0"/>
                </a:moveTo>
                <a:lnTo>
                  <a:pt x="1646392" y="0"/>
                </a:lnTo>
                <a:lnTo>
                  <a:pt x="1646392" y="2759928"/>
                </a:lnTo>
                <a:lnTo>
                  <a:pt x="0" y="2759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46829" y="5228457"/>
            <a:ext cx="1685512" cy="583447"/>
          </a:xfrm>
          <a:custGeom>
            <a:avLst/>
            <a:gdLst/>
            <a:ahLst/>
            <a:cxnLst/>
            <a:rect r="r" b="b" t="t" l="l"/>
            <a:pathLst>
              <a:path h="583447" w="1685512">
                <a:moveTo>
                  <a:pt x="0" y="0"/>
                </a:moveTo>
                <a:lnTo>
                  <a:pt x="1685512" y="0"/>
                </a:lnTo>
                <a:lnTo>
                  <a:pt x="1685512" y="583446"/>
                </a:lnTo>
                <a:lnTo>
                  <a:pt x="0" y="5834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956216" y="2923917"/>
            <a:ext cx="2407859" cy="2887987"/>
          </a:xfrm>
          <a:custGeom>
            <a:avLst/>
            <a:gdLst/>
            <a:ahLst/>
            <a:cxnLst/>
            <a:rect r="r" b="b" t="t" l="l"/>
            <a:pathLst>
              <a:path h="2887987" w="2407859">
                <a:moveTo>
                  <a:pt x="0" y="0"/>
                </a:moveTo>
                <a:lnTo>
                  <a:pt x="2407859" y="0"/>
                </a:lnTo>
                <a:lnTo>
                  <a:pt x="2407859" y="2887986"/>
                </a:lnTo>
                <a:lnTo>
                  <a:pt x="0" y="2887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446335" y="6213637"/>
            <a:ext cx="1972013" cy="1373014"/>
          </a:xfrm>
          <a:custGeom>
            <a:avLst/>
            <a:gdLst/>
            <a:ahLst/>
            <a:cxnLst/>
            <a:rect r="r" b="b" t="t" l="l"/>
            <a:pathLst>
              <a:path h="1373014" w="1972013">
                <a:moveTo>
                  <a:pt x="0" y="0"/>
                </a:moveTo>
                <a:lnTo>
                  <a:pt x="1972013" y="0"/>
                </a:lnTo>
                <a:lnTo>
                  <a:pt x="1972013" y="1373014"/>
                </a:lnTo>
                <a:lnTo>
                  <a:pt x="0" y="13730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432466" y="5811903"/>
            <a:ext cx="3003804" cy="4114800"/>
          </a:xfrm>
          <a:custGeom>
            <a:avLst/>
            <a:gdLst/>
            <a:ahLst/>
            <a:cxnLst/>
            <a:rect r="r" b="b" t="t" l="l"/>
            <a:pathLst>
              <a:path h="4114800" w="3003804">
                <a:moveTo>
                  <a:pt x="0" y="0"/>
                </a:moveTo>
                <a:lnTo>
                  <a:pt x="3003804" y="0"/>
                </a:lnTo>
                <a:lnTo>
                  <a:pt x="30038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196549" y="116972"/>
            <a:ext cx="2776059" cy="2559069"/>
          </a:xfrm>
          <a:custGeom>
            <a:avLst/>
            <a:gdLst/>
            <a:ahLst/>
            <a:cxnLst/>
            <a:rect r="r" b="b" t="t" l="l"/>
            <a:pathLst>
              <a:path h="2559069" w="2776059">
                <a:moveTo>
                  <a:pt x="0" y="0"/>
                </a:moveTo>
                <a:lnTo>
                  <a:pt x="2776059" y="0"/>
                </a:lnTo>
                <a:lnTo>
                  <a:pt x="2776059" y="2559068"/>
                </a:lnTo>
                <a:lnTo>
                  <a:pt x="0" y="2559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30785" y="3695654"/>
            <a:ext cx="7907587" cy="7456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32300" indent="-416150" lvl="1">
              <a:lnSpc>
                <a:spcPts val="5397"/>
              </a:lnSpc>
              <a:buFont typeface="Arial"/>
              <a:buChar char="•"/>
            </a:pPr>
            <a:r>
              <a:rPr lang="en-US" sz="3855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Increased agricultural production meant that some people could do things besides farm. </a:t>
            </a:r>
          </a:p>
          <a:p>
            <a:pPr algn="l">
              <a:lnSpc>
                <a:spcPts val="5397"/>
              </a:lnSpc>
            </a:pPr>
          </a:p>
          <a:p>
            <a:pPr algn="l" marL="832300" indent="-416150" lvl="1">
              <a:lnSpc>
                <a:spcPts val="5397"/>
              </a:lnSpc>
              <a:buFont typeface="Arial"/>
              <a:buChar char="•"/>
            </a:pPr>
            <a:r>
              <a:rPr lang="en-US" sz="3855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This led to a need for a new way to record transactions and sale records.</a:t>
            </a:r>
          </a:p>
          <a:p>
            <a:pPr algn="l">
              <a:lnSpc>
                <a:spcPts val="5397"/>
              </a:lnSpc>
            </a:pPr>
          </a:p>
          <a:p>
            <a:pPr algn="ctr">
              <a:lnSpc>
                <a:spcPts val="5397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8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86677">
            <a:off x="2342446" y="1785963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0" y="0"/>
                </a:moveTo>
                <a:lnTo>
                  <a:pt x="5966559" y="0"/>
                </a:lnTo>
                <a:lnTo>
                  <a:pt x="5966559" y="4325755"/>
                </a:lnTo>
                <a:lnTo>
                  <a:pt x="0" y="4325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531729">
            <a:off x="8841232" y="2061125"/>
            <a:ext cx="6879286" cy="4987482"/>
          </a:xfrm>
          <a:custGeom>
            <a:avLst/>
            <a:gdLst/>
            <a:ahLst/>
            <a:cxnLst/>
            <a:rect r="r" b="b" t="t" l="l"/>
            <a:pathLst>
              <a:path h="4987482" w="6879286">
                <a:moveTo>
                  <a:pt x="0" y="0"/>
                </a:moveTo>
                <a:lnTo>
                  <a:pt x="6879286" y="0"/>
                </a:lnTo>
                <a:lnTo>
                  <a:pt x="6879286" y="4987482"/>
                </a:lnTo>
                <a:lnTo>
                  <a:pt x="0" y="4987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11527" y="7067841"/>
            <a:ext cx="3471501" cy="685622"/>
          </a:xfrm>
          <a:custGeom>
            <a:avLst/>
            <a:gdLst/>
            <a:ahLst/>
            <a:cxnLst/>
            <a:rect r="r" b="b" t="t" l="l"/>
            <a:pathLst>
              <a:path h="685622" w="3471501">
                <a:moveTo>
                  <a:pt x="0" y="0"/>
                </a:moveTo>
                <a:lnTo>
                  <a:pt x="3471501" y="0"/>
                </a:lnTo>
                <a:lnTo>
                  <a:pt x="3471501" y="685622"/>
                </a:lnTo>
                <a:lnTo>
                  <a:pt x="0" y="68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83028" y="0"/>
            <a:ext cx="3700520" cy="4744256"/>
          </a:xfrm>
          <a:custGeom>
            <a:avLst/>
            <a:gdLst/>
            <a:ahLst/>
            <a:cxnLst/>
            <a:rect r="r" b="b" t="t" l="l"/>
            <a:pathLst>
              <a:path h="4744256" w="3700520">
                <a:moveTo>
                  <a:pt x="0" y="0"/>
                </a:moveTo>
                <a:lnTo>
                  <a:pt x="3700520" y="0"/>
                </a:lnTo>
                <a:lnTo>
                  <a:pt x="3700520" y="4744256"/>
                </a:lnTo>
                <a:lnTo>
                  <a:pt x="0" y="47442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325725" y="309195"/>
            <a:ext cx="6663138" cy="1750559"/>
            <a:chOff x="0" y="0"/>
            <a:chExt cx="8884184" cy="2334078"/>
          </a:xfrm>
        </p:grpSpPr>
        <p:sp>
          <p:nvSpPr>
            <p:cNvPr name="AutoShape 7" id="7"/>
            <p:cNvSpPr/>
            <p:nvPr/>
          </p:nvSpPr>
          <p:spPr>
            <a:xfrm rot="113553">
              <a:off x="31344" y="145109"/>
              <a:ext cx="8821497" cy="2043861"/>
            </a:xfrm>
            <a:prstGeom prst="rect">
              <a:avLst/>
            </a:prstGeom>
            <a:solidFill>
              <a:srgbClr val="E3EDED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1353" y="680207"/>
              <a:ext cx="8121478" cy="9927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799"/>
                </a:lnSpc>
              </a:pPr>
              <a:r>
                <a:rPr lang="en-US" sz="4999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Earliest writing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87329">
            <a:off x="160666" y="1439125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1" y="0"/>
                </a:lnTo>
                <a:lnTo>
                  <a:pt x="1589231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060960" y="4109678"/>
            <a:ext cx="4345204" cy="2813520"/>
          </a:xfrm>
          <a:custGeom>
            <a:avLst/>
            <a:gdLst/>
            <a:ahLst/>
            <a:cxnLst/>
            <a:rect r="r" b="b" t="t" l="l"/>
            <a:pathLst>
              <a:path h="2813520" w="4345204">
                <a:moveTo>
                  <a:pt x="0" y="0"/>
                </a:moveTo>
                <a:lnTo>
                  <a:pt x="4345204" y="0"/>
                </a:lnTo>
                <a:lnTo>
                  <a:pt x="4345204" y="2813520"/>
                </a:lnTo>
                <a:lnTo>
                  <a:pt x="0" y="2813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558076" y="1028700"/>
            <a:ext cx="11983693" cy="11874751"/>
          </a:xfrm>
          <a:custGeom>
            <a:avLst/>
            <a:gdLst/>
            <a:ahLst/>
            <a:cxnLst/>
            <a:rect r="r" b="b" t="t" l="l"/>
            <a:pathLst>
              <a:path h="11874751" w="11983693">
                <a:moveTo>
                  <a:pt x="0" y="0"/>
                </a:moveTo>
                <a:lnTo>
                  <a:pt x="11983694" y="0"/>
                </a:lnTo>
                <a:lnTo>
                  <a:pt x="11983694" y="11874751"/>
                </a:lnTo>
                <a:lnTo>
                  <a:pt x="0" y="118747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163860" y="2802645"/>
            <a:ext cx="9038336" cy="10617723"/>
          </a:xfrm>
          <a:custGeom>
            <a:avLst/>
            <a:gdLst/>
            <a:ahLst/>
            <a:cxnLst/>
            <a:rect r="r" b="b" t="t" l="l"/>
            <a:pathLst>
              <a:path h="10617723" w="9038336">
                <a:moveTo>
                  <a:pt x="0" y="0"/>
                </a:moveTo>
                <a:lnTo>
                  <a:pt x="9038336" y="0"/>
                </a:lnTo>
                <a:lnTo>
                  <a:pt x="9038336" y="10617722"/>
                </a:lnTo>
                <a:lnTo>
                  <a:pt x="0" y="106177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296385" y="6432903"/>
            <a:ext cx="5241783" cy="4114800"/>
          </a:xfrm>
          <a:custGeom>
            <a:avLst/>
            <a:gdLst/>
            <a:ahLst/>
            <a:cxnLst/>
            <a:rect r="r" b="b" t="t" l="l"/>
            <a:pathLst>
              <a:path h="4114800" w="5241783">
                <a:moveTo>
                  <a:pt x="0" y="0"/>
                </a:moveTo>
                <a:lnTo>
                  <a:pt x="5241784" y="0"/>
                </a:lnTo>
                <a:lnTo>
                  <a:pt x="52417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32921" y="5660300"/>
            <a:ext cx="1299833" cy="959023"/>
          </a:xfrm>
          <a:custGeom>
            <a:avLst/>
            <a:gdLst/>
            <a:ahLst/>
            <a:cxnLst/>
            <a:rect r="r" b="b" t="t" l="l"/>
            <a:pathLst>
              <a:path h="959023" w="1299833">
                <a:moveTo>
                  <a:pt x="0" y="0"/>
                </a:moveTo>
                <a:lnTo>
                  <a:pt x="1299833" y="0"/>
                </a:lnTo>
                <a:lnTo>
                  <a:pt x="1299833" y="959023"/>
                </a:lnTo>
                <a:lnTo>
                  <a:pt x="0" y="9590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71342" y="3183122"/>
            <a:ext cx="7861579" cy="8090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7457" indent="-413729" lvl="1">
              <a:lnSpc>
                <a:spcPts val="5365"/>
              </a:lnSpc>
              <a:buFont typeface="Arial"/>
              <a:buChar char="•"/>
            </a:pPr>
            <a:r>
              <a:rPr lang="en-US" sz="3832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Inscriptions by city administrators and merchants.</a:t>
            </a:r>
          </a:p>
          <a:p>
            <a:pPr algn="l">
              <a:lnSpc>
                <a:spcPts val="5365"/>
              </a:lnSpc>
            </a:pPr>
          </a:p>
          <a:p>
            <a:pPr algn="l" marL="827457" indent="-413729" lvl="1">
              <a:lnSpc>
                <a:spcPts val="5365"/>
              </a:lnSpc>
              <a:buFont typeface="Arial"/>
              <a:buChar char="•"/>
            </a:pPr>
            <a:r>
              <a:rPr lang="en-US" sz="3832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t</a:t>
            </a:r>
            <a:r>
              <a:rPr lang="en-US" sz="3832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he allocation, storage, and trade of goods.</a:t>
            </a:r>
          </a:p>
          <a:p>
            <a:pPr algn="l">
              <a:lnSpc>
                <a:spcPts val="5365"/>
              </a:lnSpc>
            </a:pPr>
          </a:p>
          <a:p>
            <a:pPr algn="l" marL="827457" indent="-413729" lvl="1">
              <a:lnSpc>
                <a:spcPts val="5365"/>
              </a:lnSpc>
              <a:buFont typeface="Arial"/>
              <a:buChar char="•"/>
            </a:pPr>
            <a:r>
              <a:rPr lang="en-US" sz="3832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Found </a:t>
            </a:r>
            <a:r>
              <a:rPr lang="en-US" sz="3832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around the city of Uruk.</a:t>
            </a:r>
          </a:p>
          <a:p>
            <a:pPr algn="l">
              <a:lnSpc>
                <a:spcPts val="5365"/>
              </a:lnSpc>
            </a:pPr>
          </a:p>
          <a:p>
            <a:pPr algn="l">
              <a:lnSpc>
                <a:spcPts val="5365"/>
              </a:lnSpc>
            </a:pPr>
          </a:p>
          <a:p>
            <a:pPr algn="ctr">
              <a:lnSpc>
                <a:spcPts val="5365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1517824" y="4685331"/>
            <a:ext cx="7097707" cy="6079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44"/>
              </a:lnSpc>
            </a:pPr>
            <a:r>
              <a:rPr lang="en-US" sz="3460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CUNEIFORM</a:t>
            </a:r>
          </a:p>
          <a:p>
            <a:pPr algn="l">
              <a:lnSpc>
                <a:spcPts val="4844"/>
              </a:lnSpc>
            </a:pPr>
          </a:p>
          <a:p>
            <a:pPr algn="l">
              <a:lnSpc>
                <a:spcPts val="4844"/>
              </a:lnSpc>
            </a:pPr>
            <a:r>
              <a:rPr lang="en-US" sz="3460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M</a:t>
            </a:r>
            <a:r>
              <a:rPr lang="en-US" sz="3460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eans "wedge-shaped," referring to the stylus used to leave impressions in the clay.</a:t>
            </a:r>
          </a:p>
          <a:p>
            <a:pPr algn="l">
              <a:lnSpc>
                <a:spcPts val="4844"/>
              </a:lnSpc>
            </a:pPr>
          </a:p>
          <a:p>
            <a:pPr algn="l">
              <a:lnSpc>
                <a:spcPts val="4844"/>
              </a:lnSpc>
            </a:pPr>
          </a:p>
          <a:p>
            <a:pPr algn="l">
              <a:lnSpc>
                <a:spcPts val="4844"/>
              </a:lnSpc>
            </a:pPr>
          </a:p>
          <a:p>
            <a:pPr algn="ctr">
              <a:lnSpc>
                <a:spcPts val="4844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B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98705">
            <a:off x="9425145" y="2668222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5"/>
                </a:lnTo>
                <a:lnTo>
                  <a:pt x="5966559" y="4325755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915155" y="41588"/>
            <a:ext cx="6669211" cy="1974223"/>
            <a:chOff x="0" y="0"/>
            <a:chExt cx="8892282" cy="2632297"/>
          </a:xfrm>
        </p:grpSpPr>
        <p:sp>
          <p:nvSpPr>
            <p:cNvPr name="AutoShape 4" id="4"/>
            <p:cNvSpPr/>
            <p:nvPr/>
          </p:nvSpPr>
          <p:spPr>
            <a:xfrm rot="129639">
              <a:off x="35393" y="165566"/>
              <a:ext cx="8821497" cy="204386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 rot="88207">
              <a:off x="627656" y="762956"/>
              <a:ext cx="7489988" cy="17735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19"/>
                </a:lnSpc>
              </a:pPr>
              <a:r>
                <a:rPr lang="en-US" sz="4499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THE EARLIEST WRITING</a:t>
              </a:r>
            </a:p>
            <a:p>
              <a:pPr algn="ctr" marL="0" indent="0" lvl="0">
                <a:lnSpc>
                  <a:spcPts val="521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1600396" y="-433726"/>
            <a:ext cx="950630" cy="950630"/>
          </a:xfrm>
          <a:custGeom>
            <a:avLst/>
            <a:gdLst/>
            <a:ahLst/>
            <a:cxnLst/>
            <a:rect r="r" b="b" t="t" l="l"/>
            <a:pathLst>
              <a:path h="950630" w="950630">
                <a:moveTo>
                  <a:pt x="0" y="0"/>
                </a:moveTo>
                <a:lnTo>
                  <a:pt x="950630" y="0"/>
                </a:lnTo>
                <a:lnTo>
                  <a:pt x="950630" y="950629"/>
                </a:lnTo>
                <a:lnTo>
                  <a:pt x="0" y="950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259300" y="1378367"/>
            <a:ext cx="950630" cy="950630"/>
          </a:xfrm>
          <a:custGeom>
            <a:avLst/>
            <a:gdLst/>
            <a:ahLst/>
            <a:cxnLst/>
            <a:rect r="r" b="b" t="t" l="l"/>
            <a:pathLst>
              <a:path h="950630" w="950630">
                <a:moveTo>
                  <a:pt x="0" y="0"/>
                </a:moveTo>
                <a:lnTo>
                  <a:pt x="950630" y="0"/>
                </a:lnTo>
                <a:lnTo>
                  <a:pt x="950630" y="950630"/>
                </a:lnTo>
                <a:lnTo>
                  <a:pt x="0" y="9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289820" y="2839968"/>
            <a:ext cx="5785891" cy="6694912"/>
          </a:xfrm>
          <a:custGeom>
            <a:avLst/>
            <a:gdLst/>
            <a:ahLst/>
            <a:cxnLst/>
            <a:rect r="r" b="b" t="t" l="l"/>
            <a:pathLst>
              <a:path h="6694912" w="5785891">
                <a:moveTo>
                  <a:pt x="0" y="0"/>
                </a:moveTo>
                <a:lnTo>
                  <a:pt x="5785891" y="0"/>
                </a:lnTo>
                <a:lnTo>
                  <a:pt x="5785891" y="6694912"/>
                </a:lnTo>
                <a:lnTo>
                  <a:pt x="0" y="6694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9059512">
            <a:off x="11215743" y="1616393"/>
            <a:ext cx="1588230" cy="531335"/>
          </a:xfrm>
          <a:custGeom>
            <a:avLst/>
            <a:gdLst/>
            <a:ahLst/>
            <a:cxnLst/>
            <a:rect r="r" b="b" t="t" l="l"/>
            <a:pathLst>
              <a:path h="531335" w="1588230">
                <a:moveTo>
                  <a:pt x="0" y="0"/>
                </a:moveTo>
                <a:lnTo>
                  <a:pt x="1588230" y="0"/>
                </a:lnTo>
                <a:lnTo>
                  <a:pt x="1588230" y="531335"/>
                </a:lnTo>
                <a:lnTo>
                  <a:pt x="0" y="5313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98705">
            <a:off x="1313234" y="3691400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5"/>
                </a:lnTo>
                <a:lnTo>
                  <a:pt x="5966559" y="4325755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04759" y="2999689"/>
            <a:ext cx="4765260" cy="4287623"/>
          </a:xfrm>
          <a:custGeom>
            <a:avLst/>
            <a:gdLst/>
            <a:ahLst/>
            <a:cxnLst/>
            <a:rect r="r" b="b" t="t" l="l"/>
            <a:pathLst>
              <a:path h="4287623" w="4765260">
                <a:moveTo>
                  <a:pt x="0" y="0"/>
                </a:moveTo>
                <a:lnTo>
                  <a:pt x="4765259" y="0"/>
                </a:lnTo>
                <a:lnTo>
                  <a:pt x="4765259" y="4287622"/>
                </a:lnTo>
                <a:lnTo>
                  <a:pt x="0" y="4287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397033" y="2499494"/>
            <a:ext cx="5518122" cy="5518122"/>
          </a:xfrm>
          <a:custGeom>
            <a:avLst/>
            <a:gdLst/>
            <a:ahLst/>
            <a:cxnLst/>
            <a:rect r="r" b="b" t="t" l="l"/>
            <a:pathLst>
              <a:path h="5518122" w="5518122">
                <a:moveTo>
                  <a:pt x="0" y="0"/>
                </a:moveTo>
                <a:lnTo>
                  <a:pt x="5518122" y="0"/>
                </a:lnTo>
                <a:lnTo>
                  <a:pt x="5518122" y="5518122"/>
                </a:lnTo>
                <a:lnTo>
                  <a:pt x="0" y="5518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633410" y="2726646"/>
            <a:ext cx="5232702" cy="4833709"/>
          </a:xfrm>
          <a:custGeom>
            <a:avLst/>
            <a:gdLst/>
            <a:ahLst/>
            <a:cxnLst/>
            <a:rect r="r" b="b" t="t" l="l"/>
            <a:pathLst>
              <a:path h="4833709" w="5232702">
                <a:moveTo>
                  <a:pt x="0" y="0"/>
                </a:moveTo>
                <a:lnTo>
                  <a:pt x="5232702" y="0"/>
                </a:lnTo>
                <a:lnTo>
                  <a:pt x="5232702" y="4833708"/>
                </a:lnTo>
                <a:lnTo>
                  <a:pt x="0" y="48337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0" y="7960404"/>
            <a:ext cx="6174777" cy="1449685"/>
          </a:xfrm>
          <a:custGeom>
            <a:avLst/>
            <a:gdLst/>
            <a:ahLst/>
            <a:cxnLst/>
            <a:rect r="r" b="b" t="t" l="l"/>
            <a:pathLst>
              <a:path h="1449685" w="6174777">
                <a:moveTo>
                  <a:pt x="0" y="0"/>
                </a:moveTo>
                <a:lnTo>
                  <a:pt x="6174777" y="0"/>
                </a:lnTo>
                <a:lnTo>
                  <a:pt x="6174777" y="1449686"/>
                </a:lnTo>
                <a:lnTo>
                  <a:pt x="0" y="1449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26" r="0" b="-26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633410" y="7960404"/>
            <a:ext cx="5569130" cy="1371064"/>
          </a:xfrm>
          <a:custGeom>
            <a:avLst/>
            <a:gdLst/>
            <a:ahLst/>
            <a:cxnLst/>
            <a:rect r="r" b="b" t="t" l="l"/>
            <a:pathLst>
              <a:path h="1371064" w="5569130">
                <a:moveTo>
                  <a:pt x="0" y="0"/>
                </a:moveTo>
                <a:lnTo>
                  <a:pt x="5569129" y="0"/>
                </a:lnTo>
                <a:lnTo>
                  <a:pt x="5569129" y="1371064"/>
                </a:lnTo>
                <a:lnTo>
                  <a:pt x="0" y="13710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D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8839" y="103687"/>
            <a:ext cx="7225122" cy="2088239"/>
            <a:chOff x="0" y="0"/>
            <a:chExt cx="9633496" cy="2784319"/>
          </a:xfrm>
        </p:grpSpPr>
        <p:sp>
          <p:nvSpPr>
            <p:cNvPr name="AutoShape 3" id="3"/>
            <p:cNvSpPr/>
            <p:nvPr/>
          </p:nvSpPr>
          <p:spPr>
            <a:xfrm rot="-152957">
              <a:off x="40728" y="211421"/>
              <a:ext cx="9552041" cy="204386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 rot="-194389">
              <a:off x="888812" y="788779"/>
              <a:ext cx="7905934" cy="17735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219"/>
                </a:lnSpc>
              </a:pPr>
              <a:r>
                <a:rPr lang="en-US" sz="4499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CUNEIFORM AND LANGUAGES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-198705">
            <a:off x="10531265" y="3114309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5966559" y="0"/>
                </a:moveTo>
                <a:lnTo>
                  <a:pt x="0" y="0"/>
                </a:lnTo>
                <a:lnTo>
                  <a:pt x="0" y="4325755"/>
                </a:lnTo>
                <a:lnTo>
                  <a:pt x="5966559" y="4325755"/>
                </a:lnTo>
                <a:lnTo>
                  <a:pt x="596655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528116">
            <a:off x="7088384" y="1726681"/>
            <a:ext cx="4477807" cy="3140062"/>
          </a:xfrm>
          <a:custGeom>
            <a:avLst/>
            <a:gdLst/>
            <a:ahLst/>
            <a:cxnLst/>
            <a:rect r="r" b="b" t="t" l="l"/>
            <a:pathLst>
              <a:path h="3140062" w="4477807">
                <a:moveTo>
                  <a:pt x="0" y="0"/>
                </a:moveTo>
                <a:lnTo>
                  <a:pt x="4477806" y="0"/>
                </a:lnTo>
                <a:lnTo>
                  <a:pt x="4477806" y="3140062"/>
                </a:lnTo>
                <a:lnTo>
                  <a:pt x="0" y="314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450630">
            <a:off x="7006275" y="1382985"/>
            <a:ext cx="1907173" cy="483945"/>
          </a:xfrm>
          <a:custGeom>
            <a:avLst/>
            <a:gdLst/>
            <a:ahLst/>
            <a:cxnLst/>
            <a:rect r="r" b="b" t="t" l="l"/>
            <a:pathLst>
              <a:path h="483945" w="1907173">
                <a:moveTo>
                  <a:pt x="0" y="0"/>
                </a:moveTo>
                <a:lnTo>
                  <a:pt x="1907173" y="0"/>
                </a:lnTo>
                <a:lnTo>
                  <a:pt x="1907173" y="483945"/>
                </a:lnTo>
                <a:lnTo>
                  <a:pt x="0" y="483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111400" y="245956"/>
            <a:ext cx="8028145" cy="1565488"/>
          </a:xfrm>
          <a:custGeom>
            <a:avLst/>
            <a:gdLst/>
            <a:ahLst/>
            <a:cxnLst/>
            <a:rect r="r" b="b" t="t" l="l"/>
            <a:pathLst>
              <a:path h="1565488" w="8028145">
                <a:moveTo>
                  <a:pt x="0" y="0"/>
                </a:moveTo>
                <a:lnTo>
                  <a:pt x="8028145" y="0"/>
                </a:lnTo>
                <a:lnTo>
                  <a:pt x="8028145" y="1565488"/>
                </a:lnTo>
                <a:lnTo>
                  <a:pt x="0" y="15654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71406" y="2945581"/>
            <a:ext cx="8703232" cy="7147529"/>
          </a:xfrm>
          <a:custGeom>
            <a:avLst/>
            <a:gdLst/>
            <a:ahLst/>
            <a:cxnLst/>
            <a:rect r="r" b="b" t="t" l="l"/>
            <a:pathLst>
              <a:path h="7147529" w="8703232">
                <a:moveTo>
                  <a:pt x="0" y="0"/>
                </a:moveTo>
                <a:lnTo>
                  <a:pt x="8703232" y="0"/>
                </a:lnTo>
                <a:lnTo>
                  <a:pt x="8703232" y="7147529"/>
                </a:lnTo>
                <a:lnTo>
                  <a:pt x="0" y="71475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617789" y="1811444"/>
            <a:ext cx="3043512" cy="8281666"/>
          </a:xfrm>
          <a:custGeom>
            <a:avLst/>
            <a:gdLst/>
            <a:ahLst/>
            <a:cxnLst/>
            <a:rect r="r" b="b" t="t" l="l"/>
            <a:pathLst>
              <a:path h="8281666" w="3043512">
                <a:moveTo>
                  <a:pt x="0" y="0"/>
                </a:moveTo>
                <a:lnTo>
                  <a:pt x="3043512" y="0"/>
                </a:lnTo>
                <a:lnTo>
                  <a:pt x="3043512" y="8281666"/>
                </a:lnTo>
                <a:lnTo>
                  <a:pt x="0" y="82816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519055" y="4260821"/>
            <a:ext cx="3607934" cy="2832228"/>
          </a:xfrm>
          <a:custGeom>
            <a:avLst/>
            <a:gdLst/>
            <a:ahLst/>
            <a:cxnLst/>
            <a:rect r="r" b="b" t="t" l="l"/>
            <a:pathLst>
              <a:path h="2832228" w="3607934">
                <a:moveTo>
                  <a:pt x="0" y="0"/>
                </a:moveTo>
                <a:lnTo>
                  <a:pt x="3607934" y="0"/>
                </a:lnTo>
                <a:lnTo>
                  <a:pt x="3607934" y="2832228"/>
                </a:lnTo>
                <a:lnTo>
                  <a:pt x="0" y="2832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771011" y="1811444"/>
            <a:ext cx="11485834" cy="9752518"/>
          </a:xfrm>
          <a:custGeom>
            <a:avLst/>
            <a:gdLst/>
            <a:ahLst/>
            <a:cxnLst/>
            <a:rect r="r" b="b" t="t" l="l"/>
            <a:pathLst>
              <a:path h="9752518" w="11485834">
                <a:moveTo>
                  <a:pt x="0" y="0"/>
                </a:moveTo>
                <a:lnTo>
                  <a:pt x="11485834" y="0"/>
                </a:lnTo>
                <a:lnTo>
                  <a:pt x="11485834" y="9752518"/>
                </a:lnTo>
                <a:lnTo>
                  <a:pt x="0" y="97525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07368" y="3929416"/>
            <a:ext cx="7329077" cy="6744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1"/>
              </a:lnSpc>
            </a:pPr>
            <a:r>
              <a:rPr lang="en-US" sz="3194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Cuneiform was first used to write the spoken language of Sumerian, but there were other spoken languages in Mesopotamia that adopted cuneiform for writing, including: </a:t>
            </a:r>
          </a:p>
          <a:p>
            <a:pPr algn="l">
              <a:lnSpc>
                <a:spcPts val="4471"/>
              </a:lnSpc>
            </a:pPr>
          </a:p>
          <a:p>
            <a:pPr algn="l">
              <a:lnSpc>
                <a:spcPts val="4471"/>
              </a:lnSpc>
            </a:pPr>
            <a:r>
              <a:rPr lang="en-US" sz="3194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•Akkadian</a:t>
            </a:r>
          </a:p>
          <a:p>
            <a:pPr algn="l">
              <a:lnSpc>
                <a:spcPts val="4471"/>
              </a:lnSpc>
            </a:pPr>
            <a:r>
              <a:rPr lang="en-US" sz="3194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•Hurrian</a:t>
            </a:r>
          </a:p>
          <a:p>
            <a:pPr algn="l">
              <a:lnSpc>
                <a:spcPts val="4471"/>
              </a:lnSpc>
            </a:pPr>
            <a:r>
              <a:rPr lang="en-US" sz="3194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•Hittite</a:t>
            </a:r>
          </a:p>
          <a:p>
            <a:pPr algn="l">
              <a:lnSpc>
                <a:spcPts val="4471"/>
              </a:lnSpc>
            </a:pPr>
            <a:r>
              <a:rPr lang="en-US" sz="3194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Old Persian</a:t>
            </a:r>
          </a:p>
          <a:p>
            <a:pPr algn="ctr">
              <a:lnSpc>
                <a:spcPts val="4471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8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86677">
            <a:off x="2342446" y="1690713"/>
            <a:ext cx="5966559" cy="4325755"/>
          </a:xfrm>
          <a:custGeom>
            <a:avLst/>
            <a:gdLst/>
            <a:ahLst/>
            <a:cxnLst/>
            <a:rect r="r" b="b" t="t" l="l"/>
            <a:pathLst>
              <a:path h="4325755" w="5966559">
                <a:moveTo>
                  <a:pt x="0" y="0"/>
                </a:moveTo>
                <a:lnTo>
                  <a:pt x="5966559" y="0"/>
                </a:lnTo>
                <a:lnTo>
                  <a:pt x="5966559" y="4325755"/>
                </a:lnTo>
                <a:lnTo>
                  <a:pt x="0" y="4325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737427">
            <a:off x="10200769" y="2098635"/>
            <a:ext cx="8489991" cy="3061703"/>
          </a:xfrm>
          <a:custGeom>
            <a:avLst/>
            <a:gdLst/>
            <a:ahLst/>
            <a:cxnLst/>
            <a:rect r="r" b="b" t="t" l="l"/>
            <a:pathLst>
              <a:path h="3061703" w="8489991">
                <a:moveTo>
                  <a:pt x="0" y="0"/>
                </a:moveTo>
                <a:lnTo>
                  <a:pt x="8489991" y="0"/>
                </a:lnTo>
                <a:lnTo>
                  <a:pt x="8489991" y="3061703"/>
                </a:lnTo>
                <a:lnTo>
                  <a:pt x="0" y="3061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46186" y="7456125"/>
            <a:ext cx="3667246" cy="724281"/>
          </a:xfrm>
          <a:custGeom>
            <a:avLst/>
            <a:gdLst/>
            <a:ahLst/>
            <a:cxnLst/>
            <a:rect r="r" b="b" t="t" l="l"/>
            <a:pathLst>
              <a:path h="724281" w="3667246">
                <a:moveTo>
                  <a:pt x="0" y="0"/>
                </a:moveTo>
                <a:lnTo>
                  <a:pt x="3667246" y="0"/>
                </a:lnTo>
                <a:lnTo>
                  <a:pt x="3667246" y="724281"/>
                </a:lnTo>
                <a:lnTo>
                  <a:pt x="0" y="7242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047390" y="2223658"/>
            <a:ext cx="950630" cy="950630"/>
          </a:xfrm>
          <a:custGeom>
            <a:avLst/>
            <a:gdLst/>
            <a:ahLst/>
            <a:cxnLst/>
            <a:rect r="r" b="b" t="t" l="l"/>
            <a:pathLst>
              <a:path h="950630" w="950630">
                <a:moveTo>
                  <a:pt x="0" y="0"/>
                </a:moveTo>
                <a:lnTo>
                  <a:pt x="950630" y="0"/>
                </a:lnTo>
                <a:lnTo>
                  <a:pt x="950630" y="950630"/>
                </a:lnTo>
                <a:lnTo>
                  <a:pt x="0" y="950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73832" y="290575"/>
            <a:ext cx="5606419" cy="2157907"/>
            <a:chOff x="0" y="0"/>
            <a:chExt cx="7475226" cy="2877209"/>
          </a:xfrm>
        </p:grpSpPr>
        <p:sp>
          <p:nvSpPr>
            <p:cNvPr name="AutoShape 7" id="7"/>
            <p:cNvSpPr/>
            <p:nvPr/>
          </p:nvSpPr>
          <p:spPr>
            <a:xfrm rot="113553">
              <a:off x="41487" y="121347"/>
              <a:ext cx="7392252" cy="2634515"/>
            </a:xfrm>
            <a:prstGeom prst="rect">
              <a:avLst/>
            </a:prstGeom>
            <a:solidFill>
              <a:srgbClr val="E3EDED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929784" y="457736"/>
              <a:ext cx="5533806" cy="18288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386"/>
                </a:lnSpc>
              </a:pPr>
              <a:r>
                <a:rPr lang="en-US" sz="4643">
                  <a:solidFill>
                    <a:srgbClr val="403D3C"/>
                  </a:solidFill>
                  <a:latin typeface="Gagalin"/>
                  <a:ea typeface="Gagalin"/>
                  <a:cs typeface="Gagalin"/>
                  <a:sym typeface="Gagalin"/>
                </a:rPr>
                <a:t>CUNEIFORM GROWS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410853" y="3156233"/>
            <a:ext cx="946506" cy="946506"/>
          </a:xfrm>
          <a:custGeom>
            <a:avLst/>
            <a:gdLst/>
            <a:ahLst/>
            <a:cxnLst/>
            <a:rect r="r" b="b" t="t" l="l"/>
            <a:pathLst>
              <a:path h="946506" w="946506">
                <a:moveTo>
                  <a:pt x="0" y="0"/>
                </a:moveTo>
                <a:lnTo>
                  <a:pt x="946506" y="0"/>
                </a:lnTo>
                <a:lnTo>
                  <a:pt x="946506" y="946507"/>
                </a:lnTo>
                <a:lnTo>
                  <a:pt x="0" y="946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7329">
            <a:off x="689025" y="1840240"/>
            <a:ext cx="1589231" cy="1216484"/>
          </a:xfrm>
          <a:custGeom>
            <a:avLst/>
            <a:gdLst/>
            <a:ahLst/>
            <a:cxnLst/>
            <a:rect r="r" b="b" t="t" l="l"/>
            <a:pathLst>
              <a:path h="1216484" w="1589231">
                <a:moveTo>
                  <a:pt x="0" y="0"/>
                </a:moveTo>
                <a:lnTo>
                  <a:pt x="1589231" y="0"/>
                </a:lnTo>
                <a:lnTo>
                  <a:pt x="1589231" y="1216484"/>
                </a:lnTo>
                <a:lnTo>
                  <a:pt x="0" y="1216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891491" y="3174288"/>
            <a:ext cx="14258006" cy="11620275"/>
          </a:xfrm>
          <a:custGeom>
            <a:avLst/>
            <a:gdLst/>
            <a:ahLst/>
            <a:cxnLst/>
            <a:rect r="r" b="b" t="t" l="l"/>
            <a:pathLst>
              <a:path h="11620275" w="14258006">
                <a:moveTo>
                  <a:pt x="0" y="0"/>
                </a:moveTo>
                <a:lnTo>
                  <a:pt x="14258006" y="0"/>
                </a:lnTo>
                <a:lnTo>
                  <a:pt x="14258006" y="11620274"/>
                </a:lnTo>
                <a:lnTo>
                  <a:pt x="0" y="116202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73832" y="3174288"/>
            <a:ext cx="2997912" cy="2997912"/>
          </a:xfrm>
          <a:custGeom>
            <a:avLst/>
            <a:gdLst/>
            <a:ahLst/>
            <a:cxnLst/>
            <a:rect r="r" b="b" t="t" l="l"/>
            <a:pathLst>
              <a:path h="2997912" w="2997912">
                <a:moveTo>
                  <a:pt x="0" y="0"/>
                </a:moveTo>
                <a:lnTo>
                  <a:pt x="2997913" y="0"/>
                </a:lnTo>
                <a:lnTo>
                  <a:pt x="2997913" y="2997912"/>
                </a:lnTo>
                <a:lnTo>
                  <a:pt x="0" y="2997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184132" y="526927"/>
            <a:ext cx="9672725" cy="1003545"/>
          </a:xfrm>
          <a:custGeom>
            <a:avLst/>
            <a:gdLst/>
            <a:ahLst/>
            <a:cxnLst/>
            <a:rect r="r" b="b" t="t" l="l"/>
            <a:pathLst>
              <a:path h="1003545" w="9672725">
                <a:moveTo>
                  <a:pt x="0" y="0"/>
                </a:moveTo>
                <a:lnTo>
                  <a:pt x="9672724" y="0"/>
                </a:lnTo>
                <a:lnTo>
                  <a:pt x="9672724" y="1003546"/>
                </a:lnTo>
                <a:lnTo>
                  <a:pt x="0" y="10035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307293" y="6172200"/>
            <a:ext cx="3168396" cy="4114800"/>
          </a:xfrm>
          <a:custGeom>
            <a:avLst/>
            <a:gdLst/>
            <a:ahLst/>
            <a:cxnLst/>
            <a:rect r="r" b="b" t="t" l="l"/>
            <a:pathLst>
              <a:path h="4114800" w="3168396">
                <a:moveTo>
                  <a:pt x="0" y="0"/>
                </a:moveTo>
                <a:lnTo>
                  <a:pt x="3168396" y="0"/>
                </a:lnTo>
                <a:lnTo>
                  <a:pt x="3168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73832" y="7524101"/>
            <a:ext cx="2201438" cy="2920647"/>
          </a:xfrm>
          <a:custGeom>
            <a:avLst/>
            <a:gdLst/>
            <a:ahLst/>
            <a:cxnLst/>
            <a:rect r="r" b="b" t="t" l="l"/>
            <a:pathLst>
              <a:path h="2920647" w="2201438">
                <a:moveTo>
                  <a:pt x="0" y="0"/>
                </a:moveTo>
                <a:lnTo>
                  <a:pt x="2201438" y="0"/>
                </a:lnTo>
                <a:lnTo>
                  <a:pt x="2201438" y="2920648"/>
                </a:lnTo>
                <a:lnTo>
                  <a:pt x="0" y="29206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551998" y="4045590"/>
            <a:ext cx="8936992" cy="6719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09"/>
              </a:lnSpc>
            </a:pPr>
            <a:r>
              <a:rPr lang="en-US" sz="2935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•Cuneiform's use expanded to literature and poetry.</a:t>
            </a:r>
          </a:p>
          <a:p>
            <a:pPr algn="l">
              <a:lnSpc>
                <a:spcPts val="4109"/>
              </a:lnSpc>
            </a:pPr>
          </a:p>
          <a:p>
            <a:pPr algn="l">
              <a:lnSpc>
                <a:spcPts val="4109"/>
              </a:lnSpc>
            </a:pPr>
            <a:r>
              <a:rPr lang="en-US" sz="2935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•Many small fragments of cuneiform have been found.</a:t>
            </a:r>
          </a:p>
          <a:p>
            <a:pPr algn="l">
              <a:lnSpc>
                <a:spcPts val="4109"/>
              </a:lnSpc>
            </a:pPr>
          </a:p>
          <a:p>
            <a:pPr algn="l">
              <a:lnSpc>
                <a:spcPts val="4109"/>
              </a:lnSpc>
            </a:pPr>
            <a:r>
              <a:rPr lang="en-US" sz="2935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•Some huge libraries have been discovered with whole texts like:</a:t>
            </a:r>
          </a:p>
          <a:p>
            <a:pPr algn="l">
              <a:lnSpc>
                <a:spcPts val="4109"/>
              </a:lnSpc>
            </a:pPr>
            <a:r>
              <a:rPr lang="en-US" sz="2935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⚬The Epic of Gilgamesh</a:t>
            </a:r>
          </a:p>
          <a:p>
            <a:pPr algn="l">
              <a:lnSpc>
                <a:spcPts val="4109"/>
              </a:lnSpc>
            </a:pPr>
            <a:r>
              <a:rPr lang="en-US" sz="2935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⚬The Enuma Elis</a:t>
            </a:r>
          </a:p>
          <a:p>
            <a:pPr algn="l">
              <a:lnSpc>
                <a:spcPts val="4109"/>
              </a:lnSpc>
            </a:pPr>
            <a:r>
              <a:rPr lang="en-US" sz="2935">
                <a:solidFill>
                  <a:srgbClr val="403D3C"/>
                </a:solidFill>
                <a:latin typeface="Hussar Bold"/>
                <a:ea typeface="Hussar Bold"/>
                <a:cs typeface="Hussar Bold"/>
                <a:sym typeface="Hussar Bold"/>
              </a:rPr>
              <a:t>⚬Historical records</a:t>
            </a:r>
          </a:p>
          <a:p>
            <a:pPr algn="l">
              <a:lnSpc>
                <a:spcPts val="4109"/>
              </a:lnSpc>
            </a:pPr>
          </a:p>
          <a:p>
            <a:pPr algn="ctr">
              <a:lnSpc>
                <a:spcPts val="4109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DAFBFcOldio</dc:identifier>
  <dcterms:modified xsi:type="dcterms:W3CDTF">2011-08-01T06:04:30Z</dcterms:modified>
  <cp:revision>1</cp:revision>
  <dc:title>cuneiform</dc:title>
</cp:coreProperties>
</file>