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56" r:id="rId2"/>
    <p:sldId id="257" r:id="rId3"/>
    <p:sldId id="258"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8288000" cy="10287000"/>
  <p:notesSz cx="6858000" cy="9144000"/>
  <p:embeddedFontLst>
    <p:embeddedFont>
      <p:font typeface="Arapey" panose="020B0604020202020204" charset="0"/>
      <p:regular r:id="rId21"/>
    </p:embeddedFont>
    <p:embeddedFont>
      <p:font typeface="Barlow Bold" panose="020B0604020202020204" charset="0"/>
      <p:regular r:id="rId22"/>
    </p:embeddedFont>
    <p:embeddedFont>
      <p:font typeface="Barlow Medium" panose="00000600000000000000" pitchFamily="2" charset="0"/>
      <p:regular r:id="rId23"/>
    </p:embeddedFont>
    <p:embeddedFont>
      <p:font typeface="Barlow Medium Bold" panose="020B0604020202020204" charset="0"/>
      <p:regular r:id="rId24"/>
    </p:embeddedFont>
    <p:embeddedFont>
      <p:font typeface="Dosis Extra Bold"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0" d="100"/>
          <a:sy n="70" d="100"/>
        </p:scale>
        <p:origin x="774"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12.01.2026</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Here at the Museum of Antiquities, we have some very cool Egyptian amulets...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Ancient Egyptian afterlife could be a scary place with many challenges, and amulets could help protect you, give you strength, and remind you of things that your soul might have forgotten.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first place a soul would have to go once entering the afterlife is the Hall of Truth. The soul would have to stand in front of the gods Osiris, Thoth, Anubis, and forty-two other judges and tell them if they had been a good person or not.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If the deceased could get passed the judges by showing that they had not committed any sins, their heart would be weighed against the goddess of truth, Maat, represented as an ostrich feather.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After the soul moved on from their tribunal, they would travel through the underworld, undertaking many challenges before finally arriving at the Field of Reeds. Here, the soul would get to rest and enjoy paradise.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Prompt the kids to describe what their ideal afterlife would look like. </a:t>
            </a:r>
          </a:p>
          <a:p>
            <a:endParaRPr lang="en-US"/>
          </a:p>
          <a:p>
            <a:r>
              <a:rPr lang="en-US"/>
              <a:t>EX. Minecraft, sleeping in, eating your favourite food, etc...</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Horus - Falcon</a:t>
            </a:r>
          </a:p>
          <a:p>
            <a:r>
              <a:rPr lang="en-US"/>
              <a:t>Anubis - Canine/Dog</a:t>
            </a:r>
          </a:p>
          <a:p>
            <a:r>
              <a:rPr lang="en-US"/>
              <a:t>Sekhmet - Lioness</a:t>
            </a:r>
          </a:p>
          <a:p>
            <a:endParaRPr lang="en-US"/>
          </a:p>
          <a:p>
            <a:r>
              <a:rPr lang="en-US"/>
              <a:t>Many Egyptian gods were associated with animals and had animal forms. When shown on amulets, these animals were thought to bring the protection or power of the gods to their wearers.</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Prompt the kids to share which animal they would pick.</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Now we are going to talk about Egyptian symbols!</a:t>
            </a:r>
          </a:p>
          <a:p>
            <a:endParaRPr lang="en-US"/>
          </a:p>
          <a:p>
            <a:r>
              <a:rPr lang="en-US"/>
              <a:t>The Ankh is known as the key of life, represented as a cross with a loop at the top. Sometimes it is ornamented with decorative flourishes but usually comes as shown on the screen. It is one of the oldest symbols of ancient Egypt, representing life and the journey ahead to the afterlife.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scarab is a type of dung-eating beetle, the Ancient Egyptians associated the scarab with the god of creation, who would roll the sun across the sky each day. It was worn for strength.</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udjat, which means “eye,” was worn for good health, safety, happiness, and general well-being. Two udjats could be used to represent the sun and the moon.</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Nefer was made to look like an ancient lute or a heart and windpipe. The word “nefer” means “good,” so those who wore the Nefer would likely wear it for happiness, good luck, and joy.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ba symbol shows a hawk with a man’s head, which could be a person’s soul. It was worn for strength, and is meant to have a connection to the sky god Horus.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The vulture is likely meant to represent the goddess Isis, it was meant to give the wearer strength and fierceness.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1/12/2026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8.jpeg"/><Relationship Id="rId4" Type="http://schemas.openxmlformats.org/officeDocument/2006/relationships/image" Target="../media/image29.sv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9.png"/><Relationship Id="rId5" Type="http://schemas.openxmlformats.org/officeDocument/2006/relationships/image" Target="../media/image8.jpeg"/><Relationship Id="rId4"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8.jpeg"/><Relationship Id="rId4" Type="http://schemas.openxmlformats.org/officeDocument/2006/relationships/image" Target="../media/image29.sv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8.jpeg"/><Relationship Id="rId7" Type="http://schemas.openxmlformats.org/officeDocument/2006/relationships/image" Target="../media/image64.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sv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svg"/></Relationships>
</file>

<file path=ppt/slides/_rels/slide14.xml.rels><?xml version="1.0" encoding="UTF-8" standalone="yes"?>
<Relationships xmlns="http://schemas.openxmlformats.org/package/2006/relationships"><Relationship Id="rId8" Type="http://schemas.openxmlformats.org/officeDocument/2006/relationships/image" Target="../media/image72.svg"/><Relationship Id="rId13" Type="http://schemas.openxmlformats.org/officeDocument/2006/relationships/image" Target="../media/image77.png"/><Relationship Id="rId3" Type="http://schemas.openxmlformats.org/officeDocument/2006/relationships/image" Target="../media/image8.jpeg"/><Relationship Id="rId7" Type="http://schemas.openxmlformats.org/officeDocument/2006/relationships/image" Target="../media/image71.png"/><Relationship Id="rId12" Type="http://schemas.openxmlformats.org/officeDocument/2006/relationships/image" Target="../media/image76.svg"/><Relationship Id="rId2" Type="http://schemas.openxmlformats.org/officeDocument/2006/relationships/notesSlide" Target="../notesSlides/notesSlide11.xml"/><Relationship Id="rId16"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70.svg"/><Relationship Id="rId11" Type="http://schemas.openxmlformats.org/officeDocument/2006/relationships/image" Target="../media/image75.png"/><Relationship Id="rId5" Type="http://schemas.openxmlformats.org/officeDocument/2006/relationships/image" Target="../media/image69.png"/><Relationship Id="rId15" Type="http://schemas.openxmlformats.org/officeDocument/2006/relationships/image" Target="../media/image63.png"/><Relationship Id="rId10" Type="http://schemas.openxmlformats.org/officeDocument/2006/relationships/image" Target="../media/image74.svg"/><Relationship Id="rId4" Type="http://schemas.openxmlformats.org/officeDocument/2006/relationships/image" Target="../media/image61.png"/><Relationship Id="rId9" Type="http://schemas.openxmlformats.org/officeDocument/2006/relationships/image" Target="../media/image73.png"/><Relationship Id="rId14" Type="http://schemas.openxmlformats.org/officeDocument/2006/relationships/image" Target="../media/image78.svg"/></Relationships>
</file>

<file path=ppt/slides/_rels/slide15.xml.rels><?xml version="1.0" encoding="UTF-8" standalone="yes"?>
<Relationships xmlns="http://schemas.openxmlformats.org/package/2006/relationships"><Relationship Id="rId8" Type="http://schemas.openxmlformats.org/officeDocument/2006/relationships/image" Target="../media/image82.svg"/><Relationship Id="rId13" Type="http://schemas.openxmlformats.org/officeDocument/2006/relationships/image" Target="../media/image87.png"/><Relationship Id="rId3" Type="http://schemas.openxmlformats.org/officeDocument/2006/relationships/image" Target="../media/image8.jpe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61.png"/><Relationship Id="rId9" Type="http://schemas.openxmlformats.org/officeDocument/2006/relationships/image" Target="../media/image83.png"/></Relationships>
</file>

<file path=ppt/slides/_rels/slide16.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jpeg"/><Relationship Id="rId7" Type="http://schemas.openxmlformats.org/officeDocument/2006/relationships/image" Target="../media/image89.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64.svg"/><Relationship Id="rId4" Type="http://schemas.openxmlformats.org/officeDocument/2006/relationships/image" Target="../media/image63.png"/></Relationships>
</file>

<file path=ppt/slides/_rels/slide17.xml.rels><?xml version="1.0" encoding="UTF-8" standalone="yes"?>
<Relationships xmlns="http://schemas.openxmlformats.org/package/2006/relationships"><Relationship Id="rId8" Type="http://schemas.openxmlformats.org/officeDocument/2006/relationships/image" Target="../media/image95.png"/><Relationship Id="rId13" Type="http://schemas.openxmlformats.org/officeDocument/2006/relationships/image" Target="../media/image100.svg"/><Relationship Id="rId18" Type="http://schemas.openxmlformats.org/officeDocument/2006/relationships/image" Target="../media/image105.png"/><Relationship Id="rId3" Type="http://schemas.openxmlformats.org/officeDocument/2006/relationships/image" Target="../media/image91.png"/><Relationship Id="rId21" Type="http://schemas.openxmlformats.org/officeDocument/2006/relationships/image" Target="../media/image108.svg"/><Relationship Id="rId7" Type="http://schemas.openxmlformats.org/officeDocument/2006/relationships/image" Target="../media/image94.svg"/><Relationship Id="rId12" Type="http://schemas.openxmlformats.org/officeDocument/2006/relationships/image" Target="../media/image99.png"/><Relationship Id="rId17" Type="http://schemas.openxmlformats.org/officeDocument/2006/relationships/image" Target="../media/image104.svg"/><Relationship Id="rId2" Type="http://schemas.openxmlformats.org/officeDocument/2006/relationships/notesSlide" Target="../notesSlides/notesSlide14.xml"/><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7.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8.jpeg"/><Relationship Id="rId15" Type="http://schemas.openxmlformats.org/officeDocument/2006/relationships/image" Target="../media/image102.svg"/><Relationship Id="rId10" Type="http://schemas.openxmlformats.org/officeDocument/2006/relationships/image" Target="../media/image97.png"/><Relationship Id="rId19" Type="http://schemas.openxmlformats.org/officeDocument/2006/relationships/image" Target="../media/image106.svg"/><Relationship Id="rId4" Type="http://schemas.openxmlformats.org/officeDocument/2006/relationships/image" Target="../media/image92.svg"/><Relationship Id="rId9" Type="http://schemas.openxmlformats.org/officeDocument/2006/relationships/image" Target="../media/image96.svg"/><Relationship Id="rId14" Type="http://schemas.openxmlformats.org/officeDocument/2006/relationships/image" Target="../media/image10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svg"/><Relationship Id="rId3" Type="http://schemas.openxmlformats.org/officeDocument/2006/relationships/image" Target="../media/image8.jpeg"/><Relationship Id="rId7" Type="http://schemas.openxmlformats.org/officeDocument/2006/relationships/image" Target="../media/image12.jpeg"/><Relationship Id="rId12" Type="http://schemas.openxmlformats.org/officeDocument/2006/relationships/image" Target="../media/image17.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jpeg"/><Relationship Id="rId11" Type="http://schemas.openxmlformats.org/officeDocument/2006/relationships/image" Target="../media/image16.svg"/><Relationship Id="rId5" Type="http://schemas.openxmlformats.org/officeDocument/2006/relationships/image" Target="../media/image10.sv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s>
</file>

<file path=ppt/slides/_rels/slide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0.svg"/><Relationship Id="rId7" Type="http://schemas.openxmlformats.org/officeDocument/2006/relationships/image" Target="../media/image23.sv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8.jpeg"/><Relationship Id="rId9" Type="http://schemas.openxmlformats.org/officeDocument/2006/relationships/image" Target="../media/image25.svg"/></Relationships>
</file>

<file path=ppt/slides/_rels/slide4.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8.png"/><Relationship Id="rId7" Type="http://schemas.openxmlformats.org/officeDocument/2006/relationships/image" Target="../media/image3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jpeg"/><Relationship Id="rId4" Type="http://schemas.openxmlformats.org/officeDocument/2006/relationships/image" Target="../media/image29.svg"/><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8.jpeg"/><Relationship Id="rId7" Type="http://schemas.openxmlformats.org/officeDocument/2006/relationships/image" Target="../media/image37.svg"/><Relationship Id="rId12"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s>
</file>

<file path=ppt/slides/_rels/slide6.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3" Type="http://schemas.openxmlformats.org/officeDocument/2006/relationships/image" Target="../media/image28.png"/><Relationship Id="rId7" Type="http://schemas.openxmlformats.org/officeDocument/2006/relationships/image" Target="../media/image45.svg"/><Relationship Id="rId12"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9.svg"/><Relationship Id="rId5" Type="http://schemas.openxmlformats.org/officeDocument/2006/relationships/image" Target="../media/image8.jpeg"/><Relationship Id="rId10" Type="http://schemas.openxmlformats.org/officeDocument/2006/relationships/image" Target="../media/image48.png"/><Relationship Id="rId4" Type="http://schemas.openxmlformats.org/officeDocument/2006/relationships/image" Target="../media/image29.svg"/><Relationship Id="rId9" Type="http://schemas.openxmlformats.org/officeDocument/2006/relationships/image" Target="../media/image47.svg"/><Relationship Id="rId14" Type="http://schemas.openxmlformats.org/officeDocument/2006/relationships/image" Target="../media/image52.svg"/></Relationships>
</file>

<file path=ppt/slides/_rels/slide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4.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3.png"/><Relationship Id="rId5" Type="http://schemas.openxmlformats.org/officeDocument/2006/relationships/image" Target="../media/image8.jpeg"/><Relationship Id="rId4" Type="http://schemas.openxmlformats.org/officeDocument/2006/relationships/image" Target="../media/image29.sv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56.sv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55.png"/><Relationship Id="rId5" Type="http://schemas.openxmlformats.org/officeDocument/2006/relationships/image" Target="../media/image8.jpe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8.jpeg"/><Relationship Id="rId4"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8888" b="-8888"/>
            </a:stretch>
          </a:blipFill>
        </p:spPr>
        <p:txBody>
          <a:bodyPr/>
          <a:lstStyle/>
          <a:p>
            <a:endParaRPr lang="en-US"/>
          </a:p>
        </p:txBody>
      </p:sp>
      <p:sp>
        <p:nvSpPr>
          <p:cNvPr id="3" name="Freeform 3"/>
          <p:cNvSpPr/>
          <p:nvPr/>
        </p:nvSpPr>
        <p:spPr>
          <a:xfrm>
            <a:off x="6377194" y="7917552"/>
            <a:ext cx="5533612" cy="2681496"/>
          </a:xfrm>
          <a:custGeom>
            <a:avLst/>
            <a:gdLst/>
            <a:ahLst/>
            <a:cxnLst/>
            <a:rect l="l" t="t" r="r" b="b"/>
            <a:pathLst>
              <a:path w="5533612" h="2681496">
                <a:moveTo>
                  <a:pt x="0" y="0"/>
                </a:moveTo>
                <a:lnTo>
                  <a:pt x="5533612" y="0"/>
                </a:lnTo>
                <a:lnTo>
                  <a:pt x="5533612" y="2681496"/>
                </a:lnTo>
                <a:lnTo>
                  <a:pt x="0" y="2681496"/>
                </a:lnTo>
                <a:lnTo>
                  <a:pt x="0" y="0"/>
                </a:lnTo>
                <a:close/>
              </a:path>
            </a:pathLst>
          </a:custGeom>
          <a:blipFill>
            <a:blip r:embed="rId3"/>
            <a:stretch>
              <a:fillRect/>
            </a:stretch>
          </a:blipFill>
        </p:spPr>
        <p:txBody>
          <a:bodyPr/>
          <a:lstStyle/>
          <a:p>
            <a:endParaRPr lang="en-US"/>
          </a:p>
        </p:txBody>
      </p:sp>
      <p:sp>
        <p:nvSpPr>
          <p:cNvPr id="4" name="Freeform 4"/>
          <p:cNvSpPr/>
          <p:nvPr/>
        </p:nvSpPr>
        <p:spPr>
          <a:xfrm>
            <a:off x="7962119" y="5143500"/>
            <a:ext cx="2363762" cy="2357823"/>
          </a:xfrm>
          <a:custGeom>
            <a:avLst/>
            <a:gdLst/>
            <a:ahLst/>
            <a:cxnLst/>
            <a:rect l="l" t="t" r="r" b="b"/>
            <a:pathLst>
              <a:path w="2363762" h="2357823">
                <a:moveTo>
                  <a:pt x="0" y="0"/>
                </a:moveTo>
                <a:lnTo>
                  <a:pt x="2363762" y="0"/>
                </a:lnTo>
                <a:lnTo>
                  <a:pt x="2363762" y="2357823"/>
                </a:lnTo>
                <a:lnTo>
                  <a:pt x="0" y="2357823"/>
                </a:lnTo>
                <a:lnTo>
                  <a:pt x="0" y="0"/>
                </a:lnTo>
                <a:close/>
              </a:path>
            </a:pathLst>
          </a:custGeom>
          <a:blipFill>
            <a:blip r:embed="rId4"/>
            <a:stretch>
              <a:fillRect/>
            </a:stretch>
          </a:blipFill>
        </p:spPr>
        <p:txBody>
          <a:bodyPr/>
          <a:lstStyle/>
          <a:p>
            <a:endParaRPr lang="en-US"/>
          </a:p>
        </p:txBody>
      </p:sp>
      <p:sp>
        <p:nvSpPr>
          <p:cNvPr id="5" name="Freeform 5"/>
          <p:cNvSpPr/>
          <p:nvPr/>
        </p:nvSpPr>
        <p:spPr>
          <a:xfrm>
            <a:off x="1028700" y="5143500"/>
            <a:ext cx="3329247" cy="4114800"/>
          </a:xfrm>
          <a:custGeom>
            <a:avLst/>
            <a:gdLst/>
            <a:ahLst/>
            <a:cxnLst/>
            <a:rect l="l" t="t" r="r" b="b"/>
            <a:pathLst>
              <a:path w="3329247" h="4114800">
                <a:moveTo>
                  <a:pt x="0" y="0"/>
                </a:moveTo>
                <a:lnTo>
                  <a:pt x="3329247" y="0"/>
                </a:lnTo>
                <a:lnTo>
                  <a:pt x="332924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flipH="1">
            <a:off x="13639906" y="5773502"/>
            <a:ext cx="3619394" cy="2854797"/>
          </a:xfrm>
          <a:custGeom>
            <a:avLst/>
            <a:gdLst/>
            <a:ahLst/>
            <a:cxnLst/>
            <a:rect l="l" t="t" r="r" b="b"/>
            <a:pathLst>
              <a:path w="3619394" h="2854797">
                <a:moveTo>
                  <a:pt x="3619394" y="0"/>
                </a:moveTo>
                <a:lnTo>
                  <a:pt x="0" y="0"/>
                </a:lnTo>
                <a:lnTo>
                  <a:pt x="0" y="2854796"/>
                </a:lnTo>
                <a:lnTo>
                  <a:pt x="3619394" y="2854796"/>
                </a:lnTo>
                <a:lnTo>
                  <a:pt x="3619394" y="0"/>
                </a:lnTo>
                <a:close/>
              </a:path>
            </a:pathLst>
          </a:custGeom>
          <a:blipFill>
            <a:blip r:embed="rId7"/>
            <a:stretch>
              <a:fillRect/>
            </a:stretch>
          </a:blipFill>
        </p:spPr>
        <p:txBody>
          <a:bodyPr/>
          <a:lstStyle/>
          <a:p>
            <a:endParaRPr lang="en-US"/>
          </a:p>
        </p:txBody>
      </p:sp>
      <p:sp>
        <p:nvSpPr>
          <p:cNvPr id="7" name="TextBox 7"/>
          <p:cNvSpPr txBox="1"/>
          <p:nvPr/>
        </p:nvSpPr>
        <p:spPr>
          <a:xfrm>
            <a:off x="2256707" y="44315"/>
            <a:ext cx="13774585" cy="2527435"/>
          </a:xfrm>
          <a:prstGeom prst="rect">
            <a:avLst/>
          </a:prstGeom>
        </p:spPr>
        <p:txBody>
          <a:bodyPr lIns="0" tIns="0" rIns="0" bIns="0" rtlCol="0" anchor="t">
            <a:spAutoFit/>
          </a:bodyPr>
          <a:lstStyle/>
          <a:p>
            <a:pPr algn="ctr">
              <a:lnSpc>
                <a:spcPts val="20628"/>
              </a:lnSpc>
            </a:pPr>
            <a:r>
              <a:rPr lang="en-US" sz="14734" dirty="0">
                <a:solidFill>
                  <a:srgbClr val="272F40"/>
                </a:solidFill>
                <a:latin typeface="Dosis Extra Bold"/>
                <a:ea typeface="Dosis Extra Bold"/>
                <a:cs typeface="Dosis Extra Bold"/>
                <a:sym typeface="Dosis Extra Bold"/>
              </a:rPr>
              <a:t>Egyptian Amulets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832862" y="1242334"/>
            <a:ext cx="19453930" cy="9267145"/>
          </a:xfrm>
          <a:custGeom>
            <a:avLst/>
            <a:gdLst/>
            <a:ahLst/>
            <a:cxnLst/>
            <a:rect l="l" t="t" r="r" b="b"/>
            <a:pathLst>
              <a:path w="19453930" h="9267145">
                <a:moveTo>
                  <a:pt x="0" y="0"/>
                </a:moveTo>
                <a:lnTo>
                  <a:pt x="19453931" y="0"/>
                </a:lnTo>
                <a:lnTo>
                  <a:pt x="19453931" y="9267145"/>
                </a:lnTo>
                <a:lnTo>
                  <a:pt x="0" y="9267145"/>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27000"/>
            </a:blip>
            <a:stretch>
              <a:fillRect t="-10777" b="-10777"/>
            </a:stretch>
          </a:blipFill>
        </p:spPr>
        <p:txBody>
          <a:bodyPr/>
          <a:lstStyle/>
          <a:p>
            <a:endParaRPr lang="en-US"/>
          </a:p>
        </p:txBody>
      </p:sp>
      <p:sp>
        <p:nvSpPr>
          <p:cNvPr id="4" name="Freeform 4"/>
          <p:cNvSpPr/>
          <p:nvPr/>
        </p:nvSpPr>
        <p:spPr>
          <a:xfrm>
            <a:off x="7585070" y="1848766"/>
            <a:ext cx="2618068" cy="8438234"/>
          </a:xfrm>
          <a:custGeom>
            <a:avLst/>
            <a:gdLst/>
            <a:ahLst/>
            <a:cxnLst/>
            <a:rect l="l" t="t" r="r" b="b"/>
            <a:pathLst>
              <a:path w="2618068" h="8438234">
                <a:moveTo>
                  <a:pt x="0" y="0"/>
                </a:moveTo>
                <a:lnTo>
                  <a:pt x="2618067" y="0"/>
                </a:lnTo>
                <a:lnTo>
                  <a:pt x="2618067" y="8438234"/>
                </a:lnTo>
                <a:lnTo>
                  <a:pt x="0" y="8438234"/>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7096780" y="82822"/>
            <a:ext cx="3594646" cy="1159512"/>
          </a:xfrm>
          <a:prstGeom prst="rect">
            <a:avLst/>
          </a:prstGeom>
        </p:spPr>
        <p:txBody>
          <a:bodyPr lIns="0" tIns="0" rIns="0" bIns="0" rtlCol="0" anchor="t">
            <a:spAutoFit/>
          </a:bodyPr>
          <a:lstStyle/>
          <a:p>
            <a:pPr algn="ctr">
              <a:lnSpc>
                <a:spcPts val="9589"/>
              </a:lnSpc>
            </a:pPr>
            <a:r>
              <a:rPr lang="en-US" sz="6849" dirty="0">
                <a:solidFill>
                  <a:srgbClr val="000000"/>
                </a:solidFill>
                <a:latin typeface="Dosis Extra Bold"/>
                <a:ea typeface="Dosis Extra Bold"/>
                <a:cs typeface="Dosis Extra Bold"/>
                <a:sym typeface="Dosis Extra Bold"/>
              </a:rPr>
              <a:t>The Nefer</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832862" y="1242334"/>
            <a:ext cx="19453930" cy="9267145"/>
          </a:xfrm>
          <a:custGeom>
            <a:avLst/>
            <a:gdLst/>
            <a:ahLst/>
            <a:cxnLst/>
            <a:rect l="l" t="t" r="r" b="b"/>
            <a:pathLst>
              <a:path w="19453930" h="9267145">
                <a:moveTo>
                  <a:pt x="0" y="0"/>
                </a:moveTo>
                <a:lnTo>
                  <a:pt x="19453931" y="0"/>
                </a:lnTo>
                <a:lnTo>
                  <a:pt x="19453931" y="9267145"/>
                </a:lnTo>
                <a:lnTo>
                  <a:pt x="0" y="9267145"/>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27000"/>
            </a:blip>
            <a:stretch>
              <a:fillRect t="-10777" b="-10777"/>
            </a:stretch>
          </a:blipFill>
        </p:spPr>
        <p:txBody>
          <a:bodyPr/>
          <a:lstStyle/>
          <a:p>
            <a:endParaRPr lang="en-US"/>
          </a:p>
        </p:txBody>
      </p:sp>
      <p:sp>
        <p:nvSpPr>
          <p:cNvPr id="4" name="Freeform 4"/>
          <p:cNvSpPr/>
          <p:nvPr/>
        </p:nvSpPr>
        <p:spPr>
          <a:xfrm>
            <a:off x="6468879" y="1830192"/>
            <a:ext cx="6694973" cy="8456808"/>
          </a:xfrm>
          <a:custGeom>
            <a:avLst/>
            <a:gdLst/>
            <a:ahLst/>
            <a:cxnLst/>
            <a:rect l="l" t="t" r="r" b="b"/>
            <a:pathLst>
              <a:path w="6694973" h="8456808">
                <a:moveTo>
                  <a:pt x="0" y="0"/>
                </a:moveTo>
                <a:lnTo>
                  <a:pt x="6694973" y="0"/>
                </a:lnTo>
                <a:lnTo>
                  <a:pt x="6694973" y="8456808"/>
                </a:lnTo>
                <a:lnTo>
                  <a:pt x="0" y="8456808"/>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7663593" y="600666"/>
            <a:ext cx="2461022" cy="1159512"/>
          </a:xfrm>
          <a:prstGeom prst="rect">
            <a:avLst/>
          </a:prstGeom>
        </p:spPr>
        <p:txBody>
          <a:bodyPr lIns="0" tIns="0" rIns="0" bIns="0" rtlCol="0" anchor="t">
            <a:spAutoFit/>
          </a:bodyPr>
          <a:lstStyle/>
          <a:p>
            <a:pPr algn="ctr">
              <a:lnSpc>
                <a:spcPts val="9589"/>
              </a:lnSpc>
            </a:pPr>
            <a:r>
              <a:rPr lang="en-US" sz="6849">
                <a:solidFill>
                  <a:srgbClr val="000000"/>
                </a:solidFill>
                <a:latin typeface="Dosis Extra Bold"/>
                <a:ea typeface="Dosis Extra Bold"/>
                <a:cs typeface="Dosis Extra Bold"/>
                <a:sym typeface="Dosis Extra Bold"/>
              </a:rPr>
              <a:t>The Ba</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832862" y="1242334"/>
            <a:ext cx="19453930" cy="9267145"/>
          </a:xfrm>
          <a:custGeom>
            <a:avLst/>
            <a:gdLst/>
            <a:ahLst/>
            <a:cxnLst/>
            <a:rect l="l" t="t" r="r" b="b"/>
            <a:pathLst>
              <a:path w="19453930" h="9267145">
                <a:moveTo>
                  <a:pt x="0" y="0"/>
                </a:moveTo>
                <a:lnTo>
                  <a:pt x="19453931" y="0"/>
                </a:lnTo>
                <a:lnTo>
                  <a:pt x="19453931" y="9267145"/>
                </a:lnTo>
                <a:lnTo>
                  <a:pt x="0" y="9267145"/>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27000"/>
            </a:blip>
            <a:stretch>
              <a:fillRect t="-10777" b="-10777"/>
            </a:stretch>
          </a:blipFill>
        </p:spPr>
        <p:txBody>
          <a:bodyPr/>
          <a:lstStyle/>
          <a:p>
            <a:endParaRPr lang="en-US"/>
          </a:p>
        </p:txBody>
      </p:sp>
      <p:sp>
        <p:nvSpPr>
          <p:cNvPr id="4" name="Freeform 4"/>
          <p:cNvSpPr/>
          <p:nvPr/>
        </p:nvSpPr>
        <p:spPr>
          <a:xfrm>
            <a:off x="6243589" y="2987821"/>
            <a:ext cx="5301029" cy="7299179"/>
          </a:xfrm>
          <a:custGeom>
            <a:avLst/>
            <a:gdLst/>
            <a:ahLst/>
            <a:cxnLst/>
            <a:rect l="l" t="t" r="r" b="b"/>
            <a:pathLst>
              <a:path w="5301029" h="7299179">
                <a:moveTo>
                  <a:pt x="0" y="0"/>
                </a:moveTo>
                <a:lnTo>
                  <a:pt x="5301029" y="0"/>
                </a:lnTo>
                <a:lnTo>
                  <a:pt x="5301029" y="7299179"/>
                </a:lnTo>
                <a:lnTo>
                  <a:pt x="0" y="7299179"/>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6741453" y="600666"/>
            <a:ext cx="4305300" cy="1159512"/>
          </a:xfrm>
          <a:prstGeom prst="rect">
            <a:avLst/>
          </a:prstGeom>
        </p:spPr>
        <p:txBody>
          <a:bodyPr lIns="0" tIns="0" rIns="0" bIns="0" rtlCol="0" anchor="t">
            <a:spAutoFit/>
          </a:bodyPr>
          <a:lstStyle/>
          <a:p>
            <a:pPr algn="ctr">
              <a:lnSpc>
                <a:spcPts val="9589"/>
              </a:lnSpc>
            </a:pPr>
            <a:r>
              <a:rPr lang="en-US" sz="6849">
                <a:solidFill>
                  <a:srgbClr val="000000"/>
                </a:solidFill>
                <a:latin typeface="Dosis Extra Bold"/>
                <a:ea typeface="Dosis Extra Bold"/>
                <a:cs typeface="Dosis Extra Bold"/>
                <a:sym typeface="Dosis Extra Bold"/>
              </a:rPr>
              <a:t>The Vulture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7000"/>
            </a:blip>
            <a:stretch>
              <a:fillRect t="-10777" b="-10777"/>
            </a:stretch>
          </a:blipFill>
        </p:spPr>
        <p:txBody>
          <a:bodyPr/>
          <a:lstStyle/>
          <a:p>
            <a:endParaRPr lang="en-US"/>
          </a:p>
        </p:txBody>
      </p:sp>
      <p:sp>
        <p:nvSpPr>
          <p:cNvPr id="3" name="Freeform 3"/>
          <p:cNvSpPr/>
          <p:nvPr/>
        </p:nvSpPr>
        <p:spPr>
          <a:xfrm>
            <a:off x="176948" y="-610932"/>
            <a:ext cx="18114464" cy="12023475"/>
          </a:xfrm>
          <a:custGeom>
            <a:avLst/>
            <a:gdLst/>
            <a:ahLst/>
            <a:cxnLst/>
            <a:rect l="l" t="t" r="r" b="b"/>
            <a:pathLst>
              <a:path w="18114464" h="12023475">
                <a:moveTo>
                  <a:pt x="0" y="0"/>
                </a:moveTo>
                <a:lnTo>
                  <a:pt x="18114464" y="0"/>
                </a:lnTo>
                <a:lnTo>
                  <a:pt x="18114464" y="12023475"/>
                </a:lnTo>
                <a:lnTo>
                  <a:pt x="0" y="12023475"/>
                </a:lnTo>
                <a:lnTo>
                  <a:pt x="0" y="0"/>
                </a:lnTo>
                <a:close/>
              </a:path>
            </a:pathLst>
          </a:custGeom>
          <a:blipFill>
            <a:blip r:embed="rId4">
              <a:alphaModFix amt="12000"/>
            </a:blip>
            <a:stretch>
              <a:fillRect/>
            </a:stretch>
          </a:blipFill>
        </p:spPr>
        <p:txBody>
          <a:bodyPr/>
          <a:lstStyle/>
          <a:p>
            <a:endParaRPr lang="en-US"/>
          </a:p>
        </p:txBody>
      </p:sp>
      <p:sp>
        <p:nvSpPr>
          <p:cNvPr id="4" name="TextBox 4"/>
          <p:cNvSpPr txBox="1"/>
          <p:nvPr/>
        </p:nvSpPr>
        <p:spPr>
          <a:xfrm>
            <a:off x="3748317" y="615975"/>
            <a:ext cx="10971725" cy="1159512"/>
          </a:xfrm>
          <a:prstGeom prst="rect">
            <a:avLst/>
          </a:prstGeom>
        </p:spPr>
        <p:txBody>
          <a:bodyPr wrap="square" lIns="0" tIns="0" rIns="0" bIns="0" rtlCol="0" anchor="t">
            <a:spAutoFit/>
          </a:bodyPr>
          <a:lstStyle/>
          <a:p>
            <a:pPr algn="ctr">
              <a:lnSpc>
                <a:spcPts val="9589"/>
              </a:lnSpc>
            </a:pPr>
            <a:r>
              <a:rPr lang="en-US" sz="6849" dirty="0">
                <a:solidFill>
                  <a:srgbClr val="000000"/>
                </a:solidFill>
                <a:latin typeface="Dosis Extra Bold"/>
                <a:ea typeface="Dosis Extra Bold"/>
                <a:cs typeface="Dosis Extra Bold"/>
                <a:sym typeface="Dosis Extra Bold"/>
              </a:rPr>
              <a:t>Amulets and the Afterlife</a:t>
            </a:r>
          </a:p>
        </p:txBody>
      </p:sp>
      <p:sp>
        <p:nvSpPr>
          <p:cNvPr id="5" name="TextBox 5"/>
          <p:cNvSpPr txBox="1"/>
          <p:nvPr/>
        </p:nvSpPr>
        <p:spPr>
          <a:xfrm>
            <a:off x="1332835" y="1851390"/>
            <a:ext cx="15622330" cy="3075060"/>
          </a:xfrm>
          <a:prstGeom prst="rect">
            <a:avLst/>
          </a:prstGeom>
        </p:spPr>
        <p:txBody>
          <a:bodyPr lIns="0" tIns="0" rIns="0" bIns="0" rtlCol="0" anchor="t">
            <a:spAutoFit/>
          </a:bodyPr>
          <a:lstStyle/>
          <a:p>
            <a:pPr algn="ctr">
              <a:lnSpc>
                <a:spcPts val="4935"/>
              </a:lnSpc>
            </a:pPr>
            <a:r>
              <a:rPr lang="en-US" sz="3525">
                <a:solidFill>
                  <a:srgbClr val="000000"/>
                </a:solidFill>
                <a:latin typeface="Barlow Medium"/>
                <a:ea typeface="Barlow Medium"/>
                <a:cs typeface="Barlow Medium"/>
                <a:sym typeface="Barlow Medium"/>
              </a:rPr>
              <a:t>Ancient Egyptians believed that sometimes a soul would have trouble passing from our world into the afterlife, and it needed a little help. </a:t>
            </a:r>
          </a:p>
          <a:p>
            <a:pPr algn="ctr">
              <a:lnSpc>
                <a:spcPts val="4935"/>
              </a:lnSpc>
            </a:pPr>
            <a:endParaRPr lang="en-US" sz="3525">
              <a:solidFill>
                <a:srgbClr val="000000"/>
              </a:solidFill>
              <a:latin typeface="Barlow Medium"/>
              <a:ea typeface="Barlow Medium"/>
              <a:cs typeface="Barlow Medium"/>
              <a:sym typeface="Barlow Medium"/>
            </a:endParaRPr>
          </a:p>
          <a:p>
            <a:pPr algn="ctr">
              <a:lnSpc>
                <a:spcPts val="4935"/>
              </a:lnSpc>
            </a:pPr>
            <a:endParaRPr lang="en-US" sz="3525">
              <a:solidFill>
                <a:srgbClr val="000000"/>
              </a:solidFill>
              <a:latin typeface="Barlow Medium"/>
              <a:ea typeface="Barlow Medium"/>
              <a:cs typeface="Barlow Medium"/>
              <a:sym typeface="Barlow Medium"/>
            </a:endParaRPr>
          </a:p>
          <a:p>
            <a:pPr algn="ctr">
              <a:lnSpc>
                <a:spcPts val="4935"/>
              </a:lnSpc>
            </a:pPr>
            <a:endParaRPr lang="en-US" sz="3525">
              <a:solidFill>
                <a:srgbClr val="000000"/>
              </a:solidFill>
              <a:latin typeface="Barlow Medium"/>
              <a:ea typeface="Barlow Medium"/>
              <a:cs typeface="Barlow Medium"/>
              <a:sym typeface="Barlow Medium"/>
            </a:endParaRPr>
          </a:p>
        </p:txBody>
      </p:sp>
      <p:sp>
        <p:nvSpPr>
          <p:cNvPr id="6" name="Freeform 6"/>
          <p:cNvSpPr/>
          <p:nvPr/>
        </p:nvSpPr>
        <p:spPr>
          <a:xfrm rot="2700000">
            <a:off x="6136540" y="3340060"/>
            <a:ext cx="5779837" cy="6295262"/>
          </a:xfrm>
          <a:custGeom>
            <a:avLst/>
            <a:gdLst/>
            <a:ahLst/>
            <a:cxnLst/>
            <a:rect l="l" t="t" r="r" b="b"/>
            <a:pathLst>
              <a:path w="5779837" h="6295262">
                <a:moveTo>
                  <a:pt x="0" y="0"/>
                </a:moveTo>
                <a:lnTo>
                  <a:pt x="5779837" y="0"/>
                </a:lnTo>
                <a:lnTo>
                  <a:pt x="5779837" y="6295262"/>
                </a:lnTo>
                <a:lnTo>
                  <a:pt x="0" y="6295262"/>
                </a:lnTo>
                <a:lnTo>
                  <a:pt x="0" y="0"/>
                </a:lnTo>
                <a:close/>
              </a:path>
            </a:pathLst>
          </a:custGeom>
          <a:blipFill>
            <a:blip r:embed="rId5"/>
            <a:stretch>
              <a:fillRect/>
            </a:stretch>
          </a:blipFill>
        </p:spPr>
        <p:txBody>
          <a:bodyPr/>
          <a:lstStyle/>
          <a:p>
            <a:endParaRPr lang="en-US"/>
          </a:p>
        </p:txBody>
      </p:sp>
      <p:sp>
        <p:nvSpPr>
          <p:cNvPr id="7" name="Freeform 7"/>
          <p:cNvSpPr/>
          <p:nvPr/>
        </p:nvSpPr>
        <p:spPr>
          <a:xfrm>
            <a:off x="3985816" y="3659751"/>
            <a:ext cx="1710587" cy="3482111"/>
          </a:xfrm>
          <a:custGeom>
            <a:avLst/>
            <a:gdLst/>
            <a:ahLst/>
            <a:cxnLst/>
            <a:rect l="l" t="t" r="r" b="b"/>
            <a:pathLst>
              <a:path w="1710587" h="3482111">
                <a:moveTo>
                  <a:pt x="0" y="0"/>
                </a:moveTo>
                <a:lnTo>
                  <a:pt x="1710588" y="0"/>
                </a:lnTo>
                <a:lnTo>
                  <a:pt x="1710588" y="3482112"/>
                </a:lnTo>
                <a:lnTo>
                  <a:pt x="0" y="34821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3065955" y="5243267"/>
            <a:ext cx="1160385" cy="1735155"/>
          </a:xfrm>
          <a:custGeom>
            <a:avLst/>
            <a:gdLst/>
            <a:ahLst/>
            <a:cxnLst/>
            <a:rect l="l" t="t" r="r" b="b"/>
            <a:pathLst>
              <a:path w="1160385" h="1735155">
                <a:moveTo>
                  <a:pt x="0" y="0"/>
                </a:moveTo>
                <a:lnTo>
                  <a:pt x="1160385" y="0"/>
                </a:lnTo>
                <a:lnTo>
                  <a:pt x="1160385" y="1735155"/>
                </a:lnTo>
                <a:lnTo>
                  <a:pt x="0" y="173515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091104" y="5400807"/>
            <a:ext cx="3500011" cy="2550633"/>
          </a:xfrm>
          <a:custGeom>
            <a:avLst/>
            <a:gdLst/>
            <a:ahLst/>
            <a:cxnLst/>
            <a:rect l="l" t="t" r="r" b="b"/>
            <a:pathLst>
              <a:path w="3500011" h="2550633">
                <a:moveTo>
                  <a:pt x="0" y="0"/>
                </a:moveTo>
                <a:lnTo>
                  <a:pt x="3500012" y="0"/>
                </a:lnTo>
                <a:lnTo>
                  <a:pt x="3500012" y="2550633"/>
                </a:lnTo>
                <a:lnTo>
                  <a:pt x="0" y="255063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7000"/>
            </a:blip>
            <a:stretch>
              <a:fillRect t="-10777" b="-10777"/>
            </a:stretch>
          </a:blipFill>
        </p:spPr>
        <p:txBody>
          <a:bodyPr/>
          <a:lstStyle/>
          <a:p>
            <a:endParaRPr lang="en-US"/>
          </a:p>
        </p:txBody>
      </p:sp>
      <p:sp>
        <p:nvSpPr>
          <p:cNvPr id="3" name="Freeform 3"/>
          <p:cNvSpPr/>
          <p:nvPr/>
        </p:nvSpPr>
        <p:spPr>
          <a:xfrm>
            <a:off x="72213" y="-768471"/>
            <a:ext cx="18114464" cy="12023475"/>
          </a:xfrm>
          <a:custGeom>
            <a:avLst/>
            <a:gdLst/>
            <a:ahLst/>
            <a:cxnLst/>
            <a:rect l="l" t="t" r="r" b="b"/>
            <a:pathLst>
              <a:path w="18114464" h="12023475">
                <a:moveTo>
                  <a:pt x="0" y="0"/>
                </a:moveTo>
                <a:lnTo>
                  <a:pt x="18114464" y="0"/>
                </a:lnTo>
                <a:lnTo>
                  <a:pt x="18114464" y="12023475"/>
                </a:lnTo>
                <a:lnTo>
                  <a:pt x="0" y="12023475"/>
                </a:lnTo>
                <a:lnTo>
                  <a:pt x="0" y="0"/>
                </a:lnTo>
                <a:close/>
              </a:path>
            </a:pathLst>
          </a:custGeom>
          <a:blipFill>
            <a:blip r:embed="rId4">
              <a:alphaModFix amt="12000"/>
            </a:blip>
            <a:stretch>
              <a:fillRect/>
            </a:stretch>
          </a:blipFill>
        </p:spPr>
        <p:txBody>
          <a:bodyPr/>
          <a:lstStyle/>
          <a:p>
            <a:endParaRPr lang="en-US"/>
          </a:p>
        </p:txBody>
      </p:sp>
      <p:sp>
        <p:nvSpPr>
          <p:cNvPr id="4" name="TextBox 4"/>
          <p:cNvSpPr txBox="1"/>
          <p:nvPr/>
        </p:nvSpPr>
        <p:spPr>
          <a:xfrm>
            <a:off x="6069464" y="904875"/>
            <a:ext cx="6119961" cy="1159512"/>
          </a:xfrm>
          <a:prstGeom prst="rect">
            <a:avLst/>
          </a:prstGeom>
        </p:spPr>
        <p:txBody>
          <a:bodyPr lIns="0" tIns="0" rIns="0" bIns="0" rtlCol="0" anchor="t">
            <a:spAutoFit/>
          </a:bodyPr>
          <a:lstStyle/>
          <a:p>
            <a:pPr algn="ctr">
              <a:lnSpc>
                <a:spcPts val="9589"/>
              </a:lnSpc>
            </a:pPr>
            <a:r>
              <a:rPr lang="en-US" sz="6849">
                <a:solidFill>
                  <a:srgbClr val="000000"/>
                </a:solidFill>
                <a:latin typeface="Dosis Extra Bold"/>
                <a:ea typeface="Dosis Extra Bold"/>
                <a:cs typeface="Dosis Extra Bold"/>
                <a:sym typeface="Dosis Extra Bold"/>
              </a:rPr>
              <a:t>The Hall of Truth</a:t>
            </a:r>
          </a:p>
        </p:txBody>
      </p:sp>
      <p:sp>
        <p:nvSpPr>
          <p:cNvPr id="5" name="Freeform 5"/>
          <p:cNvSpPr/>
          <p:nvPr/>
        </p:nvSpPr>
        <p:spPr>
          <a:xfrm>
            <a:off x="11900504" y="6203939"/>
            <a:ext cx="6441957" cy="4114800"/>
          </a:xfrm>
          <a:custGeom>
            <a:avLst/>
            <a:gdLst/>
            <a:ahLst/>
            <a:cxnLst/>
            <a:rect l="l" t="t" r="r" b="b"/>
            <a:pathLst>
              <a:path w="6441957" h="4114800">
                <a:moveTo>
                  <a:pt x="0" y="0"/>
                </a:moveTo>
                <a:lnTo>
                  <a:pt x="6441957" y="0"/>
                </a:lnTo>
                <a:lnTo>
                  <a:pt x="644195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a:off x="14061425" y="5374411"/>
            <a:ext cx="2120117" cy="2225844"/>
          </a:xfrm>
          <a:custGeom>
            <a:avLst/>
            <a:gdLst/>
            <a:ahLst/>
            <a:cxnLst/>
            <a:rect l="l" t="t" r="r" b="b"/>
            <a:pathLst>
              <a:path w="2120117" h="2225844">
                <a:moveTo>
                  <a:pt x="0" y="0"/>
                </a:moveTo>
                <a:lnTo>
                  <a:pt x="2120116" y="0"/>
                </a:lnTo>
                <a:lnTo>
                  <a:pt x="2120116" y="2225845"/>
                </a:lnTo>
                <a:lnTo>
                  <a:pt x="0" y="222584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1900504" y="6813643"/>
            <a:ext cx="1465066" cy="1573225"/>
          </a:xfrm>
          <a:custGeom>
            <a:avLst/>
            <a:gdLst/>
            <a:ahLst/>
            <a:cxnLst/>
            <a:rect l="l" t="t" r="r" b="b"/>
            <a:pathLst>
              <a:path w="1465066" h="1573225">
                <a:moveTo>
                  <a:pt x="0" y="0"/>
                </a:moveTo>
                <a:lnTo>
                  <a:pt x="1465066" y="0"/>
                </a:lnTo>
                <a:lnTo>
                  <a:pt x="1465066" y="1573225"/>
                </a:lnTo>
                <a:lnTo>
                  <a:pt x="0" y="157322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flipH="1">
            <a:off x="16780632" y="6732706"/>
            <a:ext cx="1507368" cy="1735100"/>
          </a:xfrm>
          <a:custGeom>
            <a:avLst/>
            <a:gdLst/>
            <a:ahLst/>
            <a:cxnLst/>
            <a:rect l="l" t="t" r="r" b="b"/>
            <a:pathLst>
              <a:path w="1507368" h="1735100">
                <a:moveTo>
                  <a:pt x="1507368" y="0"/>
                </a:moveTo>
                <a:lnTo>
                  <a:pt x="0" y="0"/>
                </a:lnTo>
                <a:lnTo>
                  <a:pt x="0" y="1735100"/>
                </a:lnTo>
                <a:lnTo>
                  <a:pt x="1507368" y="1735100"/>
                </a:lnTo>
                <a:lnTo>
                  <a:pt x="1507368"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flipH="1">
            <a:off x="6961411" y="8261339"/>
            <a:ext cx="3183598" cy="2057400"/>
          </a:xfrm>
          <a:custGeom>
            <a:avLst/>
            <a:gdLst/>
            <a:ahLst/>
            <a:cxnLst/>
            <a:rect l="l" t="t" r="r" b="b"/>
            <a:pathLst>
              <a:path w="3183598" h="2057400">
                <a:moveTo>
                  <a:pt x="3183598" y="0"/>
                </a:moveTo>
                <a:lnTo>
                  <a:pt x="0" y="0"/>
                </a:lnTo>
                <a:lnTo>
                  <a:pt x="0" y="2057400"/>
                </a:lnTo>
                <a:lnTo>
                  <a:pt x="3183598" y="2057400"/>
                </a:lnTo>
                <a:lnTo>
                  <a:pt x="3183598"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flipH="1">
            <a:off x="3543921" y="8229600"/>
            <a:ext cx="3183598" cy="2057400"/>
          </a:xfrm>
          <a:custGeom>
            <a:avLst/>
            <a:gdLst/>
            <a:ahLst/>
            <a:cxnLst/>
            <a:rect l="l" t="t" r="r" b="b"/>
            <a:pathLst>
              <a:path w="3183598" h="2057400">
                <a:moveTo>
                  <a:pt x="3183598" y="0"/>
                </a:moveTo>
                <a:lnTo>
                  <a:pt x="0" y="0"/>
                </a:lnTo>
                <a:lnTo>
                  <a:pt x="0" y="2057400"/>
                </a:lnTo>
                <a:lnTo>
                  <a:pt x="3183598" y="2057400"/>
                </a:lnTo>
                <a:lnTo>
                  <a:pt x="3183598"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Freeform 11"/>
          <p:cNvSpPr/>
          <p:nvPr/>
        </p:nvSpPr>
        <p:spPr>
          <a:xfrm>
            <a:off x="1855860" y="7759434"/>
            <a:ext cx="1257664" cy="2560130"/>
          </a:xfrm>
          <a:custGeom>
            <a:avLst/>
            <a:gdLst/>
            <a:ahLst/>
            <a:cxnLst/>
            <a:rect l="l" t="t" r="r" b="b"/>
            <a:pathLst>
              <a:path w="1257664" h="2560130">
                <a:moveTo>
                  <a:pt x="0" y="0"/>
                </a:moveTo>
                <a:lnTo>
                  <a:pt x="1257664" y="0"/>
                </a:lnTo>
                <a:lnTo>
                  <a:pt x="1257664" y="2560130"/>
                </a:lnTo>
                <a:lnTo>
                  <a:pt x="0" y="256013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2" name="TextBox 12"/>
          <p:cNvSpPr txBox="1"/>
          <p:nvPr/>
        </p:nvSpPr>
        <p:spPr>
          <a:xfrm>
            <a:off x="3327478" y="6766018"/>
            <a:ext cx="2222450" cy="365760"/>
          </a:xfrm>
          <a:prstGeom prst="rect">
            <a:avLst/>
          </a:prstGeom>
        </p:spPr>
        <p:txBody>
          <a:bodyPr lIns="0" tIns="0" rIns="0" bIns="0" rtlCol="0" anchor="t">
            <a:spAutoFit/>
          </a:bodyPr>
          <a:lstStyle/>
          <a:p>
            <a:pPr algn="ctr">
              <a:lnSpc>
                <a:spcPts val="2939"/>
              </a:lnSpc>
            </a:pPr>
            <a:r>
              <a:rPr lang="en-US" sz="2099">
                <a:solidFill>
                  <a:srgbClr val="000000"/>
                </a:solidFill>
                <a:latin typeface="Barlow Bold"/>
                <a:ea typeface="Barlow Bold"/>
                <a:cs typeface="Barlow Bold"/>
                <a:sym typeface="Barlow Bold"/>
              </a:rPr>
              <a:t>"I have not stolen!"</a:t>
            </a:r>
          </a:p>
        </p:txBody>
      </p:sp>
      <p:sp>
        <p:nvSpPr>
          <p:cNvPr id="13" name="TextBox 13"/>
          <p:cNvSpPr txBox="1"/>
          <p:nvPr/>
        </p:nvSpPr>
        <p:spPr>
          <a:xfrm>
            <a:off x="5135720" y="6156314"/>
            <a:ext cx="2414141" cy="365760"/>
          </a:xfrm>
          <a:prstGeom prst="rect">
            <a:avLst/>
          </a:prstGeom>
        </p:spPr>
        <p:txBody>
          <a:bodyPr lIns="0" tIns="0" rIns="0" bIns="0" rtlCol="0" anchor="t">
            <a:spAutoFit/>
          </a:bodyPr>
          <a:lstStyle/>
          <a:p>
            <a:pPr algn="ctr">
              <a:lnSpc>
                <a:spcPts val="2939"/>
              </a:lnSpc>
            </a:pPr>
            <a:r>
              <a:rPr lang="en-US" sz="2099">
                <a:solidFill>
                  <a:srgbClr val="000000"/>
                </a:solidFill>
                <a:latin typeface="Barlow Bold"/>
                <a:ea typeface="Barlow Bold"/>
                <a:cs typeface="Barlow Bold"/>
                <a:sym typeface="Barlow Bold"/>
              </a:rPr>
              <a:t>"I have not told lies!"</a:t>
            </a:r>
          </a:p>
        </p:txBody>
      </p:sp>
      <p:sp>
        <p:nvSpPr>
          <p:cNvPr id="14" name="TextBox 14"/>
          <p:cNvSpPr txBox="1"/>
          <p:nvPr/>
        </p:nvSpPr>
        <p:spPr>
          <a:xfrm>
            <a:off x="6643820" y="6903813"/>
            <a:ext cx="3818781" cy="398780"/>
          </a:xfrm>
          <a:prstGeom prst="rect">
            <a:avLst/>
          </a:prstGeom>
        </p:spPr>
        <p:txBody>
          <a:bodyPr lIns="0" tIns="0" rIns="0" bIns="0" rtlCol="0" anchor="t">
            <a:spAutoFit/>
          </a:bodyPr>
          <a:lstStyle/>
          <a:p>
            <a:pPr algn="ctr">
              <a:lnSpc>
                <a:spcPts val="3219"/>
              </a:lnSpc>
            </a:pPr>
            <a:r>
              <a:rPr lang="en-US" sz="2299">
                <a:solidFill>
                  <a:srgbClr val="000000"/>
                </a:solidFill>
                <a:latin typeface="Barlow Bold"/>
                <a:ea typeface="Barlow Bold"/>
                <a:cs typeface="Barlow Bold"/>
                <a:sym typeface="Barlow Bold"/>
              </a:rPr>
              <a:t>"I have not made anyone cry!"</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7000"/>
            </a:blip>
            <a:stretch>
              <a:fillRect t="-10777" b="-10777"/>
            </a:stretch>
          </a:blipFill>
        </p:spPr>
        <p:txBody>
          <a:bodyPr/>
          <a:lstStyle/>
          <a:p>
            <a:endParaRPr lang="en-US"/>
          </a:p>
        </p:txBody>
      </p:sp>
      <p:sp>
        <p:nvSpPr>
          <p:cNvPr id="3" name="Freeform 3"/>
          <p:cNvSpPr/>
          <p:nvPr/>
        </p:nvSpPr>
        <p:spPr>
          <a:xfrm>
            <a:off x="72213" y="-768471"/>
            <a:ext cx="18114464" cy="12023475"/>
          </a:xfrm>
          <a:custGeom>
            <a:avLst/>
            <a:gdLst/>
            <a:ahLst/>
            <a:cxnLst/>
            <a:rect l="l" t="t" r="r" b="b"/>
            <a:pathLst>
              <a:path w="18114464" h="12023475">
                <a:moveTo>
                  <a:pt x="0" y="0"/>
                </a:moveTo>
                <a:lnTo>
                  <a:pt x="18114464" y="0"/>
                </a:lnTo>
                <a:lnTo>
                  <a:pt x="18114464" y="12023475"/>
                </a:lnTo>
                <a:lnTo>
                  <a:pt x="0" y="12023475"/>
                </a:lnTo>
                <a:lnTo>
                  <a:pt x="0" y="0"/>
                </a:lnTo>
                <a:close/>
              </a:path>
            </a:pathLst>
          </a:custGeom>
          <a:blipFill>
            <a:blip r:embed="rId4">
              <a:alphaModFix amt="12000"/>
            </a:blip>
            <a:stretch>
              <a:fillRect/>
            </a:stretch>
          </a:blipFill>
        </p:spPr>
        <p:txBody>
          <a:bodyPr/>
          <a:lstStyle/>
          <a:p>
            <a:endParaRPr lang="en-US"/>
          </a:p>
        </p:txBody>
      </p:sp>
      <p:sp>
        <p:nvSpPr>
          <p:cNvPr id="4" name="TextBox 4"/>
          <p:cNvSpPr txBox="1"/>
          <p:nvPr/>
        </p:nvSpPr>
        <p:spPr>
          <a:xfrm>
            <a:off x="6069464" y="904875"/>
            <a:ext cx="6119961" cy="1159512"/>
          </a:xfrm>
          <a:prstGeom prst="rect">
            <a:avLst/>
          </a:prstGeom>
        </p:spPr>
        <p:txBody>
          <a:bodyPr lIns="0" tIns="0" rIns="0" bIns="0" rtlCol="0" anchor="t">
            <a:spAutoFit/>
          </a:bodyPr>
          <a:lstStyle/>
          <a:p>
            <a:pPr algn="ctr">
              <a:lnSpc>
                <a:spcPts val="9589"/>
              </a:lnSpc>
            </a:pPr>
            <a:r>
              <a:rPr lang="en-US" sz="6849">
                <a:solidFill>
                  <a:srgbClr val="000000"/>
                </a:solidFill>
                <a:latin typeface="Dosis Extra Bold"/>
                <a:ea typeface="Dosis Extra Bold"/>
                <a:cs typeface="Dosis Extra Bold"/>
                <a:sym typeface="Dosis Extra Bold"/>
              </a:rPr>
              <a:t>The Hall of Truth</a:t>
            </a:r>
          </a:p>
        </p:txBody>
      </p:sp>
      <p:grpSp>
        <p:nvGrpSpPr>
          <p:cNvPr id="5" name="Group 5"/>
          <p:cNvGrpSpPr/>
          <p:nvPr/>
        </p:nvGrpSpPr>
        <p:grpSpPr>
          <a:xfrm>
            <a:off x="5766813" y="4426880"/>
            <a:ext cx="7537911" cy="5860120"/>
            <a:chOff x="0" y="0"/>
            <a:chExt cx="10050548" cy="7813493"/>
          </a:xfrm>
        </p:grpSpPr>
        <p:sp>
          <p:nvSpPr>
            <p:cNvPr id="6" name="Freeform 6"/>
            <p:cNvSpPr/>
            <p:nvPr/>
          </p:nvSpPr>
          <p:spPr>
            <a:xfrm>
              <a:off x="0" y="0"/>
              <a:ext cx="9165388" cy="7813493"/>
            </a:xfrm>
            <a:custGeom>
              <a:avLst/>
              <a:gdLst/>
              <a:ahLst/>
              <a:cxnLst/>
              <a:rect l="l" t="t" r="r" b="b"/>
              <a:pathLst>
                <a:path w="9165388" h="7813493">
                  <a:moveTo>
                    <a:pt x="0" y="0"/>
                  </a:moveTo>
                  <a:lnTo>
                    <a:pt x="9165388" y="0"/>
                  </a:lnTo>
                  <a:lnTo>
                    <a:pt x="9165388" y="7813493"/>
                  </a:lnTo>
                  <a:lnTo>
                    <a:pt x="0" y="781349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p:cNvSpPr/>
            <p:nvPr/>
          </p:nvSpPr>
          <p:spPr>
            <a:xfrm>
              <a:off x="5968162" y="2165508"/>
              <a:ext cx="4082386" cy="4082386"/>
            </a:xfrm>
            <a:custGeom>
              <a:avLst/>
              <a:gdLst/>
              <a:ahLst/>
              <a:cxnLst/>
              <a:rect l="l" t="t" r="r" b="b"/>
              <a:pathLst>
                <a:path w="4082386" h="4082386">
                  <a:moveTo>
                    <a:pt x="0" y="0"/>
                  </a:moveTo>
                  <a:lnTo>
                    <a:pt x="4082386" y="0"/>
                  </a:lnTo>
                  <a:lnTo>
                    <a:pt x="4082386" y="4082385"/>
                  </a:lnTo>
                  <a:lnTo>
                    <a:pt x="0" y="408238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a:off x="6640626" y="3744354"/>
              <a:ext cx="2524762" cy="924694"/>
            </a:xfrm>
            <a:custGeom>
              <a:avLst/>
              <a:gdLst/>
              <a:ahLst/>
              <a:cxnLst/>
              <a:rect l="l" t="t" r="r" b="b"/>
              <a:pathLst>
                <a:path w="2524762" h="924694">
                  <a:moveTo>
                    <a:pt x="0" y="0"/>
                  </a:moveTo>
                  <a:lnTo>
                    <a:pt x="2524762" y="0"/>
                  </a:lnTo>
                  <a:lnTo>
                    <a:pt x="2524762" y="924694"/>
                  </a:lnTo>
                  <a:lnTo>
                    <a:pt x="0" y="92469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0" y="3223482"/>
              <a:ext cx="2263524" cy="1966437"/>
            </a:xfrm>
            <a:custGeom>
              <a:avLst/>
              <a:gdLst/>
              <a:ahLst/>
              <a:cxnLst/>
              <a:rect l="l" t="t" r="r" b="b"/>
              <a:pathLst>
                <a:path w="2263524" h="1966437">
                  <a:moveTo>
                    <a:pt x="0" y="0"/>
                  </a:moveTo>
                  <a:lnTo>
                    <a:pt x="2263524" y="0"/>
                  </a:lnTo>
                  <a:lnTo>
                    <a:pt x="2263524" y="1966437"/>
                  </a:lnTo>
                  <a:lnTo>
                    <a:pt x="0" y="19664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10" name="Freeform 10"/>
          <p:cNvSpPr/>
          <p:nvPr/>
        </p:nvSpPr>
        <p:spPr>
          <a:xfrm>
            <a:off x="16302348" y="8437377"/>
            <a:ext cx="1665077" cy="1849623"/>
          </a:xfrm>
          <a:custGeom>
            <a:avLst/>
            <a:gdLst/>
            <a:ahLst/>
            <a:cxnLst/>
            <a:rect l="l" t="t" r="r" b="b"/>
            <a:pathLst>
              <a:path w="1665077" h="1849623">
                <a:moveTo>
                  <a:pt x="0" y="0"/>
                </a:moveTo>
                <a:lnTo>
                  <a:pt x="1665077" y="0"/>
                </a:lnTo>
                <a:lnTo>
                  <a:pt x="1665077" y="1849623"/>
                </a:lnTo>
                <a:lnTo>
                  <a:pt x="0" y="1849623"/>
                </a:lnTo>
                <a:lnTo>
                  <a:pt x="0" y="0"/>
                </a:lnTo>
                <a:close/>
              </a:path>
            </a:pathLst>
          </a:custGeom>
          <a:blipFill>
            <a:blip r:embed="rId13"/>
            <a:stretch>
              <a:fillRect/>
            </a:stretch>
          </a:blipFill>
        </p:spPr>
        <p:txBody>
          <a:bodyPr/>
          <a:lstStyle/>
          <a:p>
            <a:endParaRPr lang="en-US"/>
          </a:p>
        </p:txBody>
      </p:sp>
      <p:sp>
        <p:nvSpPr>
          <p:cNvPr id="11" name="TextBox 11"/>
          <p:cNvSpPr txBox="1"/>
          <p:nvPr/>
        </p:nvSpPr>
        <p:spPr>
          <a:xfrm>
            <a:off x="739287" y="5375275"/>
            <a:ext cx="4055963" cy="2841625"/>
          </a:xfrm>
          <a:prstGeom prst="rect">
            <a:avLst/>
          </a:prstGeom>
        </p:spPr>
        <p:txBody>
          <a:bodyPr lIns="0" tIns="0" rIns="0" bIns="0" rtlCol="0" anchor="t">
            <a:spAutoFit/>
          </a:bodyPr>
          <a:lstStyle/>
          <a:p>
            <a:pPr algn="ctr">
              <a:lnSpc>
                <a:spcPts val="4549"/>
              </a:lnSpc>
              <a:spcBef>
                <a:spcPct val="0"/>
              </a:spcBef>
            </a:pPr>
            <a:r>
              <a:rPr lang="en-US" sz="3249" b="1">
                <a:solidFill>
                  <a:srgbClr val="000000"/>
                </a:solidFill>
                <a:latin typeface="Barlow Medium"/>
                <a:ea typeface="Barlow Medium"/>
                <a:cs typeface="Barlow Medium"/>
                <a:sym typeface="Barlow Medium"/>
              </a:rPr>
              <a:t>If the heart weighed the same as the feather, the soul could continue on to the next challenge.</a:t>
            </a:r>
          </a:p>
        </p:txBody>
      </p:sp>
      <p:sp>
        <p:nvSpPr>
          <p:cNvPr id="12" name="TextBox 12"/>
          <p:cNvSpPr txBox="1"/>
          <p:nvPr/>
        </p:nvSpPr>
        <p:spPr>
          <a:xfrm>
            <a:off x="13544461" y="5089525"/>
            <a:ext cx="4055963" cy="3413125"/>
          </a:xfrm>
          <a:prstGeom prst="rect">
            <a:avLst/>
          </a:prstGeom>
        </p:spPr>
        <p:txBody>
          <a:bodyPr lIns="0" tIns="0" rIns="0" bIns="0" rtlCol="0" anchor="t">
            <a:spAutoFit/>
          </a:bodyPr>
          <a:lstStyle/>
          <a:p>
            <a:pPr algn="ctr">
              <a:lnSpc>
                <a:spcPts val="4549"/>
              </a:lnSpc>
              <a:spcBef>
                <a:spcPct val="0"/>
              </a:spcBef>
            </a:pPr>
            <a:r>
              <a:rPr lang="en-US" sz="3249">
                <a:solidFill>
                  <a:srgbClr val="000000"/>
                </a:solidFill>
                <a:latin typeface="Barlow Medium"/>
                <a:ea typeface="Barlow Medium"/>
                <a:cs typeface="Barlow Medium"/>
                <a:sym typeface="Barlow Medium"/>
              </a:rPr>
              <a:t>But if it was heavier, the heart would be thrown onto the ground and eaten by Ammit, a fearsome beast.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7000"/>
            </a:blip>
            <a:stretch>
              <a:fillRect t="-10777" b="-10777"/>
            </a:stretch>
          </a:blipFill>
        </p:spPr>
        <p:txBody>
          <a:bodyPr/>
          <a:lstStyle/>
          <a:p>
            <a:endParaRPr lang="en-US"/>
          </a:p>
        </p:txBody>
      </p:sp>
      <p:sp>
        <p:nvSpPr>
          <p:cNvPr id="3" name="Freeform 3"/>
          <p:cNvSpPr/>
          <p:nvPr/>
        </p:nvSpPr>
        <p:spPr>
          <a:xfrm>
            <a:off x="5625769" y="4724420"/>
            <a:ext cx="2732618" cy="5562580"/>
          </a:xfrm>
          <a:custGeom>
            <a:avLst/>
            <a:gdLst/>
            <a:ahLst/>
            <a:cxnLst/>
            <a:rect l="l" t="t" r="r" b="b"/>
            <a:pathLst>
              <a:path w="2732618" h="5562580">
                <a:moveTo>
                  <a:pt x="0" y="0"/>
                </a:moveTo>
                <a:lnTo>
                  <a:pt x="2732618" y="0"/>
                </a:lnTo>
                <a:lnTo>
                  <a:pt x="2732618" y="5562580"/>
                </a:lnTo>
                <a:lnTo>
                  <a:pt x="0" y="556258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283848" y="6906154"/>
            <a:ext cx="12103104" cy="5710619"/>
          </a:xfrm>
          <a:custGeom>
            <a:avLst/>
            <a:gdLst/>
            <a:ahLst/>
            <a:cxnLst/>
            <a:rect l="l" t="t" r="r" b="b"/>
            <a:pathLst>
              <a:path w="12103104" h="5710619">
                <a:moveTo>
                  <a:pt x="0" y="0"/>
                </a:moveTo>
                <a:lnTo>
                  <a:pt x="12103104" y="0"/>
                </a:lnTo>
                <a:lnTo>
                  <a:pt x="12103104" y="5710619"/>
                </a:lnTo>
                <a:lnTo>
                  <a:pt x="0" y="5710619"/>
                </a:lnTo>
                <a:lnTo>
                  <a:pt x="0" y="0"/>
                </a:lnTo>
                <a:close/>
              </a:path>
            </a:pathLst>
          </a:custGeom>
          <a:blipFill>
            <a:blip r:embed="rId6">
              <a:alphaModFix amt="64000"/>
            </a:blip>
            <a:stretch>
              <a:fillRect/>
            </a:stretch>
          </a:blipFill>
        </p:spPr>
        <p:txBody>
          <a:bodyPr/>
          <a:lstStyle/>
          <a:p>
            <a:endParaRPr lang="en-US"/>
          </a:p>
        </p:txBody>
      </p:sp>
      <p:sp>
        <p:nvSpPr>
          <p:cNvPr id="5" name="Freeform 5"/>
          <p:cNvSpPr/>
          <p:nvPr/>
        </p:nvSpPr>
        <p:spPr>
          <a:xfrm>
            <a:off x="10943177" y="3626385"/>
            <a:ext cx="8636129" cy="6660615"/>
          </a:xfrm>
          <a:custGeom>
            <a:avLst/>
            <a:gdLst/>
            <a:ahLst/>
            <a:cxnLst/>
            <a:rect l="l" t="t" r="r" b="b"/>
            <a:pathLst>
              <a:path w="8636129" h="6660615">
                <a:moveTo>
                  <a:pt x="0" y="0"/>
                </a:moveTo>
                <a:lnTo>
                  <a:pt x="8636129" y="0"/>
                </a:lnTo>
                <a:lnTo>
                  <a:pt x="8636129" y="6660615"/>
                </a:lnTo>
                <a:lnTo>
                  <a:pt x="0" y="666061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a:off x="11501010" y="6906154"/>
            <a:ext cx="12103104" cy="5710619"/>
          </a:xfrm>
          <a:custGeom>
            <a:avLst/>
            <a:gdLst/>
            <a:ahLst/>
            <a:cxnLst/>
            <a:rect l="l" t="t" r="r" b="b"/>
            <a:pathLst>
              <a:path w="12103104" h="5710619">
                <a:moveTo>
                  <a:pt x="0" y="0"/>
                </a:moveTo>
                <a:lnTo>
                  <a:pt x="12103104" y="0"/>
                </a:lnTo>
                <a:lnTo>
                  <a:pt x="12103104" y="5710619"/>
                </a:lnTo>
                <a:lnTo>
                  <a:pt x="0" y="5710619"/>
                </a:lnTo>
                <a:lnTo>
                  <a:pt x="0" y="0"/>
                </a:lnTo>
                <a:close/>
              </a:path>
            </a:pathLst>
          </a:custGeom>
          <a:blipFill>
            <a:blip r:embed="rId6">
              <a:alphaModFix amt="67000"/>
            </a:blip>
            <a:stretch>
              <a:fillRect/>
            </a:stretch>
          </a:blipFill>
        </p:spPr>
        <p:txBody>
          <a:bodyPr/>
          <a:lstStyle/>
          <a:p>
            <a:endParaRPr lang="en-US"/>
          </a:p>
        </p:txBody>
      </p:sp>
      <p:sp>
        <p:nvSpPr>
          <p:cNvPr id="7" name="TextBox 7"/>
          <p:cNvSpPr txBox="1"/>
          <p:nvPr/>
        </p:nvSpPr>
        <p:spPr>
          <a:xfrm>
            <a:off x="6584038" y="904875"/>
            <a:ext cx="5090815" cy="1159512"/>
          </a:xfrm>
          <a:prstGeom prst="rect">
            <a:avLst/>
          </a:prstGeom>
        </p:spPr>
        <p:txBody>
          <a:bodyPr lIns="0" tIns="0" rIns="0" bIns="0" rtlCol="0" anchor="t">
            <a:spAutoFit/>
          </a:bodyPr>
          <a:lstStyle/>
          <a:p>
            <a:pPr algn="ctr">
              <a:lnSpc>
                <a:spcPts val="9589"/>
              </a:lnSpc>
            </a:pPr>
            <a:r>
              <a:rPr lang="en-US" sz="6849">
                <a:solidFill>
                  <a:srgbClr val="000000"/>
                </a:solidFill>
                <a:latin typeface="Dosis Extra Bold"/>
                <a:ea typeface="Dosis Extra Bold"/>
                <a:cs typeface="Dosis Extra Bold"/>
                <a:sym typeface="Dosis Extra Bold"/>
              </a:rPr>
              <a:t>Field of Reeds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5866280" y="481369"/>
            <a:ext cx="5829893" cy="9805631"/>
          </a:xfrm>
          <a:custGeom>
            <a:avLst/>
            <a:gdLst/>
            <a:ahLst/>
            <a:cxnLst/>
            <a:rect l="l" t="t" r="r" b="b"/>
            <a:pathLst>
              <a:path w="5829893" h="9805631">
                <a:moveTo>
                  <a:pt x="0" y="0"/>
                </a:moveTo>
                <a:lnTo>
                  <a:pt x="5829893" y="0"/>
                </a:lnTo>
                <a:lnTo>
                  <a:pt x="5829893" y="9805631"/>
                </a:lnTo>
                <a:lnTo>
                  <a:pt x="0" y="9805631"/>
                </a:lnTo>
                <a:lnTo>
                  <a:pt x="0" y="0"/>
                </a:lnTo>
                <a:close/>
              </a:path>
            </a:pathLst>
          </a:custGeom>
          <a:blipFill>
            <a:blip r:embed="rId3">
              <a:alphaModFix amt="24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27000"/>
            </a:blip>
            <a:stretch>
              <a:fillRect t="-10777" b="-10777"/>
            </a:stretch>
          </a:blipFill>
        </p:spPr>
        <p:txBody>
          <a:bodyPr/>
          <a:lstStyle/>
          <a:p>
            <a:endParaRPr lang="en-US"/>
          </a:p>
        </p:txBody>
      </p:sp>
      <p:sp>
        <p:nvSpPr>
          <p:cNvPr id="4" name="TextBox 4"/>
          <p:cNvSpPr txBox="1"/>
          <p:nvPr/>
        </p:nvSpPr>
        <p:spPr>
          <a:xfrm>
            <a:off x="6287015" y="387031"/>
            <a:ext cx="5409158" cy="1159512"/>
          </a:xfrm>
          <a:prstGeom prst="rect">
            <a:avLst/>
          </a:prstGeom>
        </p:spPr>
        <p:txBody>
          <a:bodyPr lIns="0" tIns="0" rIns="0" bIns="0" rtlCol="0" anchor="t">
            <a:spAutoFit/>
          </a:bodyPr>
          <a:lstStyle/>
          <a:p>
            <a:pPr algn="ctr">
              <a:lnSpc>
                <a:spcPts val="9589"/>
              </a:lnSpc>
              <a:spcBef>
                <a:spcPct val="0"/>
              </a:spcBef>
            </a:pPr>
            <a:r>
              <a:rPr lang="en-US" sz="6849" b="1">
                <a:solidFill>
                  <a:srgbClr val="000000"/>
                </a:solidFill>
                <a:latin typeface="Dosis Extra Bold"/>
                <a:ea typeface="Dosis Extra Bold"/>
                <a:cs typeface="Dosis Extra Bold"/>
                <a:sym typeface="Dosis Extra Bold"/>
              </a:rPr>
              <a:t>Question Time!</a:t>
            </a:r>
          </a:p>
        </p:txBody>
      </p:sp>
      <p:sp>
        <p:nvSpPr>
          <p:cNvPr id="5" name="Freeform 5"/>
          <p:cNvSpPr/>
          <p:nvPr/>
        </p:nvSpPr>
        <p:spPr>
          <a:xfrm>
            <a:off x="15329069" y="5511266"/>
            <a:ext cx="2730731" cy="4114800"/>
          </a:xfrm>
          <a:custGeom>
            <a:avLst/>
            <a:gdLst/>
            <a:ahLst/>
            <a:cxnLst/>
            <a:rect l="l" t="t" r="r" b="b"/>
            <a:pathLst>
              <a:path w="2730731" h="4114800">
                <a:moveTo>
                  <a:pt x="0" y="0"/>
                </a:moveTo>
                <a:lnTo>
                  <a:pt x="2730731" y="0"/>
                </a:lnTo>
                <a:lnTo>
                  <a:pt x="2730731"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rot="-1048713">
            <a:off x="914185" y="6170212"/>
            <a:ext cx="3638976" cy="3129520"/>
          </a:xfrm>
          <a:custGeom>
            <a:avLst/>
            <a:gdLst/>
            <a:ahLst/>
            <a:cxnLst/>
            <a:rect l="l" t="t" r="r" b="b"/>
            <a:pathLst>
              <a:path w="3638976" h="3129520">
                <a:moveTo>
                  <a:pt x="0" y="0"/>
                </a:moveTo>
                <a:lnTo>
                  <a:pt x="3638976" y="0"/>
                </a:lnTo>
                <a:lnTo>
                  <a:pt x="3638976" y="3129520"/>
                </a:lnTo>
                <a:lnTo>
                  <a:pt x="0" y="31295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0834951" y="7114135"/>
            <a:ext cx="3160618" cy="2330956"/>
          </a:xfrm>
          <a:custGeom>
            <a:avLst/>
            <a:gdLst/>
            <a:ahLst/>
            <a:cxnLst/>
            <a:rect l="l" t="t" r="r" b="b"/>
            <a:pathLst>
              <a:path w="3160618" h="2330956">
                <a:moveTo>
                  <a:pt x="0" y="0"/>
                </a:moveTo>
                <a:lnTo>
                  <a:pt x="3160618" y="0"/>
                </a:lnTo>
                <a:lnTo>
                  <a:pt x="3160618" y="2330956"/>
                </a:lnTo>
                <a:lnTo>
                  <a:pt x="0" y="23309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rot="910213">
            <a:off x="3958153" y="5003008"/>
            <a:ext cx="3154309" cy="2006929"/>
          </a:xfrm>
          <a:custGeom>
            <a:avLst/>
            <a:gdLst/>
            <a:ahLst/>
            <a:cxnLst/>
            <a:rect l="l" t="t" r="r" b="b"/>
            <a:pathLst>
              <a:path w="3154309" h="2006929">
                <a:moveTo>
                  <a:pt x="0" y="0"/>
                </a:moveTo>
                <a:lnTo>
                  <a:pt x="3154309" y="0"/>
                </a:lnTo>
                <a:lnTo>
                  <a:pt x="3154309" y="2006929"/>
                </a:lnTo>
                <a:lnTo>
                  <a:pt x="0" y="200692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9" name="Freeform 9"/>
          <p:cNvSpPr/>
          <p:nvPr/>
        </p:nvSpPr>
        <p:spPr>
          <a:xfrm>
            <a:off x="5238000" y="7529776"/>
            <a:ext cx="2244191" cy="2244191"/>
          </a:xfrm>
          <a:custGeom>
            <a:avLst/>
            <a:gdLst/>
            <a:ahLst/>
            <a:cxnLst/>
            <a:rect l="l" t="t" r="r" b="b"/>
            <a:pathLst>
              <a:path w="2244191" h="2244191">
                <a:moveTo>
                  <a:pt x="0" y="0"/>
                </a:moveTo>
                <a:lnTo>
                  <a:pt x="2244191" y="0"/>
                </a:lnTo>
                <a:lnTo>
                  <a:pt x="2244191" y="2244191"/>
                </a:lnTo>
                <a:lnTo>
                  <a:pt x="0" y="224419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0" name="Freeform 10"/>
          <p:cNvSpPr/>
          <p:nvPr/>
        </p:nvSpPr>
        <p:spPr>
          <a:xfrm>
            <a:off x="8812708" y="4869944"/>
            <a:ext cx="3771750" cy="2244191"/>
          </a:xfrm>
          <a:custGeom>
            <a:avLst/>
            <a:gdLst/>
            <a:ahLst/>
            <a:cxnLst/>
            <a:rect l="l" t="t" r="r" b="b"/>
            <a:pathLst>
              <a:path w="3771750" h="2244191">
                <a:moveTo>
                  <a:pt x="0" y="0"/>
                </a:moveTo>
                <a:lnTo>
                  <a:pt x="3771749" y="0"/>
                </a:lnTo>
                <a:lnTo>
                  <a:pt x="3771749" y="2244191"/>
                </a:lnTo>
                <a:lnTo>
                  <a:pt x="0" y="224419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1" name="Freeform 11"/>
          <p:cNvSpPr/>
          <p:nvPr/>
        </p:nvSpPr>
        <p:spPr>
          <a:xfrm>
            <a:off x="7006250" y="7568666"/>
            <a:ext cx="4246391" cy="2409827"/>
          </a:xfrm>
          <a:custGeom>
            <a:avLst/>
            <a:gdLst/>
            <a:ahLst/>
            <a:cxnLst/>
            <a:rect l="l" t="t" r="r" b="b"/>
            <a:pathLst>
              <a:path w="4246391" h="2409827">
                <a:moveTo>
                  <a:pt x="0" y="0"/>
                </a:moveTo>
                <a:lnTo>
                  <a:pt x="4246390" y="0"/>
                </a:lnTo>
                <a:lnTo>
                  <a:pt x="4246390" y="2409827"/>
                </a:lnTo>
                <a:lnTo>
                  <a:pt x="0" y="24098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2" name="Freeform 12"/>
          <p:cNvSpPr/>
          <p:nvPr/>
        </p:nvSpPr>
        <p:spPr>
          <a:xfrm>
            <a:off x="12962051" y="5011761"/>
            <a:ext cx="1989423" cy="1989423"/>
          </a:xfrm>
          <a:custGeom>
            <a:avLst/>
            <a:gdLst/>
            <a:ahLst/>
            <a:cxnLst/>
            <a:rect l="l" t="t" r="r" b="b"/>
            <a:pathLst>
              <a:path w="1989423" h="1989423">
                <a:moveTo>
                  <a:pt x="0" y="0"/>
                </a:moveTo>
                <a:lnTo>
                  <a:pt x="1989424" y="0"/>
                </a:lnTo>
                <a:lnTo>
                  <a:pt x="1989424" y="1989423"/>
                </a:lnTo>
                <a:lnTo>
                  <a:pt x="0" y="1989423"/>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13" name="TextBox 13"/>
          <p:cNvSpPr txBox="1"/>
          <p:nvPr/>
        </p:nvSpPr>
        <p:spPr>
          <a:xfrm>
            <a:off x="1494681" y="3284767"/>
            <a:ext cx="15298638" cy="1159512"/>
          </a:xfrm>
          <a:prstGeom prst="rect">
            <a:avLst/>
          </a:prstGeom>
        </p:spPr>
        <p:txBody>
          <a:bodyPr lIns="0" tIns="0" rIns="0" bIns="0" rtlCol="0" anchor="t">
            <a:spAutoFit/>
          </a:bodyPr>
          <a:lstStyle/>
          <a:p>
            <a:pPr algn="ctr">
              <a:lnSpc>
                <a:spcPts val="9589"/>
              </a:lnSpc>
              <a:spcBef>
                <a:spcPct val="0"/>
              </a:spcBef>
            </a:pPr>
            <a:r>
              <a:rPr lang="en-US" sz="6849">
                <a:solidFill>
                  <a:srgbClr val="000000"/>
                </a:solidFill>
                <a:latin typeface="Dosis Extra Bold"/>
                <a:ea typeface="Dosis Extra Bold"/>
                <a:cs typeface="Dosis Extra Bold"/>
                <a:sym typeface="Dosis Extra Bold"/>
              </a:rPr>
              <a:t>What would your Field of Reeds look like?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TextBox 2"/>
          <p:cNvSpPr txBox="1"/>
          <p:nvPr/>
        </p:nvSpPr>
        <p:spPr>
          <a:xfrm>
            <a:off x="6078698" y="388259"/>
            <a:ext cx="6130603" cy="1159512"/>
          </a:xfrm>
          <a:prstGeom prst="rect">
            <a:avLst/>
          </a:prstGeom>
        </p:spPr>
        <p:txBody>
          <a:bodyPr wrap="square" lIns="0" tIns="0" rIns="0" bIns="0" rtlCol="0" anchor="t">
            <a:spAutoFit/>
          </a:bodyPr>
          <a:lstStyle/>
          <a:p>
            <a:pPr algn="ctr">
              <a:lnSpc>
                <a:spcPts val="9589"/>
              </a:lnSpc>
              <a:spcBef>
                <a:spcPct val="0"/>
              </a:spcBef>
            </a:pPr>
            <a:r>
              <a:rPr lang="en-US" sz="6849" dirty="0">
                <a:solidFill>
                  <a:srgbClr val="1D4355"/>
                </a:solidFill>
                <a:latin typeface="Dosis Extra Bold"/>
                <a:ea typeface="Dosis Extra Bold"/>
                <a:cs typeface="Dosis Extra Bold"/>
                <a:sym typeface="Dosis Extra Bold"/>
              </a:rPr>
              <a:t>Works Cited</a:t>
            </a:r>
          </a:p>
        </p:txBody>
      </p:sp>
      <p:sp>
        <p:nvSpPr>
          <p:cNvPr id="3" name="TextBox 3"/>
          <p:cNvSpPr txBox="1"/>
          <p:nvPr/>
        </p:nvSpPr>
        <p:spPr>
          <a:xfrm>
            <a:off x="1772612" y="1644470"/>
            <a:ext cx="15086120" cy="607695"/>
          </a:xfrm>
          <a:prstGeom prst="rect">
            <a:avLst/>
          </a:prstGeom>
        </p:spPr>
        <p:txBody>
          <a:bodyPr lIns="0" tIns="0" rIns="0" bIns="0" rtlCol="0" anchor="t">
            <a:spAutoFit/>
          </a:bodyPr>
          <a:lstStyle/>
          <a:p>
            <a:pPr algn="ctr">
              <a:lnSpc>
                <a:spcPts val="4829"/>
              </a:lnSpc>
              <a:spcBef>
                <a:spcPct val="0"/>
              </a:spcBef>
            </a:pPr>
            <a:r>
              <a:rPr lang="en-US" sz="3449">
                <a:solidFill>
                  <a:srgbClr val="1D4355"/>
                </a:solidFill>
                <a:latin typeface="Arapey"/>
                <a:ea typeface="Arapey"/>
                <a:cs typeface="Arapey"/>
                <a:sym typeface="Arapey"/>
              </a:rPr>
              <a:t>Budge, E. A. Wallis. Amulets and Superstitions. London: Oxford University Press, 1930.</a:t>
            </a:r>
          </a:p>
        </p:txBody>
      </p:sp>
      <p:sp>
        <p:nvSpPr>
          <p:cNvPr id="4" name="TextBox 4"/>
          <p:cNvSpPr txBox="1"/>
          <p:nvPr/>
        </p:nvSpPr>
        <p:spPr>
          <a:xfrm>
            <a:off x="996309" y="2347415"/>
            <a:ext cx="16638726" cy="1826895"/>
          </a:xfrm>
          <a:prstGeom prst="rect">
            <a:avLst/>
          </a:prstGeom>
        </p:spPr>
        <p:txBody>
          <a:bodyPr lIns="0" tIns="0" rIns="0" bIns="0" rtlCol="0" anchor="t">
            <a:spAutoFit/>
          </a:bodyPr>
          <a:lstStyle/>
          <a:p>
            <a:pPr algn="ctr">
              <a:lnSpc>
                <a:spcPts val="4829"/>
              </a:lnSpc>
              <a:spcBef>
                <a:spcPct val="0"/>
              </a:spcBef>
            </a:pPr>
            <a:r>
              <a:rPr lang="en-US" sz="3449">
                <a:solidFill>
                  <a:srgbClr val="1D4355"/>
                </a:solidFill>
                <a:latin typeface="Arapey"/>
                <a:ea typeface="Arapey"/>
                <a:cs typeface="Arapey"/>
                <a:sym typeface="Arapey"/>
              </a:rPr>
              <a:t>Janák, Jiří. “Journey to the Resurrection. Chapter 105 of the Book of the Dead in the New Kingdom.” Studien Zur Altägyptischen Kultur 31 (2003): 193–210. http://www.jstor.org/stable/25152890.</a:t>
            </a:r>
          </a:p>
        </p:txBody>
      </p:sp>
      <p:sp>
        <p:nvSpPr>
          <p:cNvPr id="5" name="TextBox 5"/>
          <p:cNvSpPr txBox="1"/>
          <p:nvPr/>
        </p:nvSpPr>
        <p:spPr>
          <a:xfrm>
            <a:off x="1772612" y="8911590"/>
            <a:ext cx="15086120" cy="607695"/>
          </a:xfrm>
          <a:prstGeom prst="rect">
            <a:avLst/>
          </a:prstGeom>
        </p:spPr>
        <p:txBody>
          <a:bodyPr lIns="0" tIns="0" rIns="0" bIns="0" rtlCol="0" anchor="t">
            <a:spAutoFit/>
          </a:bodyPr>
          <a:lstStyle/>
          <a:p>
            <a:pPr algn="ctr">
              <a:lnSpc>
                <a:spcPts val="4829"/>
              </a:lnSpc>
              <a:spcBef>
                <a:spcPct val="0"/>
              </a:spcBef>
            </a:pPr>
            <a:r>
              <a:rPr lang="en-US" sz="3449">
                <a:solidFill>
                  <a:srgbClr val="1D4355"/>
                </a:solidFill>
                <a:latin typeface="Arapey"/>
                <a:ea typeface="Arapey"/>
                <a:cs typeface="Arapey"/>
                <a:sym typeface="Arapey"/>
              </a:rPr>
              <a:t>All images courtesy of Canva or the Museum of Antiquities.</a:t>
            </a:r>
          </a:p>
        </p:txBody>
      </p:sp>
      <p:sp>
        <p:nvSpPr>
          <p:cNvPr id="6" name="TextBox 6"/>
          <p:cNvSpPr txBox="1"/>
          <p:nvPr/>
        </p:nvSpPr>
        <p:spPr>
          <a:xfrm>
            <a:off x="1658164" y="4269561"/>
            <a:ext cx="15315016" cy="1217295"/>
          </a:xfrm>
          <a:prstGeom prst="rect">
            <a:avLst/>
          </a:prstGeom>
        </p:spPr>
        <p:txBody>
          <a:bodyPr lIns="0" tIns="0" rIns="0" bIns="0" rtlCol="0" anchor="t">
            <a:spAutoFit/>
          </a:bodyPr>
          <a:lstStyle/>
          <a:p>
            <a:pPr algn="ctr">
              <a:lnSpc>
                <a:spcPts val="4829"/>
              </a:lnSpc>
              <a:spcBef>
                <a:spcPct val="0"/>
              </a:spcBef>
            </a:pPr>
            <a:r>
              <a:rPr lang="en-US" sz="3449">
                <a:solidFill>
                  <a:srgbClr val="1D4355"/>
                </a:solidFill>
                <a:latin typeface="Arapey"/>
                <a:ea typeface="Arapey"/>
                <a:cs typeface="Arapey"/>
                <a:sym typeface="Arapey"/>
              </a:rPr>
              <a:t>The MET. “Snake-head Amulet.” Accessed March 2, 2023 https://www.metmuseum.org/art/collection/search/548214</a:t>
            </a:r>
          </a:p>
        </p:txBody>
      </p:sp>
      <p:sp>
        <p:nvSpPr>
          <p:cNvPr id="7" name="TextBox 7"/>
          <p:cNvSpPr txBox="1"/>
          <p:nvPr/>
        </p:nvSpPr>
        <p:spPr>
          <a:xfrm>
            <a:off x="996309" y="6894651"/>
            <a:ext cx="16638726" cy="1217295"/>
          </a:xfrm>
          <a:prstGeom prst="rect">
            <a:avLst/>
          </a:prstGeom>
        </p:spPr>
        <p:txBody>
          <a:bodyPr lIns="0" tIns="0" rIns="0" bIns="0" rtlCol="0" anchor="t">
            <a:spAutoFit/>
          </a:bodyPr>
          <a:lstStyle/>
          <a:p>
            <a:pPr algn="ctr">
              <a:lnSpc>
                <a:spcPts val="4829"/>
              </a:lnSpc>
              <a:spcBef>
                <a:spcPct val="0"/>
              </a:spcBef>
            </a:pPr>
            <a:r>
              <a:rPr lang="en-US" sz="3449">
                <a:solidFill>
                  <a:srgbClr val="1D4355"/>
                </a:solidFill>
                <a:latin typeface="Arapey"/>
                <a:ea typeface="Arapey"/>
                <a:cs typeface="Arapey"/>
                <a:sym typeface="Arapey"/>
              </a:rPr>
              <a:t>O’Neill, Cian. “Cramming for the Afterlife.” Fortnight, no. 475 (2011): 18–19. http://www.jstor.org/stable/41963384.</a:t>
            </a:r>
          </a:p>
        </p:txBody>
      </p:sp>
      <p:sp>
        <p:nvSpPr>
          <p:cNvPr id="8" name="TextBox 8"/>
          <p:cNvSpPr txBox="1"/>
          <p:nvPr/>
        </p:nvSpPr>
        <p:spPr>
          <a:xfrm>
            <a:off x="1658164" y="5582106"/>
            <a:ext cx="15315016" cy="1217295"/>
          </a:xfrm>
          <a:prstGeom prst="rect">
            <a:avLst/>
          </a:prstGeom>
        </p:spPr>
        <p:txBody>
          <a:bodyPr lIns="0" tIns="0" rIns="0" bIns="0" rtlCol="0" anchor="t">
            <a:spAutoFit/>
          </a:bodyPr>
          <a:lstStyle/>
          <a:p>
            <a:pPr algn="ctr">
              <a:lnSpc>
                <a:spcPts val="4829"/>
              </a:lnSpc>
              <a:spcBef>
                <a:spcPct val="0"/>
              </a:spcBef>
            </a:pPr>
            <a:r>
              <a:rPr lang="en-US" sz="3449">
                <a:solidFill>
                  <a:srgbClr val="1D4355"/>
                </a:solidFill>
                <a:latin typeface="Arapey"/>
                <a:ea typeface="Arapey"/>
                <a:cs typeface="Arapey"/>
                <a:sym typeface="Arapey"/>
              </a:rPr>
              <a:t>Mueller, Dieter. “An Early Egyptian Guide to the Hereafter.” The Journal of Egyptian Archaeology 58 (1972): 99–125. https://doi.org/10.2307/3856241.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155587" y="1905305"/>
            <a:ext cx="17976825" cy="8381695"/>
          </a:xfrm>
          <a:custGeom>
            <a:avLst/>
            <a:gdLst/>
            <a:ahLst/>
            <a:cxnLst/>
            <a:rect l="l" t="t" r="r" b="b"/>
            <a:pathLst>
              <a:path w="17976825" h="8381695">
                <a:moveTo>
                  <a:pt x="0" y="0"/>
                </a:moveTo>
                <a:lnTo>
                  <a:pt x="17976826" y="0"/>
                </a:lnTo>
                <a:lnTo>
                  <a:pt x="17976826" y="8381695"/>
                </a:lnTo>
                <a:lnTo>
                  <a:pt x="0" y="8381695"/>
                </a:lnTo>
                <a:lnTo>
                  <a:pt x="0" y="0"/>
                </a:lnTo>
                <a:close/>
              </a:path>
            </a:pathLst>
          </a:custGeom>
          <a:blipFill>
            <a:blip r:embed="rId2">
              <a:alphaModFix amt="31000"/>
            </a:blip>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34000"/>
            </a:blip>
            <a:stretch>
              <a:fillRect t="-10777" b="-10777"/>
            </a:stretch>
          </a:blipFill>
        </p:spPr>
        <p:txBody>
          <a:bodyPr/>
          <a:lstStyle/>
          <a:p>
            <a:endParaRPr lang="en-US"/>
          </a:p>
        </p:txBody>
      </p:sp>
      <p:sp>
        <p:nvSpPr>
          <p:cNvPr id="4" name="Freeform 4"/>
          <p:cNvSpPr/>
          <p:nvPr/>
        </p:nvSpPr>
        <p:spPr>
          <a:xfrm flipH="1">
            <a:off x="0" y="0"/>
            <a:ext cx="4963478" cy="10287000"/>
          </a:xfrm>
          <a:custGeom>
            <a:avLst/>
            <a:gdLst/>
            <a:ahLst/>
            <a:cxnLst/>
            <a:rect l="l" t="t" r="r" b="b"/>
            <a:pathLst>
              <a:path w="4963478" h="10287000">
                <a:moveTo>
                  <a:pt x="4963478" y="0"/>
                </a:moveTo>
                <a:lnTo>
                  <a:pt x="0" y="0"/>
                </a:lnTo>
                <a:lnTo>
                  <a:pt x="0" y="10287000"/>
                </a:lnTo>
                <a:lnTo>
                  <a:pt x="4963478" y="10287000"/>
                </a:lnTo>
                <a:lnTo>
                  <a:pt x="496347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TextBox 5"/>
          <p:cNvSpPr txBox="1"/>
          <p:nvPr/>
        </p:nvSpPr>
        <p:spPr>
          <a:xfrm>
            <a:off x="7022166" y="387031"/>
            <a:ext cx="6976021" cy="1159512"/>
          </a:xfrm>
          <a:prstGeom prst="rect">
            <a:avLst/>
          </a:prstGeom>
        </p:spPr>
        <p:txBody>
          <a:bodyPr lIns="0" tIns="0" rIns="0" bIns="0" rtlCol="0" anchor="t">
            <a:spAutoFit/>
          </a:bodyPr>
          <a:lstStyle/>
          <a:p>
            <a:pPr algn="ctr">
              <a:lnSpc>
                <a:spcPts val="9589"/>
              </a:lnSpc>
            </a:pPr>
            <a:r>
              <a:rPr lang="en-US" sz="6849">
                <a:solidFill>
                  <a:srgbClr val="000000"/>
                </a:solidFill>
                <a:latin typeface="Dosis Extra Bold"/>
                <a:ea typeface="Dosis Extra Bold"/>
                <a:cs typeface="Dosis Extra Bold"/>
                <a:sym typeface="Dosis Extra Bold"/>
              </a:rPr>
              <a:t>What are Amulets?</a:t>
            </a:r>
          </a:p>
        </p:txBody>
      </p:sp>
      <p:sp>
        <p:nvSpPr>
          <p:cNvPr id="6" name="TextBox 6"/>
          <p:cNvSpPr txBox="1"/>
          <p:nvPr/>
        </p:nvSpPr>
        <p:spPr>
          <a:xfrm>
            <a:off x="4622934" y="1479869"/>
            <a:ext cx="11774484" cy="1109407"/>
          </a:xfrm>
          <a:prstGeom prst="rect">
            <a:avLst/>
          </a:prstGeom>
        </p:spPr>
        <p:txBody>
          <a:bodyPr lIns="0" tIns="0" rIns="0" bIns="0" rtlCol="0" anchor="t">
            <a:spAutoFit/>
          </a:bodyPr>
          <a:lstStyle/>
          <a:p>
            <a:pPr algn="ctr">
              <a:lnSpc>
                <a:spcPts val="4476"/>
              </a:lnSpc>
            </a:pPr>
            <a:r>
              <a:rPr lang="en-US" sz="3197">
                <a:solidFill>
                  <a:srgbClr val="000000"/>
                </a:solidFill>
                <a:latin typeface="Barlow Medium"/>
                <a:ea typeface="Barlow Medium"/>
                <a:cs typeface="Barlow Medium"/>
                <a:sym typeface="Barlow Medium"/>
              </a:rPr>
              <a:t>Amulets are objects that are known to give the wearer some kind of magical benefit like protection, good luck, or strength.</a:t>
            </a:r>
          </a:p>
        </p:txBody>
      </p:sp>
      <p:sp>
        <p:nvSpPr>
          <p:cNvPr id="7" name="Freeform 7"/>
          <p:cNvSpPr/>
          <p:nvPr/>
        </p:nvSpPr>
        <p:spPr>
          <a:xfrm rot="5400000">
            <a:off x="10810444" y="2634300"/>
            <a:ext cx="2399917" cy="2539564"/>
          </a:xfrm>
          <a:custGeom>
            <a:avLst/>
            <a:gdLst/>
            <a:ahLst/>
            <a:cxnLst/>
            <a:rect l="l" t="t" r="r" b="b"/>
            <a:pathLst>
              <a:path w="2399917" h="2539564">
                <a:moveTo>
                  <a:pt x="0" y="0"/>
                </a:moveTo>
                <a:lnTo>
                  <a:pt x="2399916" y="0"/>
                </a:lnTo>
                <a:lnTo>
                  <a:pt x="2399916" y="2539564"/>
                </a:lnTo>
                <a:lnTo>
                  <a:pt x="0" y="2539564"/>
                </a:lnTo>
                <a:lnTo>
                  <a:pt x="0" y="0"/>
                </a:lnTo>
                <a:close/>
              </a:path>
            </a:pathLst>
          </a:custGeom>
          <a:blipFill>
            <a:blip r:embed="rId6"/>
            <a:stretch>
              <a:fillRect t="-26938" r="-743"/>
            </a:stretch>
          </a:blipFill>
        </p:spPr>
        <p:txBody>
          <a:bodyPr/>
          <a:lstStyle/>
          <a:p>
            <a:endParaRPr lang="en-US"/>
          </a:p>
        </p:txBody>
      </p:sp>
      <p:sp>
        <p:nvSpPr>
          <p:cNvPr id="8" name="Freeform 8"/>
          <p:cNvSpPr/>
          <p:nvPr/>
        </p:nvSpPr>
        <p:spPr>
          <a:xfrm>
            <a:off x="7067856" y="2848763"/>
            <a:ext cx="3014767" cy="2110638"/>
          </a:xfrm>
          <a:custGeom>
            <a:avLst/>
            <a:gdLst/>
            <a:ahLst/>
            <a:cxnLst/>
            <a:rect l="l" t="t" r="r" b="b"/>
            <a:pathLst>
              <a:path w="3014767" h="2110638">
                <a:moveTo>
                  <a:pt x="0" y="0"/>
                </a:moveTo>
                <a:lnTo>
                  <a:pt x="3014767" y="0"/>
                </a:lnTo>
                <a:lnTo>
                  <a:pt x="3014767" y="2110638"/>
                </a:lnTo>
                <a:lnTo>
                  <a:pt x="0" y="2110638"/>
                </a:lnTo>
                <a:lnTo>
                  <a:pt x="0" y="0"/>
                </a:lnTo>
                <a:close/>
              </a:path>
            </a:pathLst>
          </a:custGeom>
          <a:blipFill>
            <a:blip r:embed="rId7"/>
            <a:stretch>
              <a:fillRect l="-22805" t="-40329"/>
            </a:stretch>
          </a:blipFill>
        </p:spPr>
        <p:txBody>
          <a:bodyPr/>
          <a:lstStyle/>
          <a:p>
            <a:endParaRPr lang="en-US"/>
          </a:p>
        </p:txBody>
      </p:sp>
      <p:sp>
        <p:nvSpPr>
          <p:cNvPr id="9" name="TextBox 9"/>
          <p:cNvSpPr txBox="1"/>
          <p:nvPr/>
        </p:nvSpPr>
        <p:spPr>
          <a:xfrm>
            <a:off x="3098618" y="5531327"/>
            <a:ext cx="14576921" cy="547432"/>
          </a:xfrm>
          <a:prstGeom prst="rect">
            <a:avLst/>
          </a:prstGeom>
        </p:spPr>
        <p:txBody>
          <a:bodyPr lIns="0" tIns="0" rIns="0" bIns="0" rtlCol="0" anchor="t">
            <a:spAutoFit/>
          </a:bodyPr>
          <a:lstStyle/>
          <a:p>
            <a:pPr algn="ctr">
              <a:lnSpc>
                <a:spcPts val="4476"/>
              </a:lnSpc>
            </a:pPr>
            <a:r>
              <a:rPr lang="en-US" sz="3197">
                <a:solidFill>
                  <a:srgbClr val="000000"/>
                </a:solidFill>
                <a:latin typeface="Barlow Medium"/>
                <a:ea typeface="Barlow Medium"/>
                <a:cs typeface="Barlow Medium"/>
                <a:sym typeface="Barlow Medium"/>
              </a:rPr>
              <a:t>They could be made of materials such as:</a:t>
            </a:r>
          </a:p>
        </p:txBody>
      </p:sp>
      <p:sp>
        <p:nvSpPr>
          <p:cNvPr id="10" name="Freeform 10"/>
          <p:cNvSpPr/>
          <p:nvPr/>
        </p:nvSpPr>
        <p:spPr>
          <a:xfrm>
            <a:off x="9331492" y="6441669"/>
            <a:ext cx="3045145" cy="1986957"/>
          </a:xfrm>
          <a:custGeom>
            <a:avLst/>
            <a:gdLst/>
            <a:ahLst/>
            <a:cxnLst/>
            <a:rect l="l" t="t" r="r" b="b"/>
            <a:pathLst>
              <a:path w="3045145" h="1986957">
                <a:moveTo>
                  <a:pt x="0" y="0"/>
                </a:moveTo>
                <a:lnTo>
                  <a:pt x="3045145" y="0"/>
                </a:lnTo>
                <a:lnTo>
                  <a:pt x="3045145" y="1986957"/>
                </a:lnTo>
                <a:lnTo>
                  <a:pt x="0" y="1986957"/>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1" name="Freeform 11"/>
          <p:cNvSpPr/>
          <p:nvPr/>
        </p:nvSpPr>
        <p:spPr>
          <a:xfrm>
            <a:off x="12823927" y="6425241"/>
            <a:ext cx="3664061" cy="2019814"/>
          </a:xfrm>
          <a:custGeom>
            <a:avLst/>
            <a:gdLst/>
            <a:ahLst/>
            <a:cxnLst/>
            <a:rect l="l" t="t" r="r" b="b"/>
            <a:pathLst>
              <a:path w="3664061" h="2019814">
                <a:moveTo>
                  <a:pt x="0" y="0"/>
                </a:moveTo>
                <a:lnTo>
                  <a:pt x="3664061" y="0"/>
                </a:lnTo>
                <a:lnTo>
                  <a:pt x="3664061" y="2019813"/>
                </a:lnTo>
                <a:lnTo>
                  <a:pt x="0" y="20198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Freeform 12"/>
          <p:cNvSpPr/>
          <p:nvPr/>
        </p:nvSpPr>
        <p:spPr>
          <a:xfrm>
            <a:off x="5428687" y="6513442"/>
            <a:ext cx="3437595" cy="1843410"/>
          </a:xfrm>
          <a:custGeom>
            <a:avLst/>
            <a:gdLst/>
            <a:ahLst/>
            <a:cxnLst/>
            <a:rect l="l" t="t" r="r" b="b"/>
            <a:pathLst>
              <a:path w="3437595" h="1843410">
                <a:moveTo>
                  <a:pt x="0" y="0"/>
                </a:moveTo>
                <a:lnTo>
                  <a:pt x="3437596" y="0"/>
                </a:lnTo>
                <a:lnTo>
                  <a:pt x="3437596" y="1843411"/>
                </a:lnTo>
                <a:lnTo>
                  <a:pt x="0" y="184341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TextBox 13"/>
          <p:cNvSpPr txBox="1"/>
          <p:nvPr/>
        </p:nvSpPr>
        <p:spPr>
          <a:xfrm>
            <a:off x="6766783" y="8556878"/>
            <a:ext cx="761405" cy="398781"/>
          </a:xfrm>
          <a:prstGeom prst="rect">
            <a:avLst/>
          </a:prstGeom>
        </p:spPr>
        <p:txBody>
          <a:bodyPr lIns="0" tIns="0" rIns="0" bIns="0" rtlCol="0" anchor="t">
            <a:spAutoFit/>
          </a:bodyPr>
          <a:lstStyle/>
          <a:p>
            <a:pPr algn="ctr">
              <a:lnSpc>
                <a:spcPts val="3219"/>
              </a:lnSpc>
            </a:pPr>
            <a:r>
              <a:rPr lang="en-US" sz="2299" b="1">
                <a:solidFill>
                  <a:srgbClr val="000000"/>
                </a:solidFill>
                <a:latin typeface="Barlow Medium Bold"/>
                <a:ea typeface="Barlow Medium Bold"/>
                <a:cs typeface="Barlow Medium Bold"/>
                <a:sym typeface="Barlow Medium Bold"/>
              </a:rPr>
              <a:t>Stone</a:t>
            </a:r>
          </a:p>
        </p:txBody>
      </p:sp>
      <p:sp>
        <p:nvSpPr>
          <p:cNvPr id="14" name="TextBox 14"/>
          <p:cNvSpPr txBox="1"/>
          <p:nvPr/>
        </p:nvSpPr>
        <p:spPr>
          <a:xfrm>
            <a:off x="10740620" y="8556878"/>
            <a:ext cx="739527" cy="398781"/>
          </a:xfrm>
          <a:prstGeom prst="rect">
            <a:avLst/>
          </a:prstGeom>
        </p:spPr>
        <p:txBody>
          <a:bodyPr lIns="0" tIns="0" rIns="0" bIns="0" rtlCol="0" anchor="t">
            <a:spAutoFit/>
          </a:bodyPr>
          <a:lstStyle/>
          <a:p>
            <a:pPr algn="ctr">
              <a:lnSpc>
                <a:spcPts val="3219"/>
              </a:lnSpc>
            </a:pPr>
            <a:r>
              <a:rPr lang="en-US" sz="2299" b="1">
                <a:solidFill>
                  <a:srgbClr val="000000"/>
                </a:solidFill>
                <a:latin typeface="Barlow Medium Bold"/>
                <a:ea typeface="Barlow Medium Bold"/>
                <a:cs typeface="Barlow Medium Bold"/>
                <a:sym typeface="Barlow Medium Bold"/>
              </a:rPr>
              <a:t>Wood</a:t>
            </a:r>
          </a:p>
        </p:txBody>
      </p:sp>
      <p:sp>
        <p:nvSpPr>
          <p:cNvPr id="15" name="TextBox 15"/>
          <p:cNvSpPr txBox="1"/>
          <p:nvPr/>
        </p:nvSpPr>
        <p:spPr>
          <a:xfrm>
            <a:off x="13637452" y="8556878"/>
            <a:ext cx="2037011" cy="398781"/>
          </a:xfrm>
          <a:prstGeom prst="rect">
            <a:avLst/>
          </a:prstGeom>
        </p:spPr>
        <p:txBody>
          <a:bodyPr lIns="0" tIns="0" rIns="0" bIns="0" rtlCol="0" anchor="t">
            <a:spAutoFit/>
          </a:bodyPr>
          <a:lstStyle/>
          <a:p>
            <a:pPr algn="ctr">
              <a:lnSpc>
                <a:spcPts val="3219"/>
              </a:lnSpc>
            </a:pPr>
            <a:r>
              <a:rPr lang="en-US" sz="2299" b="1">
                <a:solidFill>
                  <a:srgbClr val="000000"/>
                </a:solidFill>
                <a:latin typeface="Barlow Medium Bold"/>
                <a:ea typeface="Barlow Medium Bold"/>
                <a:cs typeface="Barlow Medium Bold"/>
                <a:sym typeface="Barlow Medium Bold"/>
              </a:rPr>
              <a:t>Precious Metals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4480441" y="-3803801"/>
            <a:ext cx="9298008" cy="14471608"/>
          </a:xfrm>
          <a:custGeom>
            <a:avLst/>
            <a:gdLst/>
            <a:ahLst/>
            <a:cxnLst/>
            <a:rect l="l" t="t" r="r" b="b"/>
            <a:pathLst>
              <a:path w="9298008" h="14471608">
                <a:moveTo>
                  <a:pt x="0" y="0"/>
                </a:moveTo>
                <a:lnTo>
                  <a:pt x="9298008" y="0"/>
                </a:lnTo>
                <a:lnTo>
                  <a:pt x="9298008" y="14471609"/>
                </a:lnTo>
                <a:lnTo>
                  <a:pt x="0" y="14471609"/>
                </a:lnTo>
                <a:lnTo>
                  <a:pt x="0" y="0"/>
                </a:lnTo>
                <a:close/>
              </a:path>
            </a:pathLst>
          </a:custGeom>
          <a:blipFill>
            <a:blip r:embed="rId2">
              <a:alphaModFix amt="20999"/>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alphaModFix amt="29000"/>
            </a:blip>
            <a:stretch>
              <a:fillRect t="-10777" b="-10777"/>
            </a:stretch>
          </a:blipFill>
        </p:spPr>
        <p:txBody>
          <a:bodyPr/>
          <a:lstStyle/>
          <a:p>
            <a:endParaRPr lang="en-US"/>
          </a:p>
        </p:txBody>
      </p:sp>
      <p:sp>
        <p:nvSpPr>
          <p:cNvPr id="4" name="Freeform 4"/>
          <p:cNvSpPr/>
          <p:nvPr/>
        </p:nvSpPr>
        <p:spPr>
          <a:xfrm>
            <a:off x="1454886" y="4213074"/>
            <a:ext cx="5069743" cy="1641329"/>
          </a:xfrm>
          <a:custGeom>
            <a:avLst/>
            <a:gdLst/>
            <a:ahLst/>
            <a:cxnLst/>
            <a:rect l="l" t="t" r="r" b="b"/>
            <a:pathLst>
              <a:path w="5069743" h="1641329">
                <a:moveTo>
                  <a:pt x="0" y="0"/>
                </a:moveTo>
                <a:lnTo>
                  <a:pt x="5069743" y="0"/>
                </a:lnTo>
                <a:lnTo>
                  <a:pt x="5069743" y="1641329"/>
                </a:lnTo>
                <a:lnTo>
                  <a:pt x="0" y="1641329"/>
                </a:lnTo>
                <a:lnTo>
                  <a:pt x="0" y="0"/>
                </a:lnTo>
                <a:close/>
              </a:path>
            </a:pathLst>
          </a:custGeom>
          <a:blipFill>
            <a:blip r:embed="rId5"/>
            <a:stretch>
              <a:fillRect/>
            </a:stretch>
          </a:blipFill>
        </p:spPr>
        <p:txBody>
          <a:bodyPr/>
          <a:lstStyle/>
          <a:p>
            <a:endParaRPr lang="en-US"/>
          </a:p>
        </p:txBody>
      </p:sp>
      <p:sp>
        <p:nvSpPr>
          <p:cNvPr id="5" name="Freeform 5"/>
          <p:cNvSpPr/>
          <p:nvPr/>
        </p:nvSpPr>
        <p:spPr>
          <a:xfrm>
            <a:off x="0" y="8614375"/>
            <a:ext cx="7315200" cy="1733097"/>
          </a:xfrm>
          <a:custGeom>
            <a:avLst/>
            <a:gdLst/>
            <a:ahLst/>
            <a:cxnLst/>
            <a:rect l="l" t="t" r="r" b="b"/>
            <a:pathLst>
              <a:path w="7315200" h="1733097">
                <a:moveTo>
                  <a:pt x="0" y="0"/>
                </a:moveTo>
                <a:lnTo>
                  <a:pt x="7315200" y="0"/>
                </a:lnTo>
                <a:lnTo>
                  <a:pt x="7315200" y="1733097"/>
                </a:lnTo>
                <a:lnTo>
                  <a:pt x="0" y="17330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7315200" y="8614375"/>
            <a:ext cx="7315200" cy="1733097"/>
          </a:xfrm>
          <a:custGeom>
            <a:avLst/>
            <a:gdLst/>
            <a:ahLst/>
            <a:cxnLst/>
            <a:rect l="l" t="t" r="r" b="b"/>
            <a:pathLst>
              <a:path w="7315200" h="1733097">
                <a:moveTo>
                  <a:pt x="0" y="0"/>
                </a:moveTo>
                <a:lnTo>
                  <a:pt x="7315200" y="0"/>
                </a:lnTo>
                <a:lnTo>
                  <a:pt x="7315200" y="1733097"/>
                </a:lnTo>
                <a:lnTo>
                  <a:pt x="0" y="17330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14604534" y="8614375"/>
            <a:ext cx="7315200" cy="1733097"/>
          </a:xfrm>
          <a:custGeom>
            <a:avLst/>
            <a:gdLst/>
            <a:ahLst/>
            <a:cxnLst/>
            <a:rect l="l" t="t" r="r" b="b"/>
            <a:pathLst>
              <a:path w="7315200" h="1733097">
                <a:moveTo>
                  <a:pt x="0" y="0"/>
                </a:moveTo>
                <a:lnTo>
                  <a:pt x="7315200" y="0"/>
                </a:lnTo>
                <a:lnTo>
                  <a:pt x="7315200" y="1733097"/>
                </a:lnTo>
                <a:lnTo>
                  <a:pt x="0" y="1733097"/>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7315200" y="3704962"/>
            <a:ext cx="3485315" cy="2657553"/>
          </a:xfrm>
          <a:custGeom>
            <a:avLst/>
            <a:gdLst/>
            <a:ahLst/>
            <a:cxnLst/>
            <a:rect l="l" t="t" r="r" b="b"/>
            <a:pathLst>
              <a:path w="3485315" h="2657553">
                <a:moveTo>
                  <a:pt x="0" y="0"/>
                </a:moveTo>
                <a:lnTo>
                  <a:pt x="3485315" y="0"/>
                </a:lnTo>
                <a:lnTo>
                  <a:pt x="3485315" y="2657553"/>
                </a:lnTo>
                <a:lnTo>
                  <a:pt x="0" y="265755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12756323" y="3432004"/>
            <a:ext cx="2964628" cy="2964628"/>
          </a:xfrm>
          <a:custGeom>
            <a:avLst/>
            <a:gdLst/>
            <a:ahLst/>
            <a:cxnLst/>
            <a:rect l="l" t="t" r="r" b="b"/>
            <a:pathLst>
              <a:path w="2964628" h="2964628">
                <a:moveTo>
                  <a:pt x="0" y="0"/>
                </a:moveTo>
                <a:lnTo>
                  <a:pt x="2964628" y="0"/>
                </a:lnTo>
                <a:lnTo>
                  <a:pt x="2964628" y="2964628"/>
                </a:lnTo>
                <a:lnTo>
                  <a:pt x="0" y="296462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0" name="TextBox 10"/>
          <p:cNvSpPr txBox="1"/>
          <p:nvPr/>
        </p:nvSpPr>
        <p:spPr>
          <a:xfrm>
            <a:off x="2402114" y="6645461"/>
            <a:ext cx="2805559" cy="431801"/>
          </a:xfrm>
          <a:prstGeom prst="rect">
            <a:avLst/>
          </a:prstGeom>
        </p:spPr>
        <p:txBody>
          <a:bodyPr lIns="0" tIns="0" rIns="0" bIns="0" rtlCol="0" anchor="t">
            <a:spAutoFit/>
          </a:bodyPr>
          <a:lstStyle/>
          <a:p>
            <a:pPr algn="ctr">
              <a:lnSpc>
                <a:spcPts val="3499"/>
              </a:lnSpc>
            </a:pPr>
            <a:r>
              <a:rPr lang="en-US" sz="2499" b="1">
                <a:solidFill>
                  <a:srgbClr val="000000"/>
                </a:solidFill>
                <a:latin typeface="Barlow Medium Bold"/>
                <a:ea typeface="Barlow Medium Bold"/>
                <a:cs typeface="Barlow Medium Bold"/>
                <a:sym typeface="Barlow Medium Bold"/>
              </a:rPr>
              <a:t>Protection from Evil</a:t>
            </a:r>
          </a:p>
        </p:txBody>
      </p:sp>
      <p:sp>
        <p:nvSpPr>
          <p:cNvPr id="11" name="TextBox 11"/>
          <p:cNvSpPr txBox="1"/>
          <p:nvPr/>
        </p:nvSpPr>
        <p:spPr>
          <a:xfrm>
            <a:off x="8369973" y="6612440"/>
            <a:ext cx="1375023" cy="448311"/>
          </a:xfrm>
          <a:prstGeom prst="rect">
            <a:avLst/>
          </a:prstGeom>
        </p:spPr>
        <p:txBody>
          <a:bodyPr lIns="0" tIns="0" rIns="0" bIns="0" rtlCol="0" anchor="t">
            <a:spAutoFit/>
          </a:bodyPr>
          <a:lstStyle/>
          <a:p>
            <a:pPr algn="ctr">
              <a:lnSpc>
                <a:spcPts val="3639"/>
              </a:lnSpc>
            </a:pPr>
            <a:r>
              <a:rPr lang="en-US" sz="2599" b="1">
                <a:solidFill>
                  <a:srgbClr val="000000"/>
                </a:solidFill>
                <a:latin typeface="Barlow Medium Bold"/>
                <a:ea typeface="Barlow Medium Bold"/>
                <a:cs typeface="Barlow Medium Bold"/>
                <a:sym typeface="Barlow Medium Bold"/>
              </a:rPr>
              <a:t>Long Life</a:t>
            </a:r>
          </a:p>
        </p:txBody>
      </p:sp>
      <p:sp>
        <p:nvSpPr>
          <p:cNvPr id="12" name="TextBox 12"/>
          <p:cNvSpPr txBox="1"/>
          <p:nvPr/>
        </p:nvSpPr>
        <p:spPr>
          <a:xfrm>
            <a:off x="12906923" y="6645461"/>
            <a:ext cx="2663428" cy="415291"/>
          </a:xfrm>
          <a:prstGeom prst="rect">
            <a:avLst/>
          </a:prstGeom>
        </p:spPr>
        <p:txBody>
          <a:bodyPr lIns="0" tIns="0" rIns="0" bIns="0" rtlCol="0" anchor="t">
            <a:spAutoFit/>
          </a:bodyPr>
          <a:lstStyle/>
          <a:p>
            <a:pPr algn="ctr">
              <a:lnSpc>
                <a:spcPts val="3359"/>
              </a:lnSpc>
            </a:pPr>
            <a:r>
              <a:rPr lang="en-US" sz="2399" b="1">
                <a:solidFill>
                  <a:srgbClr val="000000"/>
                </a:solidFill>
                <a:latin typeface="Barlow Medium Bold"/>
                <a:ea typeface="Barlow Medium Bold"/>
                <a:cs typeface="Barlow Medium Bold"/>
                <a:sym typeface="Barlow Medium Bold"/>
              </a:rPr>
              <a:t>Strength and Power</a:t>
            </a:r>
          </a:p>
        </p:txBody>
      </p:sp>
      <p:sp>
        <p:nvSpPr>
          <p:cNvPr id="13" name="TextBox 13"/>
          <p:cNvSpPr txBox="1"/>
          <p:nvPr/>
        </p:nvSpPr>
        <p:spPr>
          <a:xfrm>
            <a:off x="3547572" y="600666"/>
            <a:ext cx="11163746" cy="1159512"/>
          </a:xfrm>
          <a:prstGeom prst="rect">
            <a:avLst/>
          </a:prstGeom>
        </p:spPr>
        <p:txBody>
          <a:bodyPr lIns="0" tIns="0" rIns="0" bIns="0" rtlCol="0" anchor="t">
            <a:spAutoFit/>
          </a:bodyPr>
          <a:lstStyle/>
          <a:p>
            <a:pPr algn="ctr">
              <a:lnSpc>
                <a:spcPts val="9589"/>
              </a:lnSpc>
            </a:pPr>
            <a:r>
              <a:rPr lang="en-US" sz="6849">
                <a:solidFill>
                  <a:srgbClr val="000000"/>
                </a:solidFill>
                <a:latin typeface="Dosis Extra Bold"/>
                <a:ea typeface="Dosis Extra Bold"/>
                <a:cs typeface="Dosis Extra Bold"/>
                <a:sym typeface="Dosis Extra Bold"/>
              </a:rPr>
              <a:t>What Were Amulets Used For?</a:t>
            </a:r>
          </a:p>
        </p:txBody>
      </p:sp>
      <p:sp>
        <p:nvSpPr>
          <p:cNvPr id="14" name="TextBox 14"/>
          <p:cNvSpPr txBox="1"/>
          <p:nvPr/>
        </p:nvSpPr>
        <p:spPr>
          <a:xfrm>
            <a:off x="3654356" y="2344058"/>
            <a:ext cx="10950178" cy="521236"/>
          </a:xfrm>
          <a:prstGeom prst="rect">
            <a:avLst/>
          </a:prstGeom>
        </p:spPr>
        <p:txBody>
          <a:bodyPr lIns="0" tIns="0" rIns="0" bIns="0" rtlCol="0" anchor="t">
            <a:spAutoFit/>
          </a:bodyPr>
          <a:lstStyle/>
          <a:p>
            <a:pPr algn="ctr">
              <a:lnSpc>
                <a:spcPts val="4345"/>
              </a:lnSpc>
              <a:spcBef>
                <a:spcPct val="0"/>
              </a:spcBef>
            </a:pPr>
            <a:r>
              <a:rPr lang="en-US" sz="3103" b="1">
                <a:solidFill>
                  <a:srgbClr val="000000"/>
                </a:solidFill>
                <a:latin typeface="Barlow Medium"/>
                <a:ea typeface="Barlow Medium"/>
                <a:cs typeface="Barlow Medium"/>
                <a:sym typeface="Barlow Medium"/>
              </a:rPr>
              <a:t>Amulets had many uses, but most fit into three main categories: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1028700" y="2691894"/>
            <a:ext cx="15943925" cy="7595106"/>
          </a:xfrm>
          <a:custGeom>
            <a:avLst/>
            <a:gdLst/>
            <a:ahLst/>
            <a:cxnLst/>
            <a:rect l="l" t="t" r="r" b="b"/>
            <a:pathLst>
              <a:path w="15943925" h="7595106">
                <a:moveTo>
                  <a:pt x="0" y="0"/>
                </a:moveTo>
                <a:lnTo>
                  <a:pt x="15943925" y="0"/>
                </a:lnTo>
                <a:lnTo>
                  <a:pt x="15943925" y="7595106"/>
                </a:lnTo>
                <a:lnTo>
                  <a:pt x="0" y="7595106"/>
                </a:lnTo>
                <a:lnTo>
                  <a:pt x="0" y="0"/>
                </a:lnTo>
                <a:close/>
              </a:path>
            </a:pathLst>
          </a:custGeom>
          <a:blipFill>
            <a:blip r:embed="rId3">
              <a:alphaModFix amt="20999"/>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19999"/>
            </a:blip>
            <a:stretch>
              <a:fillRect t="-10777" b="-10777"/>
            </a:stretch>
          </a:blipFill>
        </p:spPr>
        <p:txBody>
          <a:bodyPr/>
          <a:lstStyle/>
          <a:p>
            <a:endParaRPr lang="en-US"/>
          </a:p>
        </p:txBody>
      </p:sp>
      <p:sp>
        <p:nvSpPr>
          <p:cNvPr id="4" name="Freeform 4"/>
          <p:cNvSpPr/>
          <p:nvPr/>
        </p:nvSpPr>
        <p:spPr>
          <a:xfrm>
            <a:off x="846048" y="1791811"/>
            <a:ext cx="1886046" cy="5189411"/>
          </a:xfrm>
          <a:custGeom>
            <a:avLst/>
            <a:gdLst/>
            <a:ahLst/>
            <a:cxnLst/>
            <a:rect l="l" t="t" r="r" b="b"/>
            <a:pathLst>
              <a:path w="1886046" h="5189411">
                <a:moveTo>
                  <a:pt x="0" y="0"/>
                </a:moveTo>
                <a:lnTo>
                  <a:pt x="1886047" y="0"/>
                </a:lnTo>
                <a:lnTo>
                  <a:pt x="1886047" y="5189411"/>
                </a:lnTo>
                <a:lnTo>
                  <a:pt x="0" y="5189411"/>
                </a:lnTo>
                <a:lnTo>
                  <a:pt x="0" y="0"/>
                </a:lnTo>
                <a:close/>
              </a:path>
            </a:pathLst>
          </a:custGeom>
          <a:blipFill>
            <a:blip r:embed="rId6"/>
            <a:stretch>
              <a:fillRect b="-102813"/>
            </a:stretch>
          </a:blipFill>
        </p:spPr>
        <p:txBody>
          <a:bodyPr/>
          <a:lstStyle/>
          <a:p>
            <a:endParaRPr lang="en-US"/>
          </a:p>
        </p:txBody>
      </p:sp>
      <p:sp>
        <p:nvSpPr>
          <p:cNvPr id="5" name="Freeform 5"/>
          <p:cNvSpPr/>
          <p:nvPr/>
        </p:nvSpPr>
        <p:spPr>
          <a:xfrm>
            <a:off x="2882578" y="1791811"/>
            <a:ext cx="1910305" cy="5382661"/>
          </a:xfrm>
          <a:custGeom>
            <a:avLst/>
            <a:gdLst/>
            <a:ahLst/>
            <a:cxnLst/>
            <a:rect l="l" t="t" r="r" b="b"/>
            <a:pathLst>
              <a:path w="1910305" h="5382661">
                <a:moveTo>
                  <a:pt x="0" y="0"/>
                </a:moveTo>
                <a:lnTo>
                  <a:pt x="1910305" y="0"/>
                </a:lnTo>
                <a:lnTo>
                  <a:pt x="1910305" y="5382661"/>
                </a:lnTo>
                <a:lnTo>
                  <a:pt x="0" y="5382661"/>
                </a:lnTo>
                <a:lnTo>
                  <a:pt x="0" y="0"/>
                </a:lnTo>
                <a:close/>
              </a:path>
            </a:pathLst>
          </a:custGeom>
          <a:blipFill>
            <a:blip r:embed="rId7"/>
            <a:stretch>
              <a:fillRect t="-98046"/>
            </a:stretch>
          </a:blipFill>
        </p:spPr>
        <p:txBody>
          <a:bodyPr/>
          <a:lstStyle/>
          <a:p>
            <a:endParaRPr lang="en-US"/>
          </a:p>
        </p:txBody>
      </p:sp>
      <p:sp>
        <p:nvSpPr>
          <p:cNvPr id="6" name="Freeform 6"/>
          <p:cNvSpPr/>
          <p:nvPr/>
        </p:nvSpPr>
        <p:spPr>
          <a:xfrm>
            <a:off x="5665781" y="3137027"/>
            <a:ext cx="6512853" cy="4037446"/>
          </a:xfrm>
          <a:custGeom>
            <a:avLst/>
            <a:gdLst/>
            <a:ahLst/>
            <a:cxnLst/>
            <a:rect l="l" t="t" r="r" b="b"/>
            <a:pathLst>
              <a:path w="6512853" h="4037446">
                <a:moveTo>
                  <a:pt x="0" y="0"/>
                </a:moveTo>
                <a:lnTo>
                  <a:pt x="6512853" y="0"/>
                </a:lnTo>
                <a:lnTo>
                  <a:pt x="6512853" y="4037445"/>
                </a:lnTo>
                <a:lnTo>
                  <a:pt x="0" y="4037445"/>
                </a:lnTo>
                <a:lnTo>
                  <a:pt x="0" y="0"/>
                </a:lnTo>
                <a:close/>
              </a:path>
            </a:pathLst>
          </a:custGeom>
          <a:blipFill>
            <a:blip r:embed="rId8"/>
            <a:stretch>
              <a:fillRect r="-777" b="-281757"/>
            </a:stretch>
          </a:blipFill>
        </p:spPr>
        <p:txBody>
          <a:bodyPr/>
          <a:lstStyle/>
          <a:p>
            <a:endParaRPr lang="en-US"/>
          </a:p>
        </p:txBody>
      </p:sp>
      <p:sp>
        <p:nvSpPr>
          <p:cNvPr id="7" name="Freeform 7"/>
          <p:cNvSpPr/>
          <p:nvPr/>
        </p:nvSpPr>
        <p:spPr>
          <a:xfrm>
            <a:off x="12458013" y="2380615"/>
            <a:ext cx="5876627" cy="4603358"/>
          </a:xfrm>
          <a:custGeom>
            <a:avLst/>
            <a:gdLst/>
            <a:ahLst/>
            <a:cxnLst/>
            <a:rect l="l" t="t" r="r" b="b"/>
            <a:pathLst>
              <a:path w="5876627" h="4603358">
                <a:moveTo>
                  <a:pt x="0" y="0"/>
                </a:moveTo>
                <a:lnTo>
                  <a:pt x="5876627" y="0"/>
                </a:lnTo>
                <a:lnTo>
                  <a:pt x="5876627" y="4603357"/>
                </a:lnTo>
                <a:lnTo>
                  <a:pt x="0" y="4603357"/>
                </a:lnTo>
                <a:lnTo>
                  <a:pt x="0" y="0"/>
                </a:lnTo>
                <a:close/>
              </a:path>
            </a:pathLst>
          </a:custGeom>
          <a:blipFill>
            <a:blip r:embed="rId9"/>
            <a:stretch>
              <a:fillRect/>
            </a:stretch>
          </a:blipFill>
        </p:spPr>
        <p:txBody>
          <a:bodyPr/>
          <a:lstStyle/>
          <a:p>
            <a:endParaRPr lang="en-US"/>
          </a:p>
        </p:txBody>
      </p:sp>
      <p:sp>
        <p:nvSpPr>
          <p:cNvPr id="8" name="TextBox 8"/>
          <p:cNvSpPr txBox="1"/>
          <p:nvPr/>
        </p:nvSpPr>
        <p:spPr>
          <a:xfrm>
            <a:off x="211465" y="9534493"/>
            <a:ext cx="17865069" cy="555625"/>
          </a:xfrm>
          <a:prstGeom prst="rect">
            <a:avLst/>
          </a:prstGeom>
        </p:spPr>
        <p:txBody>
          <a:bodyPr lIns="0" tIns="0" rIns="0" bIns="0" rtlCol="0" anchor="t">
            <a:spAutoFit/>
          </a:bodyPr>
          <a:lstStyle/>
          <a:p>
            <a:pPr algn="ctr">
              <a:lnSpc>
                <a:spcPts val="4549"/>
              </a:lnSpc>
              <a:spcBef>
                <a:spcPct val="0"/>
              </a:spcBef>
            </a:pPr>
            <a:r>
              <a:rPr lang="en-US" sz="3249">
                <a:solidFill>
                  <a:srgbClr val="000000"/>
                </a:solidFill>
                <a:latin typeface="Barlow Medium"/>
                <a:ea typeface="Barlow Medium"/>
                <a:cs typeface="Barlow Medium"/>
                <a:sym typeface="Barlow Medium"/>
              </a:rPr>
              <a:t>If you want to learn more about these amulets check out the "Collections" section on our website!</a:t>
            </a:r>
          </a:p>
        </p:txBody>
      </p:sp>
      <p:sp>
        <p:nvSpPr>
          <p:cNvPr id="9" name="TextBox 9"/>
          <p:cNvSpPr txBox="1"/>
          <p:nvPr/>
        </p:nvSpPr>
        <p:spPr>
          <a:xfrm>
            <a:off x="1359030" y="7107797"/>
            <a:ext cx="3247430" cy="645160"/>
          </a:xfrm>
          <a:prstGeom prst="rect">
            <a:avLst/>
          </a:prstGeom>
        </p:spPr>
        <p:txBody>
          <a:bodyPr lIns="0" tIns="0" rIns="0" bIns="0" rtlCol="0" anchor="t">
            <a:spAutoFit/>
          </a:bodyPr>
          <a:lstStyle/>
          <a:p>
            <a:pPr algn="ctr">
              <a:lnSpc>
                <a:spcPts val="5389"/>
              </a:lnSpc>
              <a:spcBef>
                <a:spcPct val="0"/>
              </a:spcBef>
            </a:pPr>
            <a:r>
              <a:rPr lang="en-US" sz="3849">
                <a:solidFill>
                  <a:srgbClr val="000000"/>
                </a:solidFill>
                <a:latin typeface="Dosis Extra Bold"/>
                <a:ea typeface="Dosis Extra Bold"/>
                <a:cs typeface="Dosis Extra Bold"/>
                <a:sym typeface="Dosis Extra Bold"/>
              </a:rPr>
              <a:t>Bronze Amulets</a:t>
            </a:r>
          </a:p>
        </p:txBody>
      </p:sp>
      <p:sp>
        <p:nvSpPr>
          <p:cNvPr id="10" name="TextBox 10"/>
          <p:cNvSpPr txBox="1"/>
          <p:nvPr/>
        </p:nvSpPr>
        <p:spPr>
          <a:xfrm>
            <a:off x="371409" y="7895833"/>
            <a:ext cx="5222672" cy="878205"/>
          </a:xfrm>
          <a:prstGeom prst="rect">
            <a:avLst/>
          </a:prstGeom>
        </p:spPr>
        <p:txBody>
          <a:bodyPr lIns="0" tIns="0" rIns="0" bIns="0" rtlCol="0" anchor="t">
            <a:spAutoFit/>
          </a:bodyPr>
          <a:lstStyle/>
          <a:p>
            <a:pPr algn="ctr">
              <a:lnSpc>
                <a:spcPts val="3570"/>
              </a:lnSpc>
              <a:spcBef>
                <a:spcPct val="0"/>
              </a:spcBef>
            </a:pPr>
            <a:r>
              <a:rPr lang="en-US" sz="2550">
                <a:solidFill>
                  <a:srgbClr val="000000"/>
                </a:solidFill>
                <a:latin typeface="Barlow Medium"/>
                <a:ea typeface="Barlow Medium"/>
                <a:cs typeface="Barlow Medium"/>
                <a:sym typeface="Barlow Medium"/>
              </a:rPr>
              <a:t>Used for good luck and a safe journey to the afterlife</a:t>
            </a:r>
          </a:p>
        </p:txBody>
      </p:sp>
      <p:sp>
        <p:nvSpPr>
          <p:cNvPr id="11" name="TextBox 11"/>
          <p:cNvSpPr txBox="1"/>
          <p:nvPr/>
        </p:nvSpPr>
        <p:spPr>
          <a:xfrm>
            <a:off x="7235390" y="7107797"/>
            <a:ext cx="3373636" cy="645160"/>
          </a:xfrm>
          <a:prstGeom prst="rect">
            <a:avLst/>
          </a:prstGeom>
        </p:spPr>
        <p:txBody>
          <a:bodyPr lIns="0" tIns="0" rIns="0" bIns="0" rtlCol="0" anchor="t">
            <a:spAutoFit/>
          </a:bodyPr>
          <a:lstStyle/>
          <a:p>
            <a:pPr algn="ctr">
              <a:lnSpc>
                <a:spcPts val="5389"/>
              </a:lnSpc>
              <a:spcBef>
                <a:spcPct val="0"/>
              </a:spcBef>
            </a:pPr>
            <a:r>
              <a:rPr lang="en-US" sz="3849">
                <a:solidFill>
                  <a:srgbClr val="000000"/>
                </a:solidFill>
                <a:latin typeface="Dosis Extra Bold"/>
                <a:ea typeface="Dosis Extra Bold"/>
                <a:cs typeface="Dosis Extra Bold"/>
                <a:sym typeface="Dosis Extra Bold"/>
              </a:rPr>
              <a:t>Faience Amulets</a:t>
            </a:r>
          </a:p>
        </p:txBody>
      </p:sp>
      <p:sp>
        <p:nvSpPr>
          <p:cNvPr id="12" name="TextBox 12"/>
          <p:cNvSpPr txBox="1"/>
          <p:nvPr/>
        </p:nvSpPr>
        <p:spPr>
          <a:xfrm>
            <a:off x="6314323" y="8119923"/>
            <a:ext cx="5215769" cy="430024"/>
          </a:xfrm>
          <a:prstGeom prst="rect">
            <a:avLst/>
          </a:prstGeom>
        </p:spPr>
        <p:txBody>
          <a:bodyPr lIns="0" tIns="0" rIns="0" bIns="0" rtlCol="0" anchor="t">
            <a:spAutoFit/>
          </a:bodyPr>
          <a:lstStyle/>
          <a:p>
            <a:pPr algn="ctr">
              <a:lnSpc>
                <a:spcPts val="3565"/>
              </a:lnSpc>
              <a:spcBef>
                <a:spcPct val="0"/>
              </a:spcBef>
            </a:pPr>
            <a:r>
              <a:rPr lang="en-US" sz="2546">
                <a:solidFill>
                  <a:srgbClr val="000000"/>
                </a:solidFill>
                <a:latin typeface="Barlow Medium"/>
                <a:ea typeface="Barlow Medium"/>
                <a:cs typeface="Barlow Medium"/>
                <a:sym typeface="Barlow Medium"/>
              </a:rPr>
              <a:t>94 amulets with many different uses</a:t>
            </a:r>
          </a:p>
        </p:txBody>
      </p:sp>
      <p:sp>
        <p:nvSpPr>
          <p:cNvPr id="13" name="TextBox 13"/>
          <p:cNvSpPr txBox="1"/>
          <p:nvPr/>
        </p:nvSpPr>
        <p:spPr>
          <a:xfrm>
            <a:off x="13695370" y="7107797"/>
            <a:ext cx="3401913" cy="645160"/>
          </a:xfrm>
          <a:prstGeom prst="rect">
            <a:avLst/>
          </a:prstGeom>
        </p:spPr>
        <p:txBody>
          <a:bodyPr lIns="0" tIns="0" rIns="0" bIns="0" rtlCol="0" anchor="t">
            <a:spAutoFit/>
          </a:bodyPr>
          <a:lstStyle/>
          <a:p>
            <a:pPr algn="ctr">
              <a:lnSpc>
                <a:spcPts val="5389"/>
              </a:lnSpc>
              <a:spcBef>
                <a:spcPct val="0"/>
              </a:spcBef>
            </a:pPr>
            <a:r>
              <a:rPr lang="en-US" sz="3849">
                <a:solidFill>
                  <a:srgbClr val="000000"/>
                </a:solidFill>
                <a:latin typeface="Dosis Extra Bold"/>
                <a:ea typeface="Dosis Extra Bold"/>
                <a:cs typeface="Dosis Extra Bold"/>
                <a:sym typeface="Dosis Extra Bold"/>
              </a:rPr>
              <a:t>Scorpion Amulet</a:t>
            </a:r>
          </a:p>
        </p:txBody>
      </p:sp>
      <p:sp>
        <p:nvSpPr>
          <p:cNvPr id="14" name="TextBox 14"/>
          <p:cNvSpPr txBox="1"/>
          <p:nvPr/>
        </p:nvSpPr>
        <p:spPr>
          <a:xfrm>
            <a:off x="12658012" y="7895833"/>
            <a:ext cx="5222672" cy="878205"/>
          </a:xfrm>
          <a:prstGeom prst="rect">
            <a:avLst/>
          </a:prstGeom>
        </p:spPr>
        <p:txBody>
          <a:bodyPr lIns="0" tIns="0" rIns="0" bIns="0" rtlCol="0" anchor="t">
            <a:spAutoFit/>
          </a:bodyPr>
          <a:lstStyle/>
          <a:p>
            <a:pPr algn="ctr">
              <a:lnSpc>
                <a:spcPts val="3570"/>
              </a:lnSpc>
              <a:spcBef>
                <a:spcPct val="0"/>
              </a:spcBef>
            </a:pPr>
            <a:r>
              <a:rPr lang="en-US" sz="2550">
                <a:solidFill>
                  <a:srgbClr val="000000"/>
                </a:solidFill>
                <a:latin typeface="Barlow Medium"/>
                <a:ea typeface="Barlow Medium"/>
                <a:cs typeface="Barlow Medium"/>
                <a:sym typeface="Barlow Medium"/>
              </a:rPr>
              <a:t>Used for protection and to represent the goddess Serket</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alphaModFix amt="29000"/>
            </a:blip>
            <a:stretch>
              <a:fillRect t="-10777" b="-10777"/>
            </a:stretch>
          </a:blipFill>
        </p:spPr>
        <p:txBody>
          <a:bodyPr/>
          <a:lstStyle/>
          <a:p>
            <a:endParaRPr lang="en-US"/>
          </a:p>
        </p:txBody>
      </p:sp>
      <p:sp>
        <p:nvSpPr>
          <p:cNvPr id="3" name="Freeform 3"/>
          <p:cNvSpPr/>
          <p:nvPr/>
        </p:nvSpPr>
        <p:spPr>
          <a:xfrm>
            <a:off x="1984721" y="-413890"/>
            <a:ext cx="14318557" cy="11114780"/>
          </a:xfrm>
          <a:custGeom>
            <a:avLst/>
            <a:gdLst/>
            <a:ahLst/>
            <a:cxnLst/>
            <a:rect l="l" t="t" r="r" b="b"/>
            <a:pathLst>
              <a:path w="14318557" h="11114780">
                <a:moveTo>
                  <a:pt x="0" y="0"/>
                </a:moveTo>
                <a:lnTo>
                  <a:pt x="14318558" y="0"/>
                </a:lnTo>
                <a:lnTo>
                  <a:pt x="14318558" y="11114780"/>
                </a:lnTo>
                <a:lnTo>
                  <a:pt x="0" y="11114780"/>
                </a:lnTo>
                <a:lnTo>
                  <a:pt x="0" y="0"/>
                </a:lnTo>
                <a:close/>
              </a:path>
            </a:pathLst>
          </a:custGeom>
          <a:blipFill>
            <a:blip r:embed="rId4">
              <a:alphaModFix amt="13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0" y="0"/>
            <a:ext cx="3188970" cy="10287000"/>
          </a:xfrm>
          <a:custGeom>
            <a:avLst/>
            <a:gdLst/>
            <a:ahLst/>
            <a:cxnLst/>
            <a:rect l="l" t="t" r="r" b="b"/>
            <a:pathLst>
              <a:path w="3188970" h="10287000">
                <a:moveTo>
                  <a:pt x="0" y="0"/>
                </a:moveTo>
                <a:lnTo>
                  <a:pt x="3188970" y="0"/>
                </a:lnTo>
                <a:lnTo>
                  <a:pt x="318897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4494237" y="387031"/>
            <a:ext cx="9299525" cy="1159512"/>
          </a:xfrm>
          <a:prstGeom prst="rect">
            <a:avLst/>
          </a:prstGeom>
        </p:spPr>
        <p:txBody>
          <a:bodyPr lIns="0" tIns="0" rIns="0" bIns="0" rtlCol="0" anchor="t">
            <a:spAutoFit/>
          </a:bodyPr>
          <a:lstStyle/>
          <a:p>
            <a:pPr algn="ctr">
              <a:lnSpc>
                <a:spcPts val="9589"/>
              </a:lnSpc>
            </a:pPr>
            <a:r>
              <a:rPr lang="en-US" sz="6849">
                <a:solidFill>
                  <a:srgbClr val="000000"/>
                </a:solidFill>
                <a:latin typeface="Dosis Extra Bold"/>
                <a:ea typeface="Dosis Extra Bold"/>
                <a:cs typeface="Dosis Extra Bold"/>
                <a:sym typeface="Dosis Extra Bold"/>
              </a:rPr>
              <a:t>Egyptian Gods As Animals</a:t>
            </a:r>
          </a:p>
        </p:txBody>
      </p:sp>
      <p:sp>
        <p:nvSpPr>
          <p:cNvPr id="6" name="Freeform 6"/>
          <p:cNvSpPr/>
          <p:nvPr/>
        </p:nvSpPr>
        <p:spPr>
          <a:xfrm>
            <a:off x="15099030" y="0"/>
            <a:ext cx="3188970" cy="10287000"/>
          </a:xfrm>
          <a:custGeom>
            <a:avLst/>
            <a:gdLst/>
            <a:ahLst/>
            <a:cxnLst/>
            <a:rect l="l" t="t" r="r" b="b"/>
            <a:pathLst>
              <a:path w="3188970" h="10287000">
                <a:moveTo>
                  <a:pt x="0" y="0"/>
                </a:moveTo>
                <a:lnTo>
                  <a:pt x="3188970" y="0"/>
                </a:lnTo>
                <a:lnTo>
                  <a:pt x="3188970" y="10287000"/>
                </a:lnTo>
                <a:lnTo>
                  <a:pt x="0" y="102870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7" name="Freeform 7"/>
          <p:cNvSpPr/>
          <p:nvPr/>
        </p:nvSpPr>
        <p:spPr>
          <a:xfrm>
            <a:off x="2295608" y="3520167"/>
            <a:ext cx="1786724" cy="4509082"/>
          </a:xfrm>
          <a:custGeom>
            <a:avLst/>
            <a:gdLst/>
            <a:ahLst/>
            <a:cxnLst/>
            <a:rect l="l" t="t" r="r" b="b"/>
            <a:pathLst>
              <a:path w="1786724" h="4509082">
                <a:moveTo>
                  <a:pt x="0" y="0"/>
                </a:moveTo>
                <a:lnTo>
                  <a:pt x="1786724" y="0"/>
                </a:lnTo>
                <a:lnTo>
                  <a:pt x="1786724" y="4509081"/>
                </a:lnTo>
                <a:lnTo>
                  <a:pt x="0" y="45090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8" name="Freeform 8"/>
          <p:cNvSpPr/>
          <p:nvPr/>
        </p:nvSpPr>
        <p:spPr>
          <a:xfrm>
            <a:off x="8340823" y="3936625"/>
            <a:ext cx="1606354" cy="4092623"/>
          </a:xfrm>
          <a:custGeom>
            <a:avLst/>
            <a:gdLst/>
            <a:ahLst/>
            <a:cxnLst/>
            <a:rect l="l" t="t" r="r" b="b"/>
            <a:pathLst>
              <a:path w="1606354" h="4092623">
                <a:moveTo>
                  <a:pt x="0" y="0"/>
                </a:moveTo>
                <a:lnTo>
                  <a:pt x="1606354" y="0"/>
                </a:lnTo>
                <a:lnTo>
                  <a:pt x="1606354" y="4092623"/>
                </a:lnTo>
                <a:lnTo>
                  <a:pt x="0" y="409262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a:off x="14173284" y="3699890"/>
            <a:ext cx="1851492" cy="4474906"/>
          </a:xfrm>
          <a:custGeom>
            <a:avLst/>
            <a:gdLst/>
            <a:ahLst/>
            <a:cxnLst/>
            <a:rect l="l" t="t" r="r" b="b"/>
            <a:pathLst>
              <a:path w="1851492" h="4474906">
                <a:moveTo>
                  <a:pt x="0" y="0"/>
                </a:moveTo>
                <a:lnTo>
                  <a:pt x="1851492" y="0"/>
                </a:lnTo>
                <a:lnTo>
                  <a:pt x="1851492" y="4474907"/>
                </a:lnTo>
                <a:lnTo>
                  <a:pt x="0" y="44749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TextBox 10"/>
          <p:cNvSpPr txBox="1"/>
          <p:nvPr/>
        </p:nvSpPr>
        <p:spPr>
          <a:xfrm>
            <a:off x="810006" y="8117647"/>
            <a:ext cx="5255746" cy="1069925"/>
          </a:xfrm>
          <a:prstGeom prst="rect">
            <a:avLst/>
          </a:prstGeom>
        </p:spPr>
        <p:txBody>
          <a:bodyPr lIns="0" tIns="0" rIns="0" bIns="0" rtlCol="0" anchor="t">
            <a:spAutoFit/>
          </a:bodyPr>
          <a:lstStyle/>
          <a:p>
            <a:pPr marL="0" lvl="0" indent="0" algn="ctr">
              <a:lnSpc>
                <a:spcPts val="4345"/>
              </a:lnSpc>
              <a:spcBef>
                <a:spcPct val="0"/>
              </a:spcBef>
            </a:pPr>
            <a:r>
              <a:rPr lang="en-US" sz="3103" b="1" u="none" strike="noStrike">
                <a:solidFill>
                  <a:srgbClr val="000000"/>
                </a:solidFill>
                <a:latin typeface="Barlow Medium"/>
                <a:ea typeface="Barlow Medium"/>
                <a:cs typeface="Barlow Medium"/>
                <a:sym typeface="Barlow Medium"/>
              </a:rPr>
              <a:t>Horus, the god of the sun, was depicted as a falcon. </a:t>
            </a:r>
          </a:p>
        </p:txBody>
      </p:sp>
      <p:sp>
        <p:nvSpPr>
          <p:cNvPr id="11" name="TextBox 11"/>
          <p:cNvSpPr txBox="1"/>
          <p:nvPr/>
        </p:nvSpPr>
        <p:spPr>
          <a:xfrm>
            <a:off x="6209165" y="8117647"/>
            <a:ext cx="6016575" cy="1615731"/>
          </a:xfrm>
          <a:prstGeom prst="rect">
            <a:avLst/>
          </a:prstGeom>
        </p:spPr>
        <p:txBody>
          <a:bodyPr lIns="0" tIns="0" rIns="0" bIns="0" rtlCol="0" anchor="t">
            <a:spAutoFit/>
          </a:bodyPr>
          <a:lstStyle/>
          <a:p>
            <a:pPr marL="0" lvl="0" indent="0" algn="ctr">
              <a:lnSpc>
                <a:spcPts val="4345"/>
              </a:lnSpc>
              <a:spcBef>
                <a:spcPct val="0"/>
              </a:spcBef>
            </a:pPr>
            <a:r>
              <a:rPr lang="en-US" sz="3103" b="1" u="none" strike="noStrike">
                <a:solidFill>
                  <a:srgbClr val="000000"/>
                </a:solidFill>
                <a:latin typeface="Barlow Medium"/>
                <a:ea typeface="Barlow Medium"/>
                <a:cs typeface="Barlow Medium"/>
                <a:sym typeface="Barlow Medium"/>
              </a:rPr>
              <a:t>Anubis, the god of funerary practices, was depicted as a jackal.</a:t>
            </a:r>
          </a:p>
        </p:txBody>
      </p:sp>
      <p:sp>
        <p:nvSpPr>
          <p:cNvPr id="12" name="TextBox 12"/>
          <p:cNvSpPr txBox="1"/>
          <p:nvPr/>
        </p:nvSpPr>
        <p:spPr>
          <a:xfrm>
            <a:off x="12368615" y="8188375"/>
            <a:ext cx="5291436" cy="1069925"/>
          </a:xfrm>
          <a:prstGeom prst="rect">
            <a:avLst/>
          </a:prstGeom>
        </p:spPr>
        <p:txBody>
          <a:bodyPr lIns="0" tIns="0" rIns="0" bIns="0" rtlCol="0" anchor="t">
            <a:spAutoFit/>
          </a:bodyPr>
          <a:lstStyle/>
          <a:p>
            <a:pPr marL="0" lvl="0" indent="0" algn="ctr">
              <a:lnSpc>
                <a:spcPts val="4345"/>
              </a:lnSpc>
              <a:spcBef>
                <a:spcPct val="0"/>
              </a:spcBef>
            </a:pPr>
            <a:r>
              <a:rPr lang="en-US" sz="3103" b="1" u="none" strike="noStrike">
                <a:solidFill>
                  <a:srgbClr val="000000"/>
                </a:solidFill>
                <a:latin typeface="Barlow Medium"/>
                <a:ea typeface="Barlow Medium"/>
                <a:cs typeface="Barlow Medium"/>
                <a:sym typeface="Barlow Medium"/>
              </a:rPr>
              <a:t>Sekhmet, the goddess of war, was depicted as a lion.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832862" y="1242334"/>
            <a:ext cx="19453930" cy="9267145"/>
          </a:xfrm>
          <a:custGeom>
            <a:avLst/>
            <a:gdLst/>
            <a:ahLst/>
            <a:cxnLst/>
            <a:rect l="l" t="t" r="r" b="b"/>
            <a:pathLst>
              <a:path w="19453930" h="9267145">
                <a:moveTo>
                  <a:pt x="0" y="0"/>
                </a:moveTo>
                <a:lnTo>
                  <a:pt x="19453931" y="0"/>
                </a:lnTo>
                <a:lnTo>
                  <a:pt x="19453931" y="9267145"/>
                </a:lnTo>
                <a:lnTo>
                  <a:pt x="0" y="9267145"/>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27000"/>
            </a:blip>
            <a:stretch>
              <a:fillRect t="-10777" b="-10777"/>
            </a:stretch>
          </a:blipFill>
        </p:spPr>
        <p:txBody>
          <a:bodyPr/>
          <a:lstStyle/>
          <a:p>
            <a:endParaRPr lang="en-US"/>
          </a:p>
        </p:txBody>
      </p:sp>
      <p:sp>
        <p:nvSpPr>
          <p:cNvPr id="4" name="Freeform 4"/>
          <p:cNvSpPr/>
          <p:nvPr/>
        </p:nvSpPr>
        <p:spPr>
          <a:xfrm rot="-1160072">
            <a:off x="14404062" y="7473980"/>
            <a:ext cx="2697297" cy="2773570"/>
          </a:xfrm>
          <a:custGeom>
            <a:avLst/>
            <a:gdLst/>
            <a:ahLst/>
            <a:cxnLst/>
            <a:rect l="l" t="t" r="r" b="b"/>
            <a:pathLst>
              <a:path w="2697297" h="2773570">
                <a:moveTo>
                  <a:pt x="0" y="0"/>
                </a:moveTo>
                <a:lnTo>
                  <a:pt x="2697297" y="0"/>
                </a:lnTo>
                <a:lnTo>
                  <a:pt x="2697297" y="2773570"/>
                </a:lnTo>
                <a:lnTo>
                  <a:pt x="0" y="27735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a:off x="10866277" y="7105677"/>
            <a:ext cx="3154705" cy="2669669"/>
          </a:xfrm>
          <a:custGeom>
            <a:avLst/>
            <a:gdLst/>
            <a:ahLst/>
            <a:cxnLst/>
            <a:rect l="l" t="t" r="r" b="b"/>
            <a:pathLst>
              <a:path w="3154705" h="2669669">
                <a:moveTo>
                  <a:pt x="0" y="0"/>
                </a:moveTo>
                <a:lnTo>
                  <a:pt x="3154705" y="0"/>
                </a:lnTo>
                <a:lnTo>
                  <a:pt x="3154705" y="2669669"/>
                </a:lnTo>
                <a:lnTo>
                  <a:pt x="0" y="26696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6" name="Freeform 6"/>
          <p:cNvSpPr/>
          <p:nvPr/>
        </p:nvSpPr>
        <p:spPr>
          <a:xfrm>
            <a:off x="5692734" y="7799443"/>
            <a:ext cx="3530384" cy="2122643"/>
          </a:xfrm>
          <a:custGeom>
            <a:avLst/>
            <a:gdLst/>
            <a:ahLst/>
            <a:cxnLst/>
            <a:rect l="l" t="t" r="r" b="b"/>
            <a:pathLst>
              <a:path w="3530384" h="2122643">
                <a:moveTo>
                  <a:pt x="0" y="0"/>
                </a:moveTo>
                <a:lnTo>
                  <a:pt x="3530384" y="0"/>
                </a:lnTo>
                <a:lnTo>
                  <a:pt x="3530384" y="2122643"/>
                </a:lnTo>
                <a:lnTo>
                  <a:pt x="0" y="212264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rot="3202882">
            <a:off x="2218080" y="6923072"/>
            <a:ext cx="1813358" cy="3875386"/>
          </a:xfrm>
          <a:custGeom>
            <a:avLst/>
            <a:gdLst/>
            <a:ahLst/>
            <a:cxnLst/>
            <a:rect l="l" t="t" r="r" b="b"/>
            <a:pathLst>
              <a:path w="1813358" h="3875386">
                <a:moveTo>
                  <a:pt x="0" y="0"/>
                </a:moveTo>
                <a:lnTo>
                  <a:pt x="1813358" y="0"/>
                </a:lnTo>
                <a:lnTo>
                  <a:pt x="1813358" y="3875386"/>
                </a:lnTo>
                <a:lnTo>
                  <a:pt x="0" y="3875386"/>
                </a:lnTo>
                <a:lnTo>
                  <a:pt x="0" y="0"/>
                </a:lnTo>
                <a:close/>
              </a:path>
            </a:pathLst>
          </a:custGeom>
          <a:blipFill>
            <a:blip r:embed="rId12"/>
            <a:stretch>
              <a:fillRect/>
            </a:stretch>
          </a:blipFill>
        </p:spPr>
        <p:txBody>
          <a:bodyPr/>
          <a:lstStyle/>
          <a:p>
            <a:endParaRPr lang="en-US"/>
          </a:p>
        </p:txBody>
      </p:sp>
      <p:sp>
        <p:nvSpPr>
          <p:cNvPr id="8" name="Freeform 8"/>
          <p:cNvSpPr/>
          <p:nvPr/>
        </p:nvSpPr>
        <p:spPr>
          <a:xfrm rot="433281">
            <a:off x="4755424" y="6576748"/>
            <a:ext cx="1378876" cy="2069607"/>
          </a:xfrm>
          <a:custGeom>
            <a:avLst/>
            <a:gdLst/>
            <a:ahLst/>
            <a:cxnLst/>
            <a:rect l="l" t="t" r="r" b="b"/>
            <a:pathLst>
              <a:path w="1378876" h="2069607">
                <a:moveTo>
                  <a:pt x="0" y="0"/>
                </a:moveTo>
                <a:lnTo>
                  <a:pt x="1378876" y="0"/>
                </a:lnTo>
                <a:lnTo>
                  <a:pt x="1378876" y="2069608"/>
                </a:lnTo>
                <a:lnTo>
                  <a:pt x="0" y="20696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9" name="Freeform 9"/>
          <p:cNvSpPr/>
          <p:nvPr/>
        </p:nvSpPr>
        <p:spPr>
          <a:xfrm rot="-1094232">
            <a:off x="9512331" y="7963225"/>
            <a:ext cx="1378876" cy="2069607"/>
          </a:xfrm>
          <a:custGeom>
            <a:avLst/>
            <a:gdLst/>
            <a:ahLst/>
            <a:cxnLst/>
            <a:rect l="l" t="t" r="r" b="b"/>
            <a:pathLst>
              <a:path w="1378876" h="2069607">
                <a:moveTo>
                  <a:pt x="0" y="0"/>
                </a:moveTo>
                <a:lnTo>
                  <a:pt x="1378875" y="0"/>
                </a:lnTo>
                <a:lnTo>
                  <a:pt x="1378875" y="2069607"/>
                </a:lnTo>
                <a:lnTo>
                  <a:pt x="0" y="20696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433281">
            <a:off x="13331545" y="6576748"/>
            <a:ext cx="1378876" cy="2069607"/>
          </a:xfrm>
          <a:custGeom>
            <a:avLst/>
            <a:gdLst/>
            <a:ahLst/>
            <a:cxnLst/>
            <a:rect l="l" t="t" r="r" b="b"/>
            <a:pathLst>
              <a:path w="1378876" h="2069607">
                <a:moveTo>
                  <a:pt x="0" y="0"/>
                </a:moveTo>
                <a:lnTo>
                  <a:pt x="1378875" y="0"/>
                </a:lnTo>
                <a:lnTo>
                  <a:pt x="1378875" y="2069608"/>
                </a:lnTo>
                <a:lnTo>
                  <a:pt x="0" y="206960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1" name="TextBox 11"/>
          <p:cNvSpPr txBox="1"/>
          <p:nvPr/>
        </p:nvSpPr>
        <p:spPr>
          <a:xfrm>
            <a:off x="401781" y="2517363"/>
            <a:ext cx="17484439" cy="3578862"/>
          </a:xfrm>
          <a:prstGeom prst="rect">
            <a:avLst/>
          </a:prstGeom>
        </p:spPr>
        <p:txBody>
          <a:bodyPr lIns="0" tIns="0" rIns="0" bIns="0" rtlCol="0" anchor="t">
            <a:spAutoFit/>
          </a:bodyPr>
          <a:lstStyle/>
          <a:p>
            <a:pPr algn="ctr">
              <a:lnSpc>
                <a:spcPts val="9589"/>
              </a:lnSpc>
              <a:spcBef>
                <a:spcPct val="0"/>
              </a:spcBef>
            </a:pPr>
            <a:r>
              <a:rPr lang="en-US" sz="6849" b="1">
                <a:solidFill>
                  <a:srgbClr val="000000"/>
                </a:solidFill>
                <a:latin typeface="Dosis Extra Bold"/>
                <a:ea typeface="Dosis Extra Bold"/>
                <a:cs typeface="Dosis Extra Bold"/>
                <a:sym typeface="Dosis Extra Bold"/>
              </a:rPr>
              <a:t>If you were an Egyptian god and you had to choose an animal to represent you, which one would it be and why? </a:t>
            </a:r>
          </a:p>
        </p:txBody>
      </p:sp>
      <p:sp>
        <p:nvSpPr>
          <p:cNvPr id="12" name="TextBox 12"/>
          <p:cNvSpPr txBox="1"/>
          <p:nvPr/>
        </p:nvSpPr>
        <p:spPr>
          <a:xfrm>
            <a:off x="6360096" y="600666"/>
            <a:ext cx="5409158" cy="1159512"/>
          </a:xfrm>
          <a:prstGeom prst="rect">
            <a:avLst/>
          </a:prstGeom>
        </p:spPr>
        <p:txBody>
          <a:bodyPr lIns="0" tIns="0" rIns="0" bIns="0" rtlCol="0" anchor="t">
            <a:spAutoFit/>
          </a:bodyPr>
          <a:lstStyle/>
          <a:p>
            <a:pPr algn="ctr">
              <a:lnSpc>
                <a:spcPts val="9589"/>
              </a:lnSpc>
            </a:pPr>
            <a:r>
              <a:rPr lang="en-US" sz="6849">
                <a:solidFill>
                  <a:srgbClr val="000000"/>
                </a:solidFill>
                <a:latin typeface="Dosis Extra Bold"/>
                <a:ea typeface="Dosis Extra Bold"/>
                <a:cs typeface="Dosis Extra Bold"/>
                <a:sym typeface="Dosis Extra Bold"/>
              </a:rPr>
              <a:t>Question Time!</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832862" y="1242334"/>
            <a:ext cx="19453930" cy="9267145"/>
          </a:xfrm>
          <a:custGeom>
            <a:avLst/>
            <a:gdLst/>
            <a:ahLst/>
            <a:cxnLst/>
            <a:rect l="l" t="t" r="r" b="b"/>
            <a:pathLst>
              <a:path w="19453930" h="9267145">
                <a:moveTo>
                  <a:pt x="0" y="0"/>
                </a:moveTo>
                <a:lnTo>
                  <a:pt x="19453931" y="0"/>
                </a:lnTo>
                <a:lnTo>
                  <a:pt x="19453931" y="9267145"/>
                </a:lnTo>
                <a:lnTo>
                  <a:pt x="0" y="9267145"/>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27000"/>
            </a:blip>
            <a:stretch>
              <a:fillRect t="-10777" b="-10777"/>
            </a:stretch>
          </a:blipFill>
        </p:spPr>
        <p:txBody>
          <a:bodyPr/>
          <a:lstStyle/>
          <a:p>
            <a:endParaRPr lang="en-US"/>
          </a:p>
        </p:txBody>
      </p:sp>
      <p:sp>
        <p:nvSpPr>
          <p:cNvPr id="4" name="Freeform 4"/>
          <p:cNvSpPr/>
          <p:nvPr/>
        </p:nvSpPr>
        <p:spPr>
          <a:xfrm>
            <a:off x="6967461" y="2556936"/>
            <a:ext cx="3853285" cy="6701364"/>
          </a:xfrm>
          <a:custGeom>
            <a:avLst/>
            <a:gdLst/>
            <a:ahLst/>
            <a:cxnLst/>
            <a:rect l="l" t="t" r="r" b="b"/>
            <a:pathLst>
              <a:path w="3853285" h="6701364">
                <a:moveTo>
                  <a:pt x="0" y="0"/>
                </a:moveTo>
                <a:lnTo>
                  <a:pt x="3853285" y="0"/>
                </a:lnTo>
                <a:lnTo>
                  <a:pt x="3853285" y="6701364"/>
                </a:lnTo>
                <a:lnTo>
                  <a:pt x="0" y="67013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7180348" y="600666"/>
            <a:ext cx="3427512" cy="1159512"/>
          </a:xfrm>
          <a:prstGeom prst="rect">
            <a:avLst/>
          </a:prstGeom>
        </p:spPr>
        <p:txBody>
          <a:bodyPr lIns="0" tIns="0" rIns="0" bIns="0" rtlCol="0" anchor="t">
            <a:spAutoFit/>
          </a:bodyPr>
          <a:lstStyle/>
          <a:p>
            <a:pPr algn="ctr">
              <a:lnSpc>
                <a:spcPts val="9589"/>
              </a:lnSpc>
            </a:pPr>
            <a:r>
              <a:rPr lang="en-US" sz="6849">
                <a:solidFill>
                  <a:srgbClr val="000000"/>
                </a:solidFill>
                <a:latin typeface="Dosis Extra Bold"/>
                <a:ea typeface="Dosis Extra Bold"/>
                <a:cs typeface="Dosis Extra Bold"/>
                <a:sym typeface="Dosis Extra Bold"/>
              </a:rPr>
              <a:t>The Ankh</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832862" y="1242334"/>
            <a:ext cx="19453930" cy="9267145"/>
          </a:xfrm>
          <a:custGeom>
            <a:avLst/>
            <a:gdLst/>
            <a:ahLst/>
            <a:cxnLst/>
            <a:rect l="l" t="t" r="r" b="b"/>
            <a:pathLst>
              <a:path w="19453930" h="9267145">
                <a:moveTo>
                  <a:pt x="0" y="0"/>
                </a:moveTo>
                <a:lnTo>
                  <a:pt x="19453931" y="0"/>
                </a:lnTo>
                <a:lnTo>
                  <a:pt x="19453931" y="9267145"/>
                </a:lnTo>
                <a:lnTo>
                  <a:pt x="0" y="9267145"/>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27000"/>
            </a:blip>
            <a:stretch>
              <a:fillRect t="-10777" b="-10777"/>
            </a:stretch>
          </a:blipFill>
        </p:spPr>
        <p:txBody>
          <a:bodyPr/>
          <a:lstStyle/>
          <a:p>
            <a:endParaRPr lang="en-US"/>
          </a:p>
        </p:txBody>
      </p:sp>
      <p:sp>
        <p:nvSpPr>
          <p:cNvPr id="4" name="Freeform 4"/>
          <p:cNvSpPr/>
          <p:nvPr/>
        </p:nvSpPr>
        <p:spPr>
          <a:xfrm>
            <a:off x="5404828" y="3014700"/>
            <a:ext cx="6978552" cy="5722412"/>
          </a:xfrm>
          <a:custGeom>
            <a:avLst/>
            <a:gdLst/>
            <a:ahLst/>
            <a:cxnLst/>
            <a:rect l="l" t="t" r="r" b="b"/>
            <a:pathLst>
              <a:path w="6978552" h="5722412">
                <a:moveTo>
                  <a:pt x="0" y="0"/>
                </a:moveTo>
                <a:lnTo>
                  <a:pt x="6978551" y="0"/>
                </a:lnTo>
                <a:lnTo>
                  <a:pt x="6978551" y="5722413"/>
                </a:lnTo>
                <a:lnTo>
                  <a:pt x="0" y="57224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TextBox 5"/>
          <p:cNvSpPr txBox="1"/>
          <p:nvPr/>
        </p:nvSpPr>
        <p:spPr>
          <a:xfrm>
            <a:off x="6874580" y="600666"/>
            <a:ext cx="4039046" cy="1159512"/>
          </a:xfrm>
          <a:prstGeom prst="rect">
            <a:avLst/>
          </a:prstGeom>
        </p:spPr>
        <p:txBody>
          <a:bodyPr lIns="0" tIns="0" rIns="0" bIns="0" rtlCol="0" anchor="t">
            <a:spAutoFit/>
          </a:bodyPr>
          <a:lstStyle/>
          <a:p>
            <a:pPr algn="ctr">
              <a:lnSpc>
                <a:spcPts val="9589"/>
              </a:lnSpc>
            </a:pPr>
            <a:r>
              <a:rPr lang="en-US" sz="6849">
                <a:solidFill>
                  <a:srgbClr val="000000"/>
                </a:solidFill>
                <a:latin typeface="Dosis Extra Bold"/>
                <a:ea typeface="Dosis Extra Bold"/>
                <a:cs typeface="Dosis Extra Bold"/>
                <a:sym typeface="Dosis Extra Bold"/>
              </a:rPr>
              <a:t>The Scarab</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6E7E2"/>
        </a:solidFill>
        <a:effectLst/>
      </p:bgPr>
    </p:bg>
    <p:spTree>
      <p:nvGrpSpPr>
        <p:cNvPr id="1" name=""/>
        <p:cNvGrpSpPr/>
        <p:nvPr/>
      </p:nvGrpSpPr>
      <p:grpSpPr>
        <a:xfrm>
          <a:off x="0" y="0"/>
          <a:ext cx="0" cy="0"/>
          <a:chOff x="0" y="0"/>
          <a:chExt cx="0" cy="0"/>
        </a:xfrm>
      </p:grpSpPr>
      <p:sp>
        <p:nvSpPr>
          <p:cNvPr id="2" name="Freeform 2"/>
          <p:cNvSpPr/>
          <p:nvPr/>
        </p:nvSpPr>
        <p:spPr>
          <a:xfrm>
            <a:off x="-832862" y="1242334"/>
            <a:ext cx="19453930" cy="9267145"/>
          </a:xfrm>
          <a:custGeom>
            <a:avLst/>
            <a:gdLst/>
            <a:ahLst/>
            <a:cxnLst/>
            <a:rect l="l" t="t" r="r" b="b"/>
            <a:pathLst>
              <a:path w="19453930" h="9267145">
                <a:moveTo>
                  <a:pt x="0" y="0"/>
                </a:moveTo>
                <a:lnTo>
                  <a:pt x="19453931" y="0"/>
                </a:lnTo>
                <a:lnTo>
                  <a:pt x="19453931" y="9267145"/>
                </a:lnTo>
                <a:lnTo>
                  <a:pt x="0" y="9267145"/>
                </a:lnTo>
                <a:lnTo>
                  <a:pt x="0" y="0"/>
                </a:lnTo>
                <a:close/>
              </a:path>
            </a:pathLst>
          </a:custGeom>
          <a:blipFill>
            <a:blip r:embed="rId3">
              <a:alphaModFix amt="29000"/>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alphaModFix amt="27000"/>
            </a:blip>
            <a:stretch>
              <a:fillRect t="-10777" b="-10777"/>
            </a:stretch>
          </a:blipFill>
        </p:spPr>
        <p:txBody>
          <a:bodyPr/>
          <a:lstStyle/>
          <a:p>
            <a:endParaRPr lang="en-US"/>
          </a:p>
        </p:txBody>
      </p:sp>
      <p:sp>
        <p:nvSpPr>
          <p:cNvPr id="4" name="Freeform 4"/>
          <p:cNvSpPr/>
          <p:nvPr/>
        </p:nvSpPr>
        <p:spPr>
          <a:xfrm>
            <a:off x="4984163" y="2762616"/>
            <a:ext cx="7819881" cy="6226581"/>
          </a:xfrm>
          <a:custGeom>
            <a:avLst/>
            <a:gdLst/>
            <a:ahLst/>
            <a:cxnLst/>
            <a:rect l="l" t="t" r="r" b="b"/>
            <a:pathLst>
              <a:path w="7819881" h="6226581">
                <a:moveTo>
                  <a:pt x="0" y="0"/>
                </a:moveTo>
                <a:lnTo>
                  <a:pt x="7819881" y="0"/>
                </a:lnTo>
                <a:lnTo>
                  <a:pt x="7819881" y="6226581"/>
                </a:lnTo>
                <a:lnTo>
                  <a:pt x="0" y="6226581"/>
                </a:lnTo>
                <a:lnTo>
                  <a:pt x="0" y="0"/>
                </a:lnTo>
                <a:close/>
              </a:path>
            </a:pathLst>
          </a:custGeom>
          <a:blipFill>
            <a:blip r:embed="rId6"/>
            <a:stretch>
              <a:fillRect/>
            </a:stretch>
          </a:blipFill>
        </p:spPr>
        <p:txBody>
          <a:bodyPr/>
          <a:lstStyle/>
          <a:p>
            <a:endParaRPr lang="en-US"/>
          </a:p>
        </p:txBody>
      </p:sp>
      <p:sp>
        <p:nvSpPr>
          <p:cNvPr id="5" name="TextBox 5"/>
          <p:cNvSpPr txBox="1"/>
          <p:nvPr/>
        </p:nvSpPr>
        <p:spPr>
          <a:xfrm>
            <a:off x="7152070" y="600666"/>
            <a:ext cx="3484066" cy="1159512"/>
          </a:xfrm>
          <a:prstGeom prst="rect">
            <a:avLst/>
          </a:prstGeom>
        </p:spPr>
        <p:txBody>
          <a:bodyPr lIns="0" tIns="0" rIns="0" bIns="0" rtlCol="0" anchor="t">
            <a:spAutoFit/>
          </a:bodyPr>
          <a:lstStyle/>
          <a:p>
            <a:pPr algn="ctr">
              <a:lnSpc>
                <a:spcPts val="9589"/>
              </a:lnSpc>
            </a:pPr>
            <a:r>
              <a:rPr lang="en-US" sz="6849">
                <a:solidFill>
                  <a:srgbClr val="000000"/>
                </a:solidFill>
                <a:latin typeface="Dosis Extra Bold"/>
                <a:ea typeface="Dosis Extra Bold"/>
                <a:cs typeface="Dosis Extra Bold"/>
                <a:sym typeface="Dosis Extra Bold"/>
              </a:rPr>
              <a:t>The Udjat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1028</Words>
  <Application>Microsoft Office PowerPoint</Application>
  <PresentationFormat>Custom</PresentationFormat>
  <Paragraphs>101</Paragraphs>
  <Slides>18</Slides>
  <Notes>14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18</vt:i4>
      </vt:variant>
    </vt:vector>
  </HeadingPairs>
  <TitlesOfParts>
    <vt:vector size="26" baseType="lpstr">
      <vt:lpstr>Dosis Extra Bold</vt:lpstr>
      <vt:lpstr>Barlow Medium Bold</vt:lpstr>
      <vt:lpstr>Barlow Bold</vt:lpstr>
      <vt:lpstr>Calibri</vt:lpstr>
      <vt:lpstr>Barlow Medium</vt:lpstr>
      <vt:lpstr>Arial</vt:lpstr>
      <vt:lpstr>Arapey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6-7: Egyptian Amulets </dc:title>
  <cp:lastModifiedBy>Laverty, Kat</cp:lastModifiedBy>
  <cp:revision>5</cp:revision>
  <dcterms:created xsi:type="dcterms:W3CDTF">2006-08-16T00:00:00Z</dcterms:created>
  <dcterms:modified xsi:type="dcterms:W3CDTF">2026-01-12T16:28:18Z</dcterms:modified>
  <dc:identifier>DAGBSJTcCM4</dc:identifier>
</cp:coreProperties>
</file>