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Dosis Extra Bold" charset="1" panose="02010903020202060003"/>
      <p:regular r:id="rId25"/>
    </p:embeddedFont>
    <p:embeddedFont>
      <p:font typeface="Barlow Medium" charset="1" panose="00000600000000000000"/>
      <p:regular r:id="rId26"/>
    </p:embeddedFont>
    <p:embeddedFont>
      <p:font typeface="Barlow Medium Bold" charset="1" panose="00000700000000000000"/>
      <p:regular r:id="rId27"/>
    </p:embeddedFont>
    <p:embeddedFont>
      <p:font typeface="Barlow Bold" charset="1" panose="00000800000000000000"/>
      <p:regular r:id="rId28"/>
    </p:embeddedFont>
    <p:embeddedFont>
      <p:font typeface="Barlow Medium Italics" charset="1" panose="00000600000000000000"/>
      <p:regular r:id="rId32"/>
    </p:embeddedFont>
    <p:embeddedFont>
      <p:font typeface="Arapey" charset="1" panose="0200000000000000000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notesMasters/notesMaster1.xml" Type="http://schemas.openxmlformats.org/officeDocument/2006/relationships/notesMaster"/><Relationship Id="rId3" Target="viewProps.xml" Type="http://schemas.openxmlformats.org/officeDocument/2006/relationships/viewProps"/><Relationship Id="rId30" Target="theme/theme2.xml" Type="http://schemas.openxmlformats.org/officeDocument/2006/relationships/theme"/><Relationship Id="rId31" Target="notesSlides/notesSlide1.xml" Type="http://schemas.openxmlformats.org/officeDocument/2006/relationships/notesSlide"/><Relationship Id="rId32" Target="fonts/font32.fntdata" Type="http://schemas.openxmlformats.org/officeDocument/2006/relationships/font"/><Relationship Id="rId33" Target="fonts/font33.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Horus - Falcon</a:t>
            </a:r>
          </a:p>
          <a:p>
            <a:r>
              <a:rPr lang="en-US"/>
              <a:t>Anubis - Canine/Dog</a:t>
            </a:r>
          </a:p>
          <a:p>
            <a:r>
              <a:rPr lang="en-US"/>
              <a:t>Sekhmet - Lioness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media/image4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 Id="rId3" Target="../media/image4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1.png" Type="http://schemas.openxmlformats.org/officeDocument/2006/relationships/image"/><Relationship Id="rId3" Target="../media/image52.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3.png" Type="http://schemas.openxmlformats.org/officeDocument/2006/relationships/image"/><Relationship Id="rId3" Target="../media/image54.png" Type="http://schemas.openxmlformats.org/officeDocument/2006/relationships/image"/><Relationship Id="rId4" Target="../media/image55.svg" Type="http://schemas.openxmlformats.org/officeDocument/2006/relationships/image"/><Relationship Id="rId5" Target="../media/image56.png" Type="http://schemas.openxmlformats.org/officeDocument/2006/relationships/image"/><Relationship Id="rId6" Target="../media/image57.svg" Type="http://schemas.openxmlformats.org/officeDocument/2006/relationships/image"/><Relationship Id="rId7" Target="../media/image58.png" Type="http://schemas.openxmlformats.org/officeDocument/2006/relationships/image"/><Relationship Id="rId8" Target="../media/image5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8.png" Type="http://schemas.openxmlformats.org/officeDocument/2006/relationships/image"/><Relationship Id="rId11" Target="../media/image69.svg" Type="http://schemas.openxmlformats.org/officeDocument/2006/relationships/image"/><Relationship Id="rId12" Target="../media/image54.png" Type="http://schemas.openxmlformats.org/officeDocument/2006/relationships/image"/><Relationship Id="rId13" Target="../media/image55.svg" Type="http://schemas.openxmlformats.org/officeDocument/2006/relationships/image"/><Relationship Id="rId2" Target="../media/image60.png" Type="http://schemas.openxmlformats.org/officeDocument/2006/relationships/image"/><Relationship Id="rId3" Target="../media/image61.svg" Type="http://schemas.openxmlformats.org/officeDocument/2006/relationships/image"/><Relationship Id="rId4" Target="../media/image62.png" Type="http://schemas.openxmlformats.org/officeDocument/2006/relationships/image"/><Relationship Id="rId5" Target="../media/image63.svg" Type="http://schemas.openxmlformats.org/officeDocument/2006/relationships/image"/><Relationship Id="rId6" Target="../media/image64.png" Type="http://schemas.openxmlformats.org/officeDocument/2006/relationships/image"/><Relationship Id="rId7" Target="../media/image65.svg" Type="http://schemas.openxmlformats.org/officeDocument/2006/relationships/image"/><Relationship Id="rId8" Target="../media/image66.png" Type="http://schemas.openxmlformats.org/officeDocument/2006/relationships/image"/><Relationship Id="rId9" Target="../media/image67.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8.png" Type="http://schemas.openxmlformats.org/officeDocument/2006/relationships/image"/><Relationship Id="rId2" Target="../media/image70.png" Type="http://schemas.openxmlformats.org/officeDocument/2006/relationships/image"/><Relationship Id="rId3" Target="../media/image71.svg" Type="http://schemas.openxmlformats.org/officeDocument/2006/relationships/image"/><Relationship Id="rId4" Target="../media/image72.png" Type="http://schemas.openxmlformats.org/officeDocument/2006/relationships/image"/><Relationship Id="rId5" Target="../media/image73.svg" Type="http://schemas.openxmlformats.org/officeDocument/2006/relationships/image"/><Relationship Id="rId6" Target="../media/image74.png" Type="http://schemas.openxmlformats.org/officeDocument/2006/relationships/image"/><Relationship Id="rId7" Target="../media/image75.svg" Type="http://schemas.openxmlformats.org/officeDocument/2006/relationships/image"/><Relationship Id="rId8" Target="../media/image76.png" Type="http://schemas.openxmlformats.org/officeDocument/2006/relationships/image"/><Relationship Id="rId9" Target="../media/image77.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9.png" Type="http://schemas.openxmlformats.org/officeDocument/2006/relationships/image"/><Relationship Id="rId3" Target="../media/image80.sv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 Id="rId6" Target="../media/image81.png" Type="http://schemas.openxmlformats.org/officeDocument/2006/relationships/image"/><Relationship Id="rId7" Target="../media/image82.svg" Type="http://schemas.openxmlformats.org/officeDocument/2006/relationships/image"/><Relationship Id="rId8" Target="../media/image83.png" Type="http://schemas.openxmlformats.org/officeDocument/2006/relationships/image"/><Relationship Id="rId9" Target="../media/image84.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3.png" Type="http://schemas.openxmlformats.org/officeDocument/2006/relationships/image"/><Relationship Id="rId11" Target="../media/image94.svg" Type="http://schemas.openxmlformats.org/officeDocument/2006/relationships/image"/><Relationship Id="rId12" Target="../media/image95.png" Type="http://schemas.openxmlformats.org/officeDocument/2006/relationships/image"/><Relationship Id="rId13" Target="../media/image96.svg" Type="http://schemas.openxmlformats.org/officeDocument/2006/relationships/image"/><Relationship Id="rId14" Target="../media/image97.png" Type="http://schemas.openxmlformats.org/officeDocument/2006/relationships/image"/><Relationship Id="rId15" Target="../media/image98.svg" Type="http://schemas.openxmlformats.org/officeDocument/2006/relationships/image"/><Relationship Id="rId16" Target="../media/image99.png" Type="http://schemas.openxmlformats.org/officeDocument/2006/relationships/image"/><Relationship Id="rId17" Target="../media/image100.svg" Type="http://schemas.openxmlformats.org/officeDocument/2006/relationships/image"/><Relationship Id="rId2" Target="../media/image85.png" Type="http://schemas.openxmlformats.org/officeDocument/2006/relationships/image"/><Relationship Id="rId3" Target="../media/image86.svg" Type="http://schemas.openxmlformats.org/officeDocument/2006/relationships/image"/><Relationship Id="rId4" Target="../media/image87.png" Type="http://schemas.openxmlformats.org/officeDocument/2006/relationships/image"/><Relationship Id="rId5" Target="../media/image88.svg" Type="http://schemas.openxmlformats.org/officeDocument/2006/relationships/image"/><Relationship Id="rId6" Target="../media/image89.png" Type="http://schemas.openxmlformats.org/officeDocument/2006/relationships/image"/><Relationship Id="rId7" Target="../media/image90.svg" Type="http://schemas.openxmlformats.org/officeDocument/2006/relationships/image"/><Relationship Id="rId8" Target="../media/image91.png" Type="http://schemas.openxmlformats.org/officeDocument/2006/relationships/image"/><Relationship Id="rId9" Target="../media/image92.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jpeg" Type="http://schemas.openxmlformats.org/officeDocument/2006/relationships/image"/><Relationship Id="rId9" Target="../media/image1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6.png" Type="http://schemas.openxmlformats.org/officeDocument/2006/relationships/image"/><Relationship Id="rId4" Target="../media/image27.svg" Type="http://schemas.openxmlformats.org/officeDocument/2006/relationships/image"/><Relationship Id="rId5" Target="../media/image28.png" Type="http://schemas.openxmlformats.org/officeDocument/2006/relationships/image"/><Relationship Id="rId6" Target="../media/image29.svg" Type="http://schemas.openxmlformats.org/officeDocument/2006/relationships/image"/><Relationship Id="rId7" Target="../media/image30.png" Type="http://schemas.openxmlformats.org/officeDocument/2006/relationships/image"/><Relationship Id="rId8" Target="../media/image3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svg" Type="http://schemas.openxmlformats.org/officeDocument/2006/relationships/image"/><Relationship Id="rId2" Target="../media/image32.png" Type="http://schemas.openxmlformats.org/officeDocument/2006/relationships/image"/><Relationship Id="rId3" Target="../media/image33.svg" Type="http://schemas.openxmlformats.org/officeDocument/2006/relationships/image"/><Relationship Id="rId4" Target="../media/image34.png" Type="http://schemas.openxmlformats.org/officeDocument/2006/relationships/image"/><Relationship Id="rId5" Target="../media/image35.svg" Type="http://schemas.openxmlformats.org/officeDocument/2006/relationships/image"/><Relationship Id="rId6" Target="../media/image36.png" Type="http://schemas.openxmlformats.org/officeDocument/2006/relationships/image"/><Relationship Id="rId7" Target="../media/image37.svg" Type="http://schemas.openxmlformats.org/officeDocument/2006/relationships/image"/><Relationship Id="rId8" Target="../media/image38.png" Type="http://schemas.openxmlformats.org/officeDocument/2006/relationships/image"/><Relationship Id="rId9" Target="../media/image3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888" r="0" b="-8888"/>
            </a:stretch>
          </a:blipFill>
        </p:spPr>
      </p:sp>
      <p:grpSp>
        <p:nvGrpSpPr>
          <p:cNvPr name="Group 3" id="3"/>
          <p:cNvGrpSpPr/>
          <p:nvPr/>
        </p:nvGrpSpPr>
        <p:grpSpPr>
          <a:xfrm rot="0">
            <a:off x="-29110" y="2861336"/>
            <a:ext cx="18317110" cy="4969337"/>
            <a:chOff x="0" y="0"/>
            <a:chExt cx="6196158" cy="1680986"/>
          </a:xfrm>
        </p:grpSpPr>
        <p:sp>
          <p:nvSpPr>
            <p:cNvPr name="Freeform 4" id="4"/>
            <p:cNvSpPr/>
            <p:nvPr/>
          </p:nvSpPr>
          <p:spPr>
            <a:xfrm flipH="false" flipV="false" rot="0">
              <a:off x="0" y="0"/>
              <a:ext cx="6196158" cy="1680986"/>
            </a:xfrm>
            <a:custGeom>
              <a:avLst/>
              <a:gdLst/>
              <a:ahLst/>
              <a:cxnLst/>
              <a:rect r="r" b="b" t="t" l="l"/>
              <a:pathLst>
                <a:path h="1680986" w="6196158">
                  <a:moveTo>
                    <a:pt x="0" y="0"/>
                  </a:moveTo>
                  <a:lnTo>
                    <a:pt x="6196158" y="0"/>
                  </a:lnTo>
                  <a:lnTo>
                    <a:pt x="6196158" y="1680986"/>
                  </a:lnTo>
                  <a:lnTo>
                    <a:pt x="0" y="1680986"/>
                  </a:lnTo>
                  <a:close/>
                </a:path>
              </a:pathLst>
            </a:custGeom>
            <a:solidFill>
              <a:srgbClr val="E6E7E2"/>
            </a:solidFill>
          </p:spPr>
        </p:sp>
      </p:grpSp>
      <p:sp>
        <p:nvSpPr>
          <p:cNvPr name="Freeform 5" id="5"/>
          <p:cNvSpPr/>
          <p:nvPr/>
        </p:nvSpPr>
        <p:spPr>
          <a:xfrm flipH="false" flipV="false" rot="0">
            <a:off x="1266915" y="2997058"/>
            <a:ext cx="2741486" cy="4114800"/>
          </a:xfrm>
          <a:custGeom>
            <a:avLst/>
            <a:gdLst/>
            <a:ahLst/>
            <a:cxnLst/>
            <a:rect r="r" b="b" t="t" l="l"/>
            <a:pathLst>
              <a:path h="4114800" w="2741486">
                <a:moveTo>
                  <a:pt x="0" y="0"/>
                </a:moveTo>
                <a:lnTo>
                  <a:pt x="2741485" y="0"/>
                </a:lnTo>
                <a:lnTo>
                  <a:pt x="274148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3970222" y="3462842"/>
            <a:ext cx="3997778" cy="3183231"/>
          </a:xfrm>
          <a:custGeom>
            <a:avLst/>
            <a:gdLst/>
            <a:ahLst/>
            <a:cxnLst/>
            <a:rect r="r" b="b" t="t" l="l"/>
            <a:pathLst>
              <a:path h="3183231" w="3997778">
                <a:moveTo>
                  <a:pt x="0" y="0"/>
                </a:moveTo>
                <a:lnTo>
                  <a:pt x="3997778" y="0"/>
                </a:lnTo>
                <a:lnTo>
                  <a:pt x="3997778" y="3183231"/>
                </a:lnTo>
                <a:lnTo>
                  <a:pt x="0" y="31832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6377194" y="7917552"/>
            <a:ext cx="5533612" cy="2681496"/>
          </a:xfrm>
          <a:custGeom>
            <a:avLst/>
            <a:gdLst/>
            <a:ahLst/>
            <a:cxnLst/>
            <a:rect r="r" b="b" t="t" l="l"/>
            <a:pathLst>
              <a:path h="2681496" w="5533612">
                <a:moveTo>
                  <a:pt x="0" y="0"/>
                </a:moveTo>
                <a:lnTo>
                  <a:pt x="5533612" y="0"/>
                </a:lnTo>
                <a:lnTo>
                  <a:pt x="5533612" y="2681496"/>
                </a:lnTo>
                <a:lnTo>
                  <a:pt x="0" y="2681496"/>
                </a:lnTo>
                <a:lnTo>
                  <a:pt x="0" y="0"/>
                </a:lnTo>
                <a:close/>
              </a:path>
            </a:pathLst>
          </a:custGeom>
          <a:blipFill>
            <a:blip r:embed="rId7"/>
            <a:stretch>
              <a:fillRect l="0" t="0" r="0" b="0"/>
            </a:stretch>
          </a:blipFill>
        </p:spPr>
      </p:sp>
      <p:sp>
        <p:nvSpPr>
          <p:cNvPr name="Freeform 8" id="8"/>
          <p:cNvSpPr/>
          <p:nvPr/>
        </p:nvSpPr>
        <p:spPr>
          <a:xfrm flipH="false" flipV="false" rot="0">
            <a:off x="7962119" y="4910456"/>
            <a:ext cx="2363762" cy="2357823"/>
          </a:xfrm>
          <a:custGeom>
            <a:avLst/>
            <a:gdLst/>
            <a:ahLst/>
            <a:cxnLst/>
            <a:rect r="r" b="b" t="t" l="l"/>
            <a:pathLst>
              <a:path h="2357823" w="2363762">
                <a:moveTo>
                  <a:pt x="0" y="0"/>
                </a:moveTo>
                <a:lnTo>
                  <a:pt x="2363762" y="0"/>
                </a:lnTo>
                <a:lnTo>
                  <a:pt x="2363762" y="2357823"/>
                </a:lnTo>
                <a:lnTo>
                  <a:pt x="0" y="2357823"/>
                </a:lnTo>
                <a:lnTo>
                  <a:pt x="0" y="0"/>
                </a:lnTo>
                <a:close/>
              </a:path>
            </a:pathLst>
          </a:custGeom>
          <a:blipFill>
            <a:blip r:embed="rId8"/>
            <a:stretch>
              <a:fillRect l="0" t="0" r="0" b="0"/>
            </a:stretch>
          </a:blipFill>
        </p:spPr>
      </p:sp>
      <p:sp>
        <p:nvSpPr>
          <p:cNvPr name="TextBox 9" id="9"/>
          <p:cNvSpPr txBox="true"/>
          <p:nvPr/>
        </p:nvSpPr>
        <p:spPr>
          <a:xfrm rot="0">
            <a:off x="4680198" y="3109900"/>
            <a:ext cx="8927604" cy="1633859"/>
          </a:xfrm>
          <a:prstGeom prst="rect">
            <a:avLst/>
          </a:prstGeom>
        </p:spPr>
        <p:txBody>
          <a:bodyPr anchor="t" rtlCol="false" tIns="0" lIns="0" bIns="0" rIns="0">
            <a:spAutoFit/>
          </a:bodyPr>
          <a:lstStyle/>
          <a:p>
            <a:pPr algn="ctr">
              <a:lnSpc>
                <a:spcPts val="13369"/>
              </a:lnSpc>
            </a:pPr>
            <a:r>
              <a:rPr lang="en-US" sz="9549">
                <a:solidFill>
                  <a:srgbClr val="272F40"/>
                </a:solidFill>
                <a:latin typeface="Dosis Extra Bold"/>
                <a:ea typeface="Dosis Extra Bold"/>
                <a:cs typeface="Dosis Extra Bold"/>
                <a:sym typeface="Dosis Extra Bold"/>
              </a:rPr>
              <a:t>Egyptian Amulets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6E7E2"/>
        </a:solidFill>
      </p:bgPr>
    </p:bg>
    <p:spTree>
      <p:nvGrpSpPr>
        <p:cNvPr id="1" name=""/>
        <p:cNvGrpSpPr/>
        <p:nvPr/>
      </p:nvGrpSpPr>
      <p:grpSpPr>
        <a:xfrm>
          <a:off x="0" y="0"/>
          <a:ext cx="0" cy="0"/>
          <a:chOff x="0" y="0"/>
          <a:chExt cx="0" cy="0"/>
        </a:xfrm>
      </p:grpSpPr>
      <p:grpSp>
        <p:nvGrpSpPr>
          <p:cNvPr name="Group 2" id="2"/>
          <p:cNvGrpSpPr/>
          <p:nvPr/>
        </p:nvGrpSpPr>
        <p:grpSpPr>
          <a:xfrm rot="0">
            <a:off x="-29110" y="0"/>
            <a:ext cx="18317110" cy="2484668"/>
            <a:chOff x="0" y="0"/>
            <a:chExt cx="6196158" cy="840493"/>
          </a:xfrm>
        </p:grpSpPr>
        <p:sp>
          <p:nvSpPr>
            <p:cNvPr name="Freeform 3" id="3"/>
            <p:cNvSpPr/>
            <p:nvPr/>
          </p:nvSpPr>
          <p:spPr>
            <a:xfrm flipH="false" flipV="false" rot="0">
              <a:off x="0" y="0"/>
              <a:ext cx="6196158" cy="840493"/>
            </a:xfrm>
            <a:custGeom>
              <a:avLst/>
              <a:gdLst/>
              <a:ahLst/>
              <a:cxnLst/>
              <a:rect r="r" b="b" t="t" l="l"/>
              <a:pathLst>
                <a:path h="840493" w="6196158">
                  <a:moveTo>
                    <a:pt x="0" y="0"/>
                  </a:moveTo>
                  <a:lnTo>
                    <a:pt x="6196158" y="0"/>
                  </a:lnTo>
                  <a:lnTo>
                    <a:pt x="6196158" y="840493"/>
                  </a:lnTo>
                  <a:lnTo>
                    <a:pt x="0" y="840493"/>
                  </a:lnTo>
                  <a:close/>
                </a:path>
              </a:pathLst>
            </a:custGeom>
            <a:solidFill>
              <a:srgbClr val="272F40"/>
            </a:solidFill>
          </p:spPr>
        </p:sp>
      </p:grpSp>
      <p:sp>
        <p:nvSpPr>
          <p:cNvPr name="AutoShape 4" id="4"/>
          <p:cNvSpPr/>
          <p:nvPr/>
        </p:nvSpPr>
        <p:spPr>
          <a:xfrm rot="0">
            <a:off x="1014145" y="2332268"/>
            <a:ext cx="16230600" cy="0"/>
          </a:xfrm>
          <a:prstGeom prst="line">
            <a:avLst/>
          </a:prstGeom>
          <a:ln cap="rnd" w="304800">
            <a:solidFill>
              <a:srgbClr val="E98E23"/>
            </a:solidFill>
            <a:prstDash val="solid"/>
            <a:headEnd type="none" len="sm" w="sm"/>
            <a:tailEnd type="none" len="sm" w="sm"/>
          </a:ln>
        </p:spPr>
      </p:sp>
      <p:grpSp>
        <p:nvGrpSpPr>
          <p:cNvPr name="Group 5" id="5"/>
          <p:cNvGrpSpPr/>
          <p:nvPr/>
        </p:nvGrpSpPr>
        <p:grpSpPr>
          <a:xfrm rot="0">
            <a:off x="6980073" y="4145988"/>
            <a:ext cx="4169204" cy="4169204"/>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98E23"/>
            </a:solidFill>
          </p:spPr>
        </p:sp>
      </p:grpSp>
      <p:sp>
        <p:nvSpPr>
          <p:cNvPr name="TextBox 7" id="7"/>
          <p:cNvSpPr txBox="true"/>
          <p:nvPr/>
        </p:nvSpPr>
        <p:spPr>
          <a:xfrm rot="0">
            <a:off x="5825058" y="600666"/>
            <a:ext cx="6479232" cy="1159512"/>
          </a:xfrm>
          <a:prstGeom prst="rect">
            <a:avLst/>
          </a:prstGeom>
        </p:spPr>
        <p:txBody>
          <a:bodyPr anchor="t" rtlCol="false" tIns="0" lIns="0" bIns="0" rIns="0">
            <a:spAutoFit/>
          </a:bodyPr>
          <a:lstStyle/>
          <a:p>
            <a:pPr algn="ctr">
              <a:lnSpc>
                <a:spcPts val="9589"/>
              </a:lnSpc>
            </a:pPr>
            <a:r>
              <a:rPr lang="en-US" sz="6849">
                <a:solidFill>
                  <a:srgbClr val="FFFFFF"/>
                </a:solidFill>
                <a:latin typeface="Dosis Extra Bold"/>
                <a:ea typeface="Dosis Extra Bold"/>
                <a:cs typeface="Dosis Extra Bold"/>
                <a:sym typeface="Dosis Extra Bold"/>
              </a:rPr>
              <a:t>Egyptian Symbols</a:t>
            </a:r>
          </a:p>
        </p:txBody>
      </p:sp>
      <p:sp>
        <p:nvSpPr>
          <p:cNvPr name="TextBox 8" id="8"/>
          <p:cNvSpPr txBox="true"/>
          <p:nvPr/>
        </p:nvSpPr>
        <p:spPr>
          <a:xfrm rot="0">
            <a:off x="2470118" y="8375650"/>
            <a:ext cx="13189114" cy="1698625"/>
          </a:xfrm>
          <a:prstGeom prst="rect">
            <a:avLst/>
          </a:prstGeom>
        </p:spPr>
        <p:txBody>
          <a:bodyPr anchor="t" rtlCol="false" tIns="0" lIns="0" bIns="0" rIns="0">
            <a:spAutoFit/>
          </a:bodyPr>
          <a:lstStyle/>
          <a:p>
            <a:pPr algn="ctr">
              <a:lnSpc>
                <a:spcPts val="4549"/>
              </a:lnSpc>
              <a:spcBef>
                <a:spcPct val="0"/>
              </a:spcBef>
            </a:pPr>
            <a:r>
              <a:rPr lang="en-US" sz="3249">
                <a:solidFill>
                  <a:srgbClr val="000000"/>
                </a:solidFill>
                <a:latin typeface="Barlow Medium"/>
                <a:ea typeface="Barlow Medium"/>
                <a:cs typeface="Barlow Medium"/>
                <a:sym typeface="Barlow Medium"/>
              </a:rPr>
              <a:t>The udjat, which means “eye,” was worn for good health, safety, happiness, and general well-being. Two udjats could be used to represent the sun and the moon.</a:t>
            </a:r>
          </a:p>
        </p:txBody>
      </p:sp>
      <p:sp>
        <p:nvSpPr>
          <p:cNvPr name="TextBox 9" id="9"/>
          <p:cNvSpPr txBox="true"/>
          <p:nvPr/>
        </p:nvSpPr>
        <p:spPr>
          <a:xfrm rot="0">
            <a:off x="7322641" y="2986475"/>
            <a:ext cx="3484066" cy="1159512"/>
          </a:xfrm>
          <a:prstGeom prst="rect">
            <a:avLst/>
          </a:prstGeom>
        </p:spPr>
        <p:txBody>
          <a:bodyPr anchor="t" rtlCol="false" tIns="0" lIns="0" bIns="0" rIns="0">
            <a:spAutoFit/>
          </a:bodyPr>
          <a:lstStyle/>
          <a:p>
            <a:pPr algn="ctr">
              <a:lnSpc>
                <a:spcPts val="9589"/>
              </a:lnSpc>
              <a:spcBef>
                <a:spcPct val="0"/>
              </a:spcBef>
            </a:pPr>
            <a:r>
              <a:rPr lang="en-US" sz="6849">
                <a:solidFill>
                  <a:srgbClr val="000000"/>
                </a:solidFill>
                <a:latin typeface="Dosis Extra Bold"/>
                <a:ea typeface="Dosis Extra Bold"/>
                <a:cs typeface="Dosis Extra Bold"/>
                <a:sym typeface="Dosis Extra Bold"/>
              </a:rPr>
              <a:t>The Udjat</a:t>
            </a:r>
          </a:p>
        </p:txBody>
      </p:sp>
      <p:sp>
        <p:nvSpPr>
          <p:cNvPr name="Freeform 10" id="10"/>
          <p:cNvSpPr/>
          <p:nvPr/>
        </p:nvSpPr>
        <p:spPr>
          <a:xfrm flipH="false" flipV="false" rot="0">
            <a:off x="7431551" y="4974080"/>
            <a:ext cx="3424898" cy="2513019"/>
          </a:xfrm>
          <a:custGeom>
            <a:avLst/>
            <a:gdLst/>
            <a:ahLst/>
            <a:cxnLst/>
            <a:rect r="r" b="b" t="t" l="l"/>
            <a:pathLst>
              <a:path h="2513019" w="3424898">
                <a:moveTo>
                  <a:pt x="0" y="0"/>
                </a:moveTo>
                <a:lnTo>
                  <a:pt x="3424898" y="0"/>
                </a:lnTo>
                <a:lnTo>
                  <a:pt x="3424898" y="2513019"/>
                </a:lnTo>
                <a:lnTo>
                  <a:pt x="0" y="25130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6E7E2"/>
        </a:solidFill>
      </p:bgPr>
    </p:bg>
    <p:spTree>
      <p:nvGrpSpPr>
        <p:cNvPr id="1" name=""/>
        <p:cNvGrpSpPr/>
        <p:nvPr/>
      </p:nvGrpSpPr>
      <p:grpSpPr>
        <a:xfrm>
          <a:off x="0" y="0"/>
          <a:ext cx="0" cy="0"/>
          <a:chOff x="0" y="0"/>
          <a:chExt cx="0" cy="0"/>
        </a:xfrm>
      </p:grpSpPr>
      <p:grpSp>
        <p:nvGrpSpPr>
          <p:cNvPr name="Group 2" id="2"/>
          <p:cNvGrpSpPr/>
          <p:nvPr/>
        </p:nvGrpSpPr>
        <p:grpSpPr>
          <a:xfrm rot="0">
            <a:off x="-29110" y="0"/>
            <a:ext cx="18317110" cy="2484668"/>
            <a:chOff x="0" y="0"/>
            <a:chExt cx="6196158" cy="840493"/>
          </a:xfrm>
        </p:grpSpPr>
        <p:sp>
          <p:nvSpPr>
            <p:cNvPr name="Freeform 3" id="3"/>
            <p:cNvSpPr/>
            <p:nvPr/>
          </p:nvSpPr>
          <p:spPr>
            <a:xfrm flipH="false" flipV="false" rot="0">
              <a:off x="0" y="0"/>
              <a:ext cx="6196158" cy="840493"/>
            </a:xfrm>
            <a:custGeom>
              <a:avLst/>
              <a:gdLst/>
              <a:ahLst/>
              <a:cxnLst/>
              <a:rect r="r" b="b" t="t" l="l"/>
              <a:pathLst>
                <a:path h="840493" w="6196158">
                  <a:moveTo>
                    <a:pt x="0" y="0"/>
                  </a:moveTo>
                  <a:lnTo>
                    <a:pt x="6196158" y="0"/>
                  </a:lnTo>
                  <a:lnTo>
                    <a:pt x="6196158" y="840493"/>
                  </a:lnTo>
                  <a:lnTo>
                    <a:pt x="0" y="840493"/>
                  </a:lnTo>
                  <a:close/>
                </a:path>
              </a:pathLst>
            </a:custGeom>
            <a:solidFill>
              <a:srgbClr val="272F40"/>
            </a:solidFill>
          </p:spPr>
        </p:sp>
      </p:grpSp>
      <p:sp>
        <p:nvSpPr>
          <p:cNvPr name="AutoShape 4" id="4"/>
          <p:cNvSpPr/>
          <p:nvPr/>
        </p:nvSpPr>
        <p:spPr>
          <a:xfrm rot="0">
            <a:off x="1014145" y="2332268"/>
            <a:ext cx="16230600" cy="0"/>
          </a:xfrm>
          <a:prstGeom prst="line">
            <a:avLst/>
          </a:prstGeom>
          <a:ln cap="rnd" w="304800">
            <a:solidFill>
              <a:srgbClr val="E98E23"/>
            </a:solidFill>
            <a:prstDash val="solid"/>
            <a:headEnd type="none" len="sm" w="sm"/>
            <a:tailEnd type="none" len="sm" w="sm"/>
          </a:ln>
        </p:spPr>
      </p:sp>
      <p:grpSp>
        <p:nvGrpSpPr>
          <p:cNvPr name="Group 5" id="5"/>
          <p:cNvGrpSpPr/>
          <p:nvPr/>
        </p:nvGrpSpPr>
        <p:grpSpPr>
          <a:xfrm rot="0">
            <a:off x="6980073" y="4145988"/>
            <a:ext cx="4169204" cy="4169204"/>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98E23"/>
            </a:solidFill>
          </p:spPr>
        </p:sp>
      </p:grpSp>
      <p:sp>
        <p:nvSpPr>
          <p:cNvPr name="TextBox 7" id="7"/>
          <p:cNvSpPr txBox="true"/>
          <p:nvPr/>
        </p:nvSpPr>
        <p:spPr>
          <a:xfrm rot="0">
            <a:off x="5825058" y="600666"/>
            <a:ext cx="6479232" cy="1159512"/>
          </a:xfrm>
          <a:prstGeom prst="rect">
            <a:avLst/>
          </a:prstGeom>
        </p:spPr>
        <p:txBody>
          <a:bodyPr anchor="t" rtlCol="false" tIns="0" lIns="0" bIns="0" rIns="0">
            <a:spAutoFit/>
          </a:bodyPr>
          <a:lstStyle/>
          <a:p>
            <a:pPr algn="ctr">
              <a:lnSpc>
                <a:spcPts val="9589"/>
              </a:lnSpc>
            </a:pPr>
            <a:r>
              <a:rPr lang="en-US" sz="6849">
                <a:solidFill>
                  <a:srgbClr val="FFFFFF"/>
                </a:solidFill>
                <a:latin typeface="Dosis Extra Bold"/>
                <a:ea typeface="Dosis Extra Bold"/>
                <a:cs typeface="Dosis Extra Bold"/>
                <a:sym typeface="Dosis Extra Bold"/>
              </a:rPr>
              <a:t>Egyptian Symbols</a:t>
            </a:r>
          </a:p>
        </p:txBody>
      </p:sp>
      <p:sp>
        <p:nvSpPr>
          <p:cNvPr name="TextBox 8" id="8"/>
          <p:cNvSpPr txBox="true"/>
          <p:nvPr/>
        </p:nvSpPr>
        <p:spPr>
          <a:xfrm rot="0">
            <a:off x="2425875" y="8444055"/>
            <a:ext cx="13189114" cy="2270125"/>
          </a:xfrm>
          <a:prstGeom prst="rect">
            <a:avLst/>
          </a:prstGeom>
        </p:spPr>
        <p:txBody>
          <a:bodyPr anchor="t" rtlCol="false" tIns="0" lIns="0" bIns="0" rIns="0">
            <a:spAutoFit/>
          </a:bodyPr>
          <a:lstStyle/>
          <a:p>
            <a:pPr algn="ctr">
              <a:lnSpc>
                <a:spcPts val="4549"/>
              </a:lnSpc>
            </a:pPr>
            <a:r>
              <a:rPr lang="en-US" sz="3249">
                <a:solidFill>
                  <a:srgbClr val="000000"/>
                </a:solidFill>
                <a:latin typeface="Barlow Medium"/>
                <a:ea typeface="Barlow Medium"/>
                <a:cs typeface="Barlow Medium"/>
                <a:sym typeface="Barlow Medium"/>
              </a:rPr>
              <a:t>The Nefer was made to look like an ancient lute or a heart and windpipe. The word “nefer” means “good,” so those who wore the Nefer would likely wear it for happiness, good luck, and joy.</a:t>
            </a:r>
          </a:p>
          <a:p>
            <a:pPr algn="ctr">
              <a:lnSpc>
                <a:spcPts val="4549"/>
              </a:lnSpc>
              <a:spcBef>
                <a:spcPct val="0"/>
              </a:spcBef>
            </a:pPr>
          </a:p>
        </p:txBody>
      </p:sp>
      <p:sp>
        <p:nvSpPr>
          <p:cNvPr name="TextBox 9" id="9"/>
          <p:cNvSpPr txBox="true"/>
          <p:nvPr/>
        </p:nvSpPr>
        <p:spPr>
          <a:xfrm rot="0">
            <a:off x="7267352" y="2986475"/>
            <a:ext cx="3594646" cy="1159512"/>
          </a:xfrm>
          <a:prstGeom prst="rect">
            <a:avLst/>
          </a:prstGeom>
        </p:spPr>
        <p:txBody>
          <a:bodyPr anchor="t" rtlCol="false" tIns="0" lIns="0" bIns="0" rIns="0">
            <a:spAutoFit/>
          </a:bodyPr>
          <a:lstStyle/>
          <a:p>
            <a:pPr algn="ctr">
              <a:lnSpc>
                <a:spcPts val="9589"/>
              </a:lnSpc>
              <a:spcBef>
                <a:spcPct val="0"/>
              </a:spcBef>
            </a:pPr>
            <a:r>
              <a:rPr lang="en-US" sz="6849">
                <a:solidFill>
                  <a:srgbClr val="000000"/>
                </a:solidFill>
                <a:latin typeface="Dosis Extra Bold"/>
                <a:ea typeface="Dosis Extra Bold"/>
                <a:cs typeface="Dosis Extra Bold"/>
                <a:sym typeface="Dosis Extra Bold"/>
              </a:rPr>
              <a:t>The Nefer</a:t>
            </a:r>
          </a:p>
        </p:txBody>
      </p:sp>
      <p:sp>
        <p:nvSpPr>
          <p:cNvPr name="AutoShape 10" id="10"/>
          <p:cNvSpPr/>
          <p:nvPr/>
        </p:nvSpPr>
        <p:spPr>
          <a:xfrm rot="-5400000">
            <a:off x="7869554" y="5760359"/>
            <a:ext cx="2387558" cy="0"/>
          </a:xfrm>
          <a:prstGeom prst="line">
            <a:avLst/>
          </a:prstGeom>
          <a:ln cap="rnd" w="85725">
            <a:solidFill>
              <a:srgbClr val="000000"/>
            </a:solidFill>
            <a:prstDash val="solid"/>
            <a:headEnd type="none" len="sm" w="sm"/>
            <a:tailEnd type="none" len="sm" w="sm"/>
          </a:ln>
        </p:spPr>
      </p:sp>
      <p:sp>
        <p:nvSpPr>
          <p:cNvPr name="AutoShape 11" id="11"/>
          <p:cNvSpPr/>
          <p:nvPr/>
        </p:nvSpPr>
        <p:spPr>
          <a:xfrm rot="0">
            <a:off x="8612721" y="4999114"/>
            <a:ext cx="904685" cy="0"/>
          </a:xfrm>
          <a:prstGeom prst="line">
            <a:avLst/>
          </a:prstGeom>
          <a:ln cap="rnd" w="85725">
            <a:solidFill>
              <a:srgbClr val="000000"/>
            </a:solidFill>
            <a:prstDash val="solid"/>
            <a:headEnd type="none" len="sm" w="sm"/>
            <a:tailEnd type="none" len="sm" w="sm"/>
          </a:ln>
        </p:spPr>
      </p:sp>
      <p:sp>
        <p:nvSpPr>
          <p:cNvPr name="AutoShape 12" id="12"/>
          <p:cNvSpPr/>
          <p:nvPr/>
        </p:nvSpPr>
        <p:spPr>
          <a:xfrm rot="0">
            <a:off x="8611491" y="5346097"/>
            <a:ext cx="906367" cy="0"/>
          </a:xfrm>
          <a:prstGeom prst="line">
            <a:avLst/>
          </a:prstGeom>
          <a:ln cap="rnd" w="85725">
            <a:solidFill>
              <a:srgbClr val="000000"/>
            </a:solidFill>
            <a:prstDash val="solid"/>
            <a:headEnd type="none" len="sm" w="sm"/>
            <a:tailEnd type="none" len="sm" w="sm"/>
          </a:ln>
        </p:spPr>
      </p:sp>
      <p:sp>
        <p:nvSpPr>
          <p:cNvPr name="Freeform 13" id="13"/>
          <p:cNvSpPr/>
          <p:nvPr/>
        </p:nvSpPr>
        <p:spPr>
          <a:xfrm flipH="false" flipV="false" rot="-10800000">
            <a:off x="8659355" y="6882636"/>
            <a:ext cx="807955" cy="969062"/>
          </a:xfrm>
          <a:custGeom>
            <a:avLst/>
            <a:gdLst/>
            <a:ahLst/>
            <a:cxnLst/>
            <a:rect r="r" b="b" t="t" l="l"/>
            <a:pathLst>
              <a:path h="969062" w="807955">
                <a:moveTo>
                  <a:pt x="0" y="0"/>
                </a:moveTo>
                <a:lnTo>
                  <a:pt x="807956" y="0"/>
                </a:lnTo>
                <a:lnTo>
                  <a:pt x="807956" y="969062"/>
                </a:lnTo>
                <a:lnTo>
                  <a:pt x="0" y="9690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6E7E2"/>
        </a:solidFill>
      </p:bgPr>
    </p:bg>
    <p:spTree>
      <p:nvGrpSpPr>
        <p:cNvPr id="1" name=""/>
        <p:cNvGrpSpPr/>
        <p:nvPr/>
      </p:nvGrpSpPr>
      <p:grpSpPr>
        <a:xfrm>
          <a:off x="0" y="0"/>
          <a:ext cx="0" cy="0"/>
          <a:chOff x="0" y="0"/>
          <a:chExt cx="0" cy="0"/>
        </a:xfrm>
      </p:grpSpPr>
      <p:grpSp>
        <p:nvGrpSpPr>
          <p:cNvPr name="Group 2" id="2"/>
          <p:cNvGrpSpPr/>
          <p:nvPr/>
        </p:nvGrpSpPr>
        <p:grpSpPr>
          <a:xfrm rot="0">
            <a:off x="-29110" y="0"/>
            <a:ext cx="18317110" cy="2484668"/>
            <a:chOff x="0" y="0"/>
            <a:chExt cx="6196158" cy="840493"/>
          </a:xfrm>
        </p:grpSpPr>
        <p:sp>
          <p:nvSpPr>
            <p:cNvPr name="Freeform 3" id="3"/>
            <p:cNvSpPr/>
            <p:nvPr/>
          </p:nvSpPr>
          <p:spPr>
            <a:xfrm flipH="false" flipV="false" rot="0">
              <a:off x="0" y="0"/>
              <a:ext cx="6196158" cy="840493"/>
            </a:xfrm>
            <a:custGeom>
              <a:avLst/>
              <a:gdLst/>
              <a:ahLst/>
              <a:cxnLst/>
              <a:rect r="r" b="b" t="t" l="l"/>
              <a:pathLst>
                <a:path h="840493" w="6196158">
                  <a:moveTo>
                    <a:pt x="0" y="0"/>
                  </a:moveTo>
                  <a:lnTo>
                    <a:pt x="6196158" y="0"/>
                  </a:lnTo>
                  <a:lnTo>
                    <a:pt x="6196158" y="840493"/>
                  </a:lnTo>
                  <a:lnTo>
                    <a:pt x="0" y="840493"/>
                  </a:lnTo>
                  <a:close/>
                </a:path>
              </a:pathLst>
            </a:custGeom>
            <a:solidFill>
              <a:srgbClr val="272F40"/>
            </a:solidFill>
          </p:spPr>
        </p:sp>
      </p:grpSp>
      <p:sp>
        <p:nvSpPr>
          <p:cNvPr name="AutoShape 4" id="4"/>
          <p:cNvSpPr/>
          <p:nvPr/>
        </p:nvSpPr>
        <p:spPr>
          <a:xfrm rot="0">
            <a:off x="1014145" y="2332268"/>
            <a:ext cx="16230600" cy="0"/>
          </a:xfrm>
          <a:prstGeom prst="line">
            <a:avLst/>
          </a:prstGeom>
          <a:ln cap="rnd" w="304800">
            <a:solidFill>
              <a:srgbClr val="E98E23"/>
            </a:solidFill>
            <a:prstDash val="solid"/>
            <a:headEnd type="none" len="sm" w="sm"/>
            <a:tailEnd type="none" len="sm" w="sm"/>
          </a:ln>
        </p:spPr>
      </p:sp>
      <p:grpSp>
        <p:nvGrpSpPr>
          <p:cNvPr name="Group 5" id="5"/>
          <p:cNvGrpSpPr/>
          <p:nvPr/>
        </p:nvGrpSpPr>
        <p:grpSpPr>
          <a:xfrm rot="0">
            <a:off x="6980073" y="4145988"/>
            <a:ext cx="4169204" cy="4169204"/>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98E23"/>
            </a:solidFill>
          </p:spPr>
        </p:sp>
      </p:grpSp>
      <p:sp>
        <p:nvSpPr>
          <p:cNvPr name="TextBox 7" id="7"/>
          <p:cNvSpPr txBox="true"/>
          <p:nvPr/>
        </p:nvSpPr>
        <p:spPr>
          <a:xfrm rot="0">
            <a:off x="5825058" y="600666"/>
            <a:ext cx="6479232" cy="1159512"/>
          </a:xfrm>
          <a:prstGeom prst="rect">
            <a:avLst/>
          </a:prstGeom>
        </p:spPr>
        <p:txBody>
          <a:bodyPr anchor="t" rtlCol="false" tIns="0" lIns="0" bIns="0" rIns="0">
            <a:spAutoFit/>
          </a:bodyPr>
          <a:lstStyle/>
          <a:p>
            <a:pPr algn="ctr">
              <a:lnSpc>
                <a:spcPts val="9589"/>
              </a:lnSpc>
            </a:pPr>
            <a:r>
              <a:rPr lang="en-US" sz="6849">
                <a:solidFill>
                  <a:srgbClr val="FFFFFF"/>
                </a:solidFill>
                <a:latin typeface="Dosis Extra Bold"/>
                <a:ea typeface="Dosis Extra Bold"/>
                <a:cs typeface="Dosis Extra Bold"/>
                <a:sym typeface="Dosis Extra Bold"/>
              </a:rPr>
              <a:t>Egyptian Symbols</a:t>
            </a:r>
          </a:p>
        </p:txBody>
      </p:sp>
      <p:sp>
        <p:nvSpPr>
          <p:cNvPr name="TextBox 8" id="8"/>
          <p:cNvSpPr txBox="true"/>
          <p:nvPr/>
        </p:nvSpPr>
        <p:spPr>
          <a:xfrm rot="0">
            <a:off x="2534888" y="8472919"/>
            <a:ext cx="13189114" cy="2270125"/>
          </a:xfrm>
          <a:prstGeom prst="rect">
            <a:avLst/>
          </a:prstGeom>
        </p:spPr>
        <p:txBody>
          <a:bodyPr anchor="t" rtlCol="false" tIns="0" lIns="0" bIns="0" rIns="0">
            <a:spAutoFit/>
          </a:bodyPr>
          <a:lstStyle/>
          <a:p>
            <a:pPr algn="ctr">
              <a:lnSpc>
                <a:spcPts val="4549"/>
              </a:lnSpc>
            </a:pPr>
            <a:r>
              <a:rPr lang="en-US" sz="3249">
                <a:solidFill>
                  <a:srgbClr val="000000"/>
                </a:solidFill>
                <a:latin typeface="Barlow Medium"/>
                <a:ea typeface="Barlow Medium"/>
                <a:cs typeface="Barlow Medium"/>
                <a:sym typeface="Barlow Medium"/>
              </a:rPr>
              <a:t>The </a:t>
            </a:r>
            <a:r>
              <a:rPr lang="en-US" sz="3249" i="true">
                <a:solidFill>
                  <a:srgbClr val="000000"/>
                </a:solidFill>
                <a:latin typeface="Barlow Medium Italics"/>
                <a:ea typeface="Barlow Medium Italics"/>
                <a:cs typeface="Barlow Medium Italics"/>
                <a:sym typeface="Barlow Medium Italics"/>
              </a:rPr>
              <a:t>ba </a:t>
            </a:r>
            <a:r>
              <a:rPr lang="en-US" sz="3249">
                <a:solidFill>
                  <a:srgbClr val="000000"/>
                </a:solidFill>
                <a:latin typeface="Barlow Medium"/>
                <a:ea typeface="Barlow Medium"/>
                <a:cs typeface="Barlow Medium"/>
                <a:sym typeface="Barlow Medium"/>
              </a:rPr>
              <a:t>symbol shows a hawk with a man’s head, which could be a person’s soul. It was worn for strength, and is meant to have a connection to the sky god Horus. </a:t>
            </a:r>
          </a:p>
          <a:p>
            <a:pPr algn="ctr">
              <a:lnSpc>
                <a:spcPts val="4549"/>
              </a:lnSpc>
              <a:spcBef>
                <a:spcPct val="0"/>
              </a:spcBef>
            </a:pPr>
          </a:p>
        </p:txBody>
      </p:sp>
      <p:sp>
        <p:nvSpPr>
          <p:cNvPr name="TextBox 9" id="9"/>
          <p:cNvSpPr txBox="true"/>
          <p:nvPr/>
        </p:nvSpPr>
        <p:spPr>
          <a:xfrm rot="0">
            <a:off x="7834164" y="2986475"/>
            <a:ext cx="2461022" cy="1159512"/>
          </a:xfrm>
          <a:prstGeom prst="rect">
            <a:avLst/>
          </a:prstGeom>
        </p:spPr>
        <p:txBody>
          <a:bodyPr anchor="t" rtlCol="false" tIns="0" lIns="0" bIns="0" rIns="0">
            <a:spAutoFit/>
          </a:bodyPr>
          <a:lstStyle/>
          <a:p>
            <a:pPr algn="ctr">
              <a:lnSpc>
                <a:spcPts val="9589"/>
              </a:lnSpc>
              <a:spcBef>
                <a:spcPct val="0"/>
              </a:spcBef>
            </a:pPr>
            <a:r>
              <a:rPr lang="en-US" sz="6849">
                <a:solidFill>
                  <a:srgbClr val="000000"/>
                </a:solidFill>
                <a:latin typeface="Dosis Extra Bold"/>
                <a:ea typeface="Dosis Extra Bold"/>
                <a:cs typeface="Dosis Extra Bold"/>
                <a:sym typeface="Dosis Extra Bold"/>
              </a:rPr>
              <a:t>The Ba</a:t>
            </a:r>
          </a:p>
        </p:txBody>
      </p:sp>
      <p:sp>
        <p:nvSpPr>
          <p:cNvPr name="Freeform 10" id="10"/>
          <p:cNvSpPr/>
          <p:nvPr/>
        </p:nvSpPr>
        <p:spPr>
          <a:xfrm flipH="false" flipV="false" rot="0">
            <a:off x="7808141" y="4596074"/>
            <a:ext cx="2513068" cy="3269031"/>
          </a:xfrm>
          <a:custGeom>
            <a:avLst/>
            <a:gdLst/>
            <a:ahLst/>
            <a:cxnLst/>
            <a:rect r="r" b="b" t="t" l="l"/>
            <a:pathLst>
              <a:path h="3269031" w="2513068">
                <a:moveTo>
                  <a:pt x="0" y="0"/>
                </a:moveTo>
                <a:lnTo>
                  <a:pt x="2513068" y="0"/>
                </a:lnTo>
                <a:lnTo>
                  <a:pt x="2513068" y="3269031"/>
                </a:lnTo>
                <a:lnTo>
                  <a:pt x="0" y="32690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6E7E2"/>
        </a:solidFill>
      </p:bgPr>
    </p:bg>
    <p:spTree>
      <p:nvGrpSpPr>
        <p:cNvPr id="1" name=""/>
        <p:cNvGrpSpPr/>
        <p:nvPr/>
      </p:nvGrpSpPr>
      <p:grpSpPr>
        <a:xfrm>
          <a:off x="0" y="0"/>
          <a:ext cx="0" cy="0"/>
          <a:chOff x="0" y="0"/>
          <a:chExt cx="0" cy="0"/>
        </a:xfrm>
      </p:grpSpPr>
      <p:grpSp>
        <p:nvGrpSpPr>
          <p:cNvPr name="Group 2" id="2"/>
          <p:cNvGrpSpPr/>
          <p:nvPr/>
        </p:nvGrpSpPr>
        <p:grpSpPr>
          <a:xfrm rot="0">
            <a:off x="-29110" y="0"/>
            <a:ext cx="18317110" cy="2484668"/>
            <a:chOff x="0" y="0"/>
            <a:chExt cx="6196158" cy="840493"/>
          </a:xfrm>
        </p:grpSpPr>
        <p:sp>
          <p:nvSpPr>
            <p:cNvPr name="Freeform 3" id="3"/>
            <p:cNvSpPr/>
            <p:nvPr/>
          </p:nvSpPr>
          <p:spPr>
            <a:xfrm flipH="false" flipV="false" rot="0">
              <a:off x="0" y="0"/>
              <a:ext cx="6196158" cy="840493"/>
            </a:xfrm>
            <a:custGeom>
              <a:avLst/>
              <a:gdLst/>
              <a:ahLst/>
              <a:cxnLst/>
              <a:rect r="r" b="b" t="t" l="l"/>
              <a:pathLst>
                <a:path h="840493" w="6196158">
                  <a:moveTo>
                    <a:pt x="0" y="0"/>
                  </a:moveTo>
                  <a:lnTo>
                    <a:pt x="6196158" y="0"/>
                  </a:lnTo>
                  <a:lnTo>
                    <a:pt x="6196158" y="840493"/>
                  </a:lnTo>
                  <a:lnTo>
                    <a:pt x="0" y="840493"/>
                  </a:lnTo>
                  <a:close/>
                </a:path>
              </a:pathLst>
            </a:custGeom>
            <a:solidFill>
              <a:srgbClr val="272F40"/>
            </a:solidFill>
          </p:spPr>
        </p:sp>
      </p:grpSp>
      <p:sp>
        <p:nvSpPr>
          <p:cNvPr name="AutoShape 4" id="4"/>
          <p:cNvSpPr/>
          <p:nvPr/>
        </p:nvSpPr>
        <p:spPr>
          <a:xfrm rot="0">
            <a:off x="1014145" y="2332268"/>
            <a:ext cx="16230600" cy="0"/>
          </a:xfrm>
          <a:prstGeom prst="line">
            <a:avLst/>
          </a:prstGeom>
          <a:ln cap="rnd" w="304800">
            <a:solidFill>
              <a:srgbClr val="E98E23"/>
            </a:solidFill>
            <a:prstDash val="solid"/>
            <a:headEnd type="none" len="sm" w="sm"/>
            <a:tailEnd type="none" len="sm" w="sm"/>
          </a:ln>
        </p:spPr>
      </p:sp>
      <p:grpSp>
        <p:nvGrpSpPr>
          <p:cNvPr name="Group 5" id="5"/>
          <p:cNvGrpSpPr/>
          <p:nvPr/>
        </p:nvGrpSpPr>
        <p:grpSpPr>
          <a:xfrm rot="0">
            <a:off x="6980073" y="4145988"/>
            <a:ext cx="4169204" cy="4169204"/>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98E23"/>
            </a:solidFill>
          </p:spPr>
        </p:sp>
      </p:grpSp>
      <p:sp>
        <p:nvSpPr>
          <p:cNvPr name="TextBox 7" id="7"/>
          <p:cNvSpPr txBox="true"/>
          <p:nvPr/>
        </p:nvSpPr>
        <p:spPr>
          <a:xfrm rot="0">
            <a:off x="5825058" y="600666"/>
            <a:ext cx="6479232" cy="1159512"/>
          </a:xfrm>
          <a:prstGeom prst="rect">
            <a:avLst/>
          </a:prstGeom>
        </p:spPr>
        <p:txBody>
          <a:bodyPr anchor="t" rtlCol="false" tIns="0" lIns="0" bIns="0" rIns="0">
            <a:spAutoFit/>
          </a:bodyPr>
          <a:lstStyle/>
          <a:p>
            <a:pPr algn="ctr">
              <a:lnSpc>
                <a:spcPts val="9589"/>
              </a:lnSpc>
            </a:pPr>
            <a:r>
              <a:rPr lang="en-US" sz="6849">
                <a:solidFill>
                  <a:srgbClr val="FFFFFF"/>
                </a:solidFill>
                <a:latin typeface="Dosis Extra Bold"/>
                <a:ea typeface="Dosis Extra Bold"/>
                <a:cs typeface="Dosis Extra Bold"/>
                <a:sym typeface="Dosis Extra Bold"/>
              </a:rPr>
              <a:t>Egyptian Symbols</a:t>
            </a:r>
          </a:p>
        </p:txBody>
      </p:sp>
      <p:sp>
        <p:nvSpPr>
          <p:cNvPr name="TextBox 8" id="8"/>
          <p:cNvSpPr txBox="true"/>
          <p:nvPr/>
        </p:nvSpPr>
        <p:spPr>
          <a:xfrm rot="0">
            <a:off x="2549443" y="8588375"/>
            <a:ext cx="13189114" cy="1127125"/>
          </a:xfrm>
          <a:prstGeom prst="rect">
            <a:avLst/>
          </a:prstGeom>
        </p:spPr>
        <p:txBody>
          <a:bodyPr anchor="t" rtlCol="false" tIns="0" lIns="0" bIns="0" rIns="0">
            <a:spAutoFit/>
          </a:bodyPr>
          <a:lstStyle/>
          <a:p>
            <a:pPr algn="ctr">
              <a:lnSpc>
                <a:spcPts val="4549"/>
              </a:lnSpc>
              <a:spcBef>
                <a:spcPct val="0"/>
              </a:spcBef>
            </a:pPr>
            <a:r>
              <a:rPr lang="en-US" sz="3249">
                <a:solidFill>
                  <a:srgbClr val="000000"/>
                </a:solidFill>
                <a:latin typeface="Barlow Medium"/>
                <a:ea typeface="Barlow Medium"/>
                <a:cs typeface="Barlow Medium"/>
                <a:sym typeface="Barlow Medium"/>
              </a:rPr>
              <a:t>The vulture is likely meant to represent the goddess Isis, it was meant to give the wearer strength and fierceness. </a:t>
            </a:r>
          </a:p>
        </p:txBody>
      </p:sp>
      <p:sp>
        <p:nvSpPr>
          <p:cNvPr name="TextBox 9" id="9"/>
          <p:cNvSpPr txBox="true"/>
          <p:nvPr/>
        </p:nvSpPr>
        <p:spPr>
          <a:xfrm rot="0">
            <a:off x="6912025" y="2986475"/>
            <a:ext cx="4305300" cy="1159512"/>
          </a:xfrm>
          <a:prstGeom prst="rect">
            <a:avLst/>
          </a:prstGeom>
        </p:spPr>
        <p:txBody>
          <a:bodyPr anchor="t" rtlCol="false" tIns="0" lIns="0" bIns="0" rIns="0">
            <a:spAutoFit/>
          </a:bodyPr>
          <a:lstStyle/>
          <a:p>
            <a:pPr algn="ctr">
              <a:lnSpc>
                <a:spcPts val="9589"/>
              </a:lnSpc>
              <a:spcBef>
                <a:spcPct val="0"/>
              </a:spcBef>
            </a:pPr>
            <a:r>
              <a:rPr lang="en-US" sz="6849">
                <a:solidFill>
                  <a:srgbClr val="000000"/>
                </a:solidFill>
                <a:latin typeface="Dosis Extra Bold"/>
                <a:ea typeface="Dosis Extra Bold"/>
                <a:cs typeface="Dosis Extra Bold"/>
                <a:sym typeface="Dosis Extra Bold"/>
              </a:rPr>
              <a:t>The Vulture</a:t>
            </a:r>
          </a:p>
        </p:txBody>
      </p:sp>
      <p:sp>
        <p:nvSpPr>
          <p:cNvPr name="Freeform 10" id="10"/>
          <p:cNvSpPr/>
          <p:nvPr/>
        </p:nvSpPr>
        <p:spPr>
          <a:xfrm flipH="true" flipV="false" rot="0">
            <a:off x="7409572" y="4505658"/>
            <a:ext cx="2963838" cy="3103496"/>
          </a:xfrm>
          <a:custGeom>
            <a:avLst/>
            <a:gdLst/>
            <a:ahLst/>
            <a:cxnLst/>
            <a:rect r="r" b="b" t="t" l="l"/>
            <a:pathLst>
              <a:path h="3103496" w="2963838">
                <a:moveTo>
                  <a:pt x="2963838" y="0"/>
                </a:moveTo>
                <a:lnTo>
                  <a:pt x="0" y="0"/>
                </a:lnTo>
                <a:lnTo>
                  <a:pt x="0" y="3103496"/>
                </a:lnTo>
                <a:lnTo>
                  <a:pt x="2963838" y="3103496"/>
                </a:lnTo>
                <a:lnTo>
                  <a:pt x="296383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6E7E2"/>
        </a:solidFill>
      </p:bgPr>
    </p:bg>
    <p:spTree>
      <p:nvGrpSpPr>
        <p:cNvPr id="1" name=""/>
        <p:cNvGrpSpPr/>
        <p:nvPr/>
      </p:nvGrpSpPr>
      <p:grpSpPr>
        <a:xfrm>
          <a:off x="0" y="0"/>
          <a:ext cx="0" cy="0"/>
          <a:chOff x="0" y="0"/>
          <a:chExt cx="0" cy="0"/>
        </a:xfrm>
      </p:grpSpPr>
      <p:grpSp>
        <p:nvGrpSpPr>
          <p:cNvPr name="Group 2" id="2"/>
          <p:cNvGrpSpPr/>
          <p:nvPr/>
        </p:nvGrpSpPr>
        <p:grpSpPr>
          <a:xfrm rot="0">
            <a:off x="-29110" y="0"/>
            <a:ext cx="18317110" cy="2484668"/>
            <a:chOff x="0" y="0"/>
            <a:chExt cx="6196158" cy="840493"/>
          </a:xfrm>
        </p:grpSpPr>
        <p:sp>
          <p:nvSpPr>
            <p:cNvPr name="Freeform 3" id="3"/>
            <p:cNvSpPr/>
            <p:nvPr/>
          </p:nvSpPr>
          <p:spPr>
            <a:xfrm flipH="false" flipV="false" rot="0">
              <a:off x="0" y="0"/>
              <a:ext cx="6196158" cy="840493"/>
            </a:xfrm>
            <a:custGeom>
              <a:avLst/>
              <a:gdLst/>
              <a:ahLst/>
              <a:cxnLst/>
              <a:rect r="r" b="b" t="t" l="l"/>
              <a:pathLst>
                <a:path h="840493" w="6196158">
                  <a:moveTo>
                    <a:pt x="0" y="0"/>
                  </a:moveTo>
                  <a:lnTo>
                    <a:pt x="6196158" y="0"/>
                  </a:lnTo>
                  <a:lnTo>
                    <a:pt x="6196158" y="840493"/>
                  </a:lnTo>
                  <a:lnTo>
                    <a:pt x="0" y="840493"/>
                  </a:lnTo>
                  <a:close/>
                </a:path>
              </a:pathLst>
            </a:custGeom>
            <a:solidFill>
              <a:srgbClr val="272F40"/>
            </a:solidFill>
          </p:spPr>
        </p:sp>
      </p:grpSp>
      <p:sp>
        <p:nvSpPr>
          <p:cNvPr name="AutoShape 4" id="4"/>
          <p:cNvSpPr/>
          <p:nvPr/>
        </p:nvSpPr>
        <p:spPr>
          <a:xfrm rot="0">
            <a:off x="1014145" y="2332268"/>
            <a:ext cx="16230600" cy="0"/>
          </a:xfrm>
          <a:prstGeom prst="line">
            <a:avLst/>
          </a:prstGeom>
          <a:ln cap="rnd" w="304800">
            <a:solidFill>
              <a:srgbClr val="E98E23"/>
            </a:solidFill>
            <a:prstDash val="solid"/>
            <a:headEnd type="none" len="sm" w="sm"/>
            <a:tailEnd type="none" len="sm" w="sm"/>
          </a:ln>
        </p:spPr>
      </p:sp>
      <p:sp>
        <p:nvSpPr>
          <p:cNvPr name="TextBox 5" id="5"/>
          <p:cNvSpPr txBox="true"/>
          <p:nvPr/>
        </p:nvSpPr>
        <p:spPr>
          <a:xfrm rot="0">
            <a:off x="1872311" y="3120562"/>
            <a:ext cx="14514267" cy="6167182"/>
          </a:xfrm>
          <a:prstGeom prst="rect">
            <a:avLst/>
          </a:prstGeom>
        </p:spPr>
        <p:txBody>
          <a:bodyPr anchor="t" rtlCol="false" tIns="0" lIns="0" bIns="0" rIns="0">
            <a:spAutoFit/>
          </a:bodyPr>
          <a:lstStyle/>
          <a:p>
            <a:pPr algn="ctr">
              <a:lnSpc>
                <a:spcPts val="4476"/>
              </a:lnSpc>
            </a:pPr>
            <a:r>
              <a:rPr lang="en-US" sz="3197">
                <a:solidFill>
                  <a:srgbClr val="000000"/>
                </a:solidFill>
                <a:latin typeface="Barlow Medium"/>
                <a:ea typeface="Barlow Medium"/>
                <a:cs typeface="Barlow Medium"/>
                <a:sym typeface="Barlow Medium"/>
              </a:rPr>
              <a:t>Ancient Egyptians believed that sometimes a soul would have trouble passing from our world into the afterlife, and it needed a little help. </a:t>
            </a:r>
          </a:p>
          <a:p>
            <a:pPr algn="ctr">
              <a:lnSpc>
                <a:spcPts val="4476"/>
              </a:lnSpc>
            </a:pPr>
          </a:p>
          <a:p>
            <a:pPr algn="ctr">
              <a:lnSpc>
                <a:spcPts val="4476"/>
              </a:lnSpc>
            </a:pPr>
          </a:p>
          <a:p>
            <a:pPr algn="ctr">
              <a:lnSpc>
                <a:spcPts val="4476"/>
              </a:lnSpc>
            </a:pPr>
          </a:p>
          <a:p>
            <a:pPr algn="ctr">
              <a:lnSpc>
                <a:spcPts val="4476"/>
              </a:lnSpc>
            </a:pPr>
          </a:p>
          <a:p>
            <a:pPr algn="ctr">
              <a:lnSpc>
                <a:spcPts val="4476"/>
              </a:lnSpc>
            </a:pPr>
          </a:p>
          <a:p>
            <a:pPr algn="ctr">
              <a:lnSpc>
                <a:spcPts val="4476"/>
              </a:lnSpc>
            </a:pPr>
          </a:p>
          <a:p>
            <a:pPr algn="ctr">
              <a:lnSpc>
                <a:spcPts val="4476"/>
              </a:lnSpc>
            </a:pPr>
            <a:r>
              <a:rPr lang="en-US" sz="3197">
                <a:solidFill>
                  <a:srgbClr val="000000"/>
                </a:solidFill>
                <a:latin typeface="Barlow Medium"/>
                <a:ea typeface="Barlow Medium"/>
                <a:cs typeface="Barlow Medium"/>
                <a:sym typeface="Barlow Medium"/>
              </a:rPr>
              <a:t>The Ancient Egyptian afterlife could be a scary place with many challenges, and amulets could help protect you, give you strength, and remind you of things that your soul might have forgotten. </a:t>
            </a:r>
          </a:p>
        </p:txBody>
      </p:sp>
      <p:sp>
        <p:nvSpPr>
          <p:cNvPr name="Freeform 6" id="6"/>
          <p:cNvSpPr/>
          <p:nvPr/>
        </p:nvSpPr>
        <p:spPr>
          <a:xfrm flipH="false" flipV="false" rot="2700000">
            <a:off x="6093272" y="3438501"/>
            <a:ext cx="5779837" cy="6295262"/>
          </a:xfrm>
          <a:custGeom>
            <a:avLst/>
            <a:gdLst/>
            <a:ahLst/>
            <a:cxnLst/>
            <a:rect r="r" b="b" t="t" l="l"/>
            <a:pathLst>
              <a:path h="6295262" w="5779837">
                <a:moveTo>
                  <a:pt x="0" y="0"/>
                </a:moveTo>
                <a:lnTo>
                  <a:pt x="5779837" y="0"/>
                </a:lnTo>
                <a:lnTo>
                  <a:pt x="5779837" y="6295262"/>
                </a:lnTo>
                <a:lnTo>
                  <a:pt x="0" y="6295262"/>
                </a:lnTo>
                <a:lnTo>
                  <a:pt x="0" y="0"/>
                </a:lnTo>
                <a:close/>
              </a:path>
            </a:pathLst>
          </a:custGeom>
          <a:blipFill>
            <a:blip r:embed="rId2"/>
            <a:stretch>
              <a:fillRect l="0" t="0" r="0" b="0"/>
            </a:stretch>
          </a:blipFill>
        </p:spPr>
      </p:sp>
      <p:sp>
        <p:nvSpPr>
          <p:cNvPr name="Freeform 7" id="7"/>
          <p:cNvSpPr/>
          <p:nvPr/>
        </p:nvSpPr>
        <p:spPr>
          <a:xfrm flipH="false" flipV="false" rot="0">
            <a:off x="4081474" y="4438489"/>
            <a:ext cx="1257664" cy="2560130"/>
          </a:xfrm>
          <a:custGeom>
            <a:avLst/>
            <a:gdLst/>
            <a:ahLst/>
            <a:cxnLst/>
            <a:rect r="r" b="b" t="t" l="l"/>
            <a:pathLst>
              <a:path h="2560130" w="1257664">
                <a:moveTo>
                  <a:pt x="0" y="0"/>
                </a:moveTo>
                <a:lnTo>
                  <a:pt x="1257664" y="0"/>
                </a:lnTo>
                <a:lnTo>
                  <a:pt x="1257664" y="2560130"/>
                </a:lnTo>
                <a:lnTo>
                  <a:pt x="0" y="256013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12672190" y="4850976"/>
            <a:ext cx="1160385" cy="1735155"/>
          </a:xfrm>
          <a:custGeom>
            <a:avLst/>
            <a:gdLst/>
            <a:ahLst/>
            <a:cxnLst/>
            <a:rect r="r" b="b" t="t" l="l"/>
            <a:pathLst>
              <a:path h="1735155" w="1160385">
                <a:moveTo>
                  <a:pt x="0" y="0"/>
                </a:moveTo>
                <a:lnTo>
                  <a:pt x="1160386" y="0"/>
                </a:lnTo>
                <a:lnTo>
                  <a:pt x="1160386" y="1735156"/>
                </a:lnTo>
                <a:lnTo>
                  <a:pt x="0" y="17351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3348243" y="5509021"/>
            <a:ext cx="2724127" cy="1985208"/>
          </a:xfrm>
          <a:custGeom>
            <a:avLst/>
            <a:gdLst/>
            <a:ahLst/>
            <a:cxnLst/>
            <a:rect r="r" b="b" t="t" l="l"/>
            <a:pathLst>
              <a:path h="1985208" w="2724127">
                <a:moveTo>
                  <a:pt x="0" y="0"/>
                </a:moveTo>
                <a:lnTo>
                  <a:pt x="2724127" y="0"/>
                </a:lnTo>
                <a:lnTo>
                  <a:pt x="2724127" y="1985208"/>
                </a:lnTo>
                <a:lnTo>
                  <a:pt x="0" y="198520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4381426" y="600666"/>
            <a:ext cx="9366498" cy="1159512"/>
          </a:xfrm>
          <a:prstGeom prst="rect">
            <a:avLst/>
          </a:prstGeom>
        </p:spPr>
        <p:txBody>
          <a:bodyPr anchor="t" rtlCol="false" tIns="0" lIns="0" bIns="0" rIns="0">
            <a:spAutoFit/>
          </a:bodyPr>
          <a:lstStyle/>
          <a:p>
            <a:pPr algn="ctr">
              <a:lnSpc>
                <a:spcPts val="9589"/>
              </a:lnSpc>
            </a:pPr>
            <a:r>
              <a:rPr lang="en-US" sz="6849">
                <a:solidFill>
                  <a:srgbClr val="FFFFFF"/>
                </a:solidFill>
                <a:latin typeface="Dosis Extra Bold"/>
                <a:ea typeface="Dosis Extra Bold"/>
                <a:cs typeface="Dosis Extra Bold"/>
                <a:sym typeface="Dosis Extra Bold"/>
              </a:rPr>
              <a:t>Amulets and The Afterlife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6E7E2"/>
        </a:solidFill>
      </p:bgPr>
    </p:bg>
    <p:spTree>
      <p:nvGrpSpPr>
        <p:cNvPr id="1" name=""/>
        <p:cNvGrpSpPr/>
        <p:nvPr/>
      </p:nvGrpSpPr>
      <p:grpSpPr>
        <a:xfrm>
          <a:off x="0" y="0"/>
          <a:ext cx="0" cy="0"/>
          <a:chOff x="0" y="0"/>
          <a:chExt cx="0" cy="0"/>
        </a:xfrm>
      </p:grpSpPr>
      <p:grpSp>
        <p:nvGrpSpPr>
          <p:cNvPr name="Group 2" id="2"/>
          <p:cNvGrpSpPr/>
          <p:nvPr/>
        </p:nvGrpSpPr>
        <p:grpSpPr>
          <a:xfrm rot="0">
            <a:off x="-29110" y="0"/>
            <a:ext cx="18317110" cy="2484668"/>
            <a:chOff x="0" y="0"/>
            <a:chExt cx="6196158" cy="840493"/>
          </a:xfrm>
        </p:grpSpPr>
        <p:sp>
          <p:nvSpPr>
            <p:cNvPr name="Freeform 3" id="3"/>
            <p:cNvSpPr/>
            <p:nvPr/>
          </p:nvSpPr>
          <p:spPr>
            <a:xfrm flipH="false" flipV="false" rot="0">
              <a:off x="0" y="0"/>
              <a:ext cx="6196158" cy="840493"/>
            </a:xfrm>
            <a:custGeom>
              <a:avLst/>
              <a:gdLst/>
              <a:ahLst/>
              <a:cxnLst/>
              <a:rect r="r" b="b" t="t" l="l"/>
              <a:pathLst>
                <a:path h="840493" w="6196158">
                  <a:moveTo>
                    <a:pt x="0" y="0"/>
                  </a:moveTo>
                  <a:lnTo>
                    <a:pt x="6196158" y="0"/>
                  </a:lnTo>
                  <a:lnTo>
                    <a:pt x="6196158" y="840493"/>
                  </a:lnTo>
                  <a:lnTo>
                    <a:pt x="0" y="840493"/>
                  </a:lnTo>
                  <a:close/>
                </a:path>
              </a:pathLst>
            </a:custGeom>
            <a:solidFill>
              <a:srgbClr val="272F40"/>
            </a:solidFill>
          </p:spPr>
        </p:sp>
      </p:grpSp>
      <p:sp>
        <p:nvSpPr>
          <p:cNvPr name="AutoShape 4" id="4"/>
          <p:cNvSpPr/>
          <p:nvPr/>
        </p:nvSpPr>
        <p:spPr>
          <a:xfrm rot="0">
            <a:off x="1014145" y="2332268"/>
            <a:ext cx="16230600" cy="0"/>
          </a:xfrm>
          <a:prstGeom prst="line">
            <a:avLst/>
          </a:prstGeom>
          <a:ln cap="rnd" w="304800">
            <a:solidFill>
              <a:srgbClr val="E98E23"/>
            </a:solidFill>
            <a:prstDash val="solid"/>
            <a:headEnd type="none" len="sm" w="sm"/>
            <a:tailEnd type="none" len="sm" w="sm"/>
          </a:ln>
        </p:spPr>
      </p:sp>
      <p:sp>
        <p:nvSpPr>
          <p:cNvPr name="Freeform 5" id="5"/>
          <p:cNvSpPr/>
          <p:nvPr/>
        </p:nvSpPr>
        <p:spPr>
          <a:xfrm flipH="false" flipV="false" rot="0">
            <a:off x="11900504" y="6203939"/>
            <a:ext cx="6441957" cy="4114800"/>
          </a:xfrm>
          <a:custGeom>
            <a:avLst/>
            <a:gdLst/>
            <a:ahLst/>
            <a:cxnLst/>
            <a:rect r="r" b="b" t="t" l="l"/>
            <a:pathLst>
              <a:path h="4114800" w="6441957">
                <a:moveTo>
                  <a:pt x="0" y="0"/>
                </a:moveTo>
                <a:lnTo>
                  <a:pt x="6441957" y="0"/>
                </a:lnTo>
                <a:lnTo>
                  <a:pt x="644195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061425" y="5374411"/>
            <a:ext cx="2120117" cy="2225844"/>
          </a:xfrm>
          <a:custGeom>
            <a:avLst/>
            <a:gdLst/>
            <a:ahLst/>
            <a:cxnLst/>
            <a:rect r="r" b="b" t="t" l="l"/>
            <a:pathLst>
              <a:path h="2225844" w="2120117">
                <a:moveTo>
                  <a:pt x="0" y="0"/>
                </a:moveTo>
                <a:lnTo>
                  <a:pt x="2120116" y="0"/>
                </a:lnTo>
                <a:lnTo>
                  <a:pt x="2120116" y="2225845"/>
                </a:lnTo>
                <a:lnTo>
                  <a:pt x="0" y="22258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1900504" y="6813643"/>
            <a:ext cx="1465066" cy="1573225"/>
          </a:xfrm>
          <a:custGeom>
            <a:avLst/>
            <a:gdLst/>
            <a:ahLst/>
            <a:cxnLst/>
            <a:rect r="r" b="b" t="t" l="l"/>
            <a:pathLst>
              <a:path h="1573225" w="1465066">
                <a:moveTo>
                  <a:pt x="0" y="0"/>
                </a:moveTo>
                <a:lnTo>
                  <a:pt x="1465066" y="0"/>
                </a:lnTo>
                <a:lnTo>
                  <a:pt x="1465066" y="1573225"/>
                </a:lnTo>
                <a:lnTo>
                  <a:pt x="0" y="15732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0">
            <a:off x="16780632" y="6732706"/>
            <a:ext cx="1507368" cy="1735100"/>
          </a:xfrm>
          <a:custGeom>
            <a:avLst/>
            <a:gdLst/>
            <a:ahLst/>
            <a:cxnLst/>
            <a:rect r="r" b="b" t="t" l="l"/>
            <a:pathLst>
              <a:path h="1735100" w="1507368">
                <a:moveTo>
                  <a:pt x="1507368" y="0"/>
                </a:moveTo>
                <a:lnTo>
                  <a:pt x="0" y="0"/>
                </a:lnTo>
                <a:lnTo>
                  <a:pt x="0" y="1735100"/>
                </a:lnTo>
                <a:lnTo>
                  <a:pt x="1507368" y="1735100"/>
                </a:lnTo>
                <a:lnTo>
                  <a:pt x="1507368"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true" flipV="false" rot="0">
            <a:off x="6961411" y="8261339"/>
            <a:ext cx="3183598" cy="2057400"/>
          </a:xfrm>
          <a:custGeom>
            <a:avLst/>
            <a:gdLst/>
            <a:ahLst/>
            <a:cxnLst/>
            <a:rect r="r" b="b" t="t" l="l"/>
            <a:pathLst>
              <a:path h="2057400" w="3183598">
                <a:moveTo>
                  <a:pt x="3183598" y="0"/>
                </a:moveTo>
                <a:lnTo>
                  <a:pt x="0" y="0"/>
                </a:lnTo>
                <a:lnTo>
                  <a:pt x="0" y="2057400"/>
                </a:lnTo>
                <a:lnTo>
                  <a:pt x="3183598" y="2057400"/>
                </a:lnTo>
                <a:lnTo>
                  <a:pt x="3183598"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true" flipV="false" rot="0">
            <a:off x="3543921" y="8229600"/>
            <a:ext cx="3183598" cy="2057400"/>
          </a:xfrm>
          <a:custGeom>
            <a:avLst/>
            <a:gdLst/>
            <a:ahLst/>
            <a:cxnLst/>
            <a:rect r="r" b="b" t="t" l="l"/>
            <a:pathLst>
              <a:path h="2057400" w="3183598">
                <a:moveTo>
                  <a:pt x="3183598" y="0"/>
                </a:moveTo>
                <a:lnTo>
                  <a:pt x="0" y="0"/>
                </a:lnTo>
                <a:lnTo>
                  <a:pt x="0" y="2057400"/>
                </a:lnTo>
                <a:lnTo>
                  <a:pt x="3183598" y="2057400"/>
                </a:lnTo>
                <a:lnTo>
                  <a:pt x="3183598"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1855860" y="7759434"/>
            <a:ext cx="1257664" cy="2560130"/>
          </a:xfrm>
          <a:custGeom>
            <a:avLst/>
            <a:gdLst/>
            <a:ahLst/>
            <a:cxnLst/>
            <a:rect r="r" b="b" t="t" l="l"/>
            <a:pathLst>
              <a:path h="2560130" w="1257664">
                <a:moveTo>
                  <a:pt x="0" y="0"/>
                </a:moveTo>
                <a:lnTo>
                  <a:pt x="1257664" y="0"/>
                </a:lnTo>
                <a:lnTo>
                  <a:pt x="1257664" y="2560130"/>
                </a:lnTo>
                <a:lnTo>
                  <a:pt x="0" y="256013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2" id="12"/>
          <p:cNvSpPr txBox="true"/>
          <p:nvPr/>
        </p:nvSpPr>
        <p:spPr>
          <a:xfrm rot="0">
            <a:off x="1872311" y="3120562"/>
            <a:ext cx="14514267" cy="1671382"/>
          </a:xfrm>
          <a:prstGeom prst="rect">
            <a:avLst/>
          </a:prstGeom>
        </p:spPr>
        <p:txBody>
          <a:bodyPr anchor="t" rtlCol="false" tIns="0" lIns="0" bIns="0" rIns="0">
            <a:spAutoFit/>
          </a:bodyPr>
          <a:lstStyle/>
          <a:p>
            <a:pPr algn="ctr">
              <a:lnSpc>
                <a:spcPts val="4476"/>
              </a:lnSpc>
            </a:pPr>
            <a:r>
              <a:rPr lang="en-US" sz="3197">
                <a:solidFill>
                  <a:srgbClr val="000000"/>
                </a:solidFill>
                <a:latin typeface="Barlow Medium"/>
                <a:ea typeface="Barlow Medium"/>
                <a:cs typeface="Barlow Medium"/>
                <a:sym typeface="Barlow Medium"/>
              </a:rPr>
              <a:t>The first place a soul would have to go once entering the afterlife is the Hall of Truth. The soul would have to stand in front of the gods Osiris, Thoth, Anubis, and forty-two other judges and tell them if they had been a good person or not.</a:t>
            </a:r>
          </a:p>
        </p:txBody>
      </p:sp>
      <p:sp>
        <p:nvSpPr>
          <p:cNvPr name="TextBox 13" id="13"/>
          <p:cNvSpPr txBox="true"/>
          <p:nvPr/>
        </p:nvSpPr>
        <p:spPr>
          <a:xfrm rot="0">
            <a:off x="6004694" y="600666"/>
            <a:ext cx="6119961" cy="1159512"/>
          </a:xfrm>
          <a:prstGeom prst="rect">
            <a:avLst/>
          </a:prstGeom>
        </p:spPr>
        <p:txBody>
          <a:bodyPr anchor="t" rtlCol="false" tIns="0" lIns="0" bIns="0" rIns="0">
            <a:spAutoFit/>
          </a:bodyPr>
          <a:lstStyle/>
          <a:p>
            <a:pPr algn="ctr">
              <a:lnSpc>
                <a:spcPts val="9589"/>
              </a:lnSpc>
            </a:pPr>
            <a:r>
              <a:rPr lang="en-US" sz="6849">
                <a:solidFill>
                  <a:srgbClr val="FFFFFF"/>
                </a:solidFill>
                <a:latin typeface="Dosis Extra Bold"/>
                <a:ea typeface="Dosis Extra Bold"/>
                <a:cs typeface="Dosis Extra Bold"/>
                <a:sym typeface="Dosis Extra Bold"/>
              </a:rPr>
              <a:t>The Hall of Truth</a:t>
            </a:r>
          </a:p>
        </p:txBody>
      </p:sp>
      <p:sp>
        <p:nvSpPr>
          <p:cNvPr name="TextBox 14" id="14"/>
          <p:cNvSpPr txBox="true"/>
          <p:nvPr/>
        </p:nvSpPr>
        <p:spPr>
          <a:xfrm rot="0">
            <a:off x="3327478" y="6766018"/>
            <a:ext cx="2222450" cy="365760"/>
          </a:xfrm>
          <a:prstGeom prst="rect">
            <a:avLst/>
          </a:prstGeom>
        </p:spPr>
        <p:txBody>
          <a:bodyPr anchor="t" rtlCol="false" tIns="0" lIns="0" bIns="0" rIns="0">
            <a:spAutoFit/>
          </a:bodyPr>
          <a:lstStyle/>
          <a:p>
            <a:pPr algn="ctr">
              <a:lnSpc>
                <a:spcPts val="2939"/>
              </a:lnSpc>
            </a:pPr>
            <a:r>
              <a:rPr lang="en-US" sz="2099">
                <a:solidFill>
                  <a:srgbClr val="000000"/>
                </a:solidFill>
                <a:latin typeface="Barlow Bold"/>
                <a:ea typeface="Barlow Bold"/>
                <a:cs typeface="Barlow Bold"/>
                <a:sym typeface="Barlow Bold"/>
              </a:rPr>
              <a:t>"I have not stolen!"</a:t>
            </a:r>
          </a:p>
        </p:txBody>
      </p:sp>
      <p:sp>
        <p:nvSpPr>
          <p:cNvPr name="TextBox 15" id="15"/>
          <p:cNvSpPr txBox="true"/>
          <p:nvPr/>
        </p:nvSpPr>
        <p:spPr>
          <a:xfrm rot="0">
            <a:off x="5135720" y="6156314"/>
            <a:ext cx="2414141" cy="365760"/>
          </a:xfrm>
          <a:prstGeom prst="rect">
            <a:avLst/>
          </a:prstGeom>
        </p:spPr>
        <p:txBody>
          <a:bodyPr anchor="t" rtlCol="false" tIns="0" lIns="0" bIns="0" rIns="0">
            <a:spAutoFit/>
          </a:bodyPr>
          <a:lstStyle/>
          <a:p>
            <a:pPr algn="ctr">
              <a:lnSpc>
                <a:spcPts val="2939"/>
              </a:lnSpc>
            </a:pPr>
            <a:r>
              <a:rPr lang="en-US" sz="2099">
                <a:solidFill>
                  <a:srgbClr val="000000"/>
                </a:solidFill>
                <a:latin typeface="Barlow Bold"/>
                <a:ea typeface="Barlow Bold"/>
                <a:cs typeface="Barlow Bold"/>
                <a:sym typeface="Barlow Bold"/>
              </a:rPr>
              <a:t>"I have not told lies!"</a:t>
            </a:r>
          </a:p>
        </p:txBody>
      </p:sp>
      <p:sp>
        <p:nvSpPr>
          <p:cNvPr name="TextBox 16" id="16"/>
          <p:cNvSpPr txBox="true"/>
          <p:nvPr/>
        </p:nvSpPr>
        <p:spPr>
          <a:xfrm rot="0">
            <a:off x="6643820" y="6903813"/>
            <a:ext cx="3818781" cy="398780"/>
          </a:xfrm>
          <a:prstGeom prst="rect">
            <a:avLst/>
          </a:prstGeom>
        </p:spPr>
        <p:txBody>
          <a:bodyPr anchor="t" rtlCol="false" tIns="0" lIns="0" bIns="0" rIns="0">
            <a:spAutoFit/>
          </a:bodyPr>
          <a:lstStyle/>
          <a:p>
            <a:pPr algn="ctr">
              <a:lnSpc>
                <a:spcPts val="3219"/>
              </a:lnSpc>
            </a:pPr>
            <a:r>
              <a:rPr lang="en-US" sz="2299">
                <a:solidFill>
                  <a:srgbClr val="000000"/>
                </a:solidFill>
                <a:latin typeface="Barlow Bold"/>
                <a:ea typeface="Barlow Bold"/>
                <a:cs typeface="Barlow Bold"/>
                <a:sym typeface="Barlow Bold"/>
              </a:rPr>
              <a:t>"I have not made anyone cry!"</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6E7E2"/>
        </a:solidFill>
      </p:bgPr>
    </p:bg>
    <p:spTree>
      <p:nvGrpSpPr>
        <p:cNvPr id="1" name=""/>
        <p:cNvGrpSpPr/>
        <p:nvPr/>
      </p:nvGrpSpPr>
      <p:grpSpPr>
        <a:xfrm>
          <a:off x="0" y="0"/>
          <a:ext cx="0" cy="0"/>
          <a:chOff x="0" y="0"/>
          <a:chExt cx="0" cy="0"/>
        </a:xfrm>
      </p:grpSpPr>
      <p:grpSp>
        <p:nvGrpSpPr>
          <p:cNvPr name="Group 2" id="2"/>
          <p:cNvGrpSpPr/>
          <p:nvPr/>
        </p:nvGrpSpPr>
        <p:grpSpPr>
          <a:xfrm rot="0">
            <a:off x="-29110" y="0"/>
            <a:ext cx="18317110" cy="2484668"/>
            <a:chOff x="0" y="0"/>
            <a:chExt cx="6196158" cy="840493"/>
          </a:xfrm>
        </p:grpSpPr>
        <p:sp>
          <p:nvSpPr>
            <p:cNvPr name="Freeform 3" id="3"/>
            <p:cNvSpPr/>
            <p:nvPr/>
          </p:nvSpPr>
          <p:spPr>
            <a:xfrm flipH="false" flipV="false" rot="0">
              <a:off x="0" y="0"/>
              <a:ext cx="6196158" cy="840493"/>
            </a:xfrm>
            <a:custGeom>
              <a:avLst/>
              <a:gdLst/>
              <a:ahLst/>
              <a:cxnLst/>
              <a:rect r="r" b="b" t="t" l="l"/>
              <a:pathLst>
                <a:path h="840493" w="6196158">
                  <a:moveTo>
                    <a:pt x="0" y="0"/>
                  </a:moveTo>
                  <a:lnTo>
                    <a:pt x="6196158" y="0"/>
                  </a:lnTo>
                  <a:lnTo>
                    <a:pt x="6196158" y="840493"/>
                  </a:lnTo>
                  <a:lnTo>
                    <a:pt x="0" y="840493"/>
                  </a:lnTo>
                  <a:close/>
                </a:path>
              </a:pathLst>
            </a:custGeom>
            <a:solidFill>
              <a:srgbClr val="272F40"/>
            </a:solidFill>
          </p:spPr>
        </p:sp>
      </p:grpSp>
      <p:sp>
        <p:nvSpPr>
          <p:cNvPr name="AutoShape 4" id="4"/>
          <p:cNvSpPr/>
          <p:nvPr/>
        </p:nvSpPr>
        <p:spPr>
          <a:xfrm rot="0">
            <a:off x="1014145" y="2332268"/>
            <a:ext cx="16230600" cy="0"/>
          </a:xfrm>
          <a:prstGeom prst="line">
            <a:avLst/>
          </a:prstGeom>
          <a:ln cap="rnd" w="304800">
            <a:solidFill>
              <a:srgbClr val="E98E23"/>
            </a:solidFill>
            <a:prstDash val="solid"/>
            <a:headEnd type="none" len="sm" w="sm"/>
            <a:tailEnd type="none" len="sm" w="sm"/>
          </a:ln>
        </p:spPr>
      </p:sp>
      <p:grpSp>
        <p:nvGrpSpPr>
          <p:cNvPr name="Group 5" id="5"/>
          <p:cNvGrpSpPr/>
          <p:nvPr/>
        </p:nvGrpSpPr>
        <p:grpSpPr>
          <a:xfrm rot="0">
            <a:off x="5766813" y="4426880"/>
            <a:ext cx="7537911" cy="5860120"/>
            <a:chOff x="0" y="0"/>
            <a:chExt cx="10050548" cy="7813493"/>
          </a:xfrm>
        </p:grpSpPr>
        <p:sp>
          <p:nvSpPr>
            <p:cNvPr name="Freeform 6" id="6"/>
            <p:cNvSpPr/>
            <p:nvPr/>
          </p:nvSpPr>
          <p:spPr>
            <a:xfrm flipH="false" flipV="false" rot="0">
              <a:off x="0" y="0"/>
              <a:ext cx="9165388" cy="7813493"/>
            </a:xfrm>
            <a:custGeom>
              <a:avLst/>
              <a:gdLst/>
              <a:ahLst/>
              <a:cxnLst/>
              <a:rect r="r" b="b" t="t" l="l"/>
              <a:pathLst>
                <a:path h="7813493" w="9165388">
                  <a:moveTo>
                    <a:pt x="0" y="0"/>
                  </a:moveTo>
                  <a:lnTo>
                    <a:pt x="9165388" y="0"/>
                  </a:lnTo>
                  <a:lnTo>
                    <a:pt x="9165388" y="7813493"/>
                  </a:lnTo>
                  <a:lnTo>
                    <a:pt x="0" y="78134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5968162" y="2165508"/>
              <a:ext cx="4082386" cy="4082386"/>
            </a:xfrm>
            <a:custGeom>
              <a:avLst/>
              <a:gdLst/>
              <a:ahLst/>
              <a:cxnLst/>
              <a:rect r="r" b="b" t="t" l="l"/>
              <a:pathLst>
                <a:path h="4082386" w="4082386">
                  <a:moveTo>
                    <a:pt x="0" y="0"/>
                  </a:moveTo>
                  <a:lnTo>
                    <a:pt x="4082386" y="0"/>
                  </a:lnTo>
                  <a:lnTo>
                    <a:pt x="4082386" y="4082385"/>
                  </a:lnTo>
                  <a:lnTo>
                    <a:pt x="0" y="40823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6640626" y="3744354"/>
              <a:ext cx="2524762" cy="924694"/>
            </a:xfrm>
            <a:custGeom>
              <a:avLst/>
              <a:gdLst/>
              <a:ahLst/>
              <a:cxnLst/>
              <a:rect r="r" b="b" t="t" l="l"/>
              <a:pathLst>
                <a:path h="924694" w="2524762">
                  <a:moveTo>
                    <a:pt x="0" y="0"/>
                  </a:moveTo>
                  <a:lnTo>
                    <a:pt x="2524762" y="0"/>
                  </a:lnTo>
                  <a:lnTo>
                    <a:pt x="2524762" y="924694"/>
                  </a:lnTo>
                  <a:lnTo>
                    <a:pt x="0" y="9246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0" y="3223482"/>
              <a:ext cx="2263524" cy="1966437"/>
            </a:xfrm>
            <a:custGeom>
              <a:avLst/>
              <a:gdLst/>
              <a:ahLst/>
              <a:cxnLst/>
              <a:rect r="r" b="b" t="t" l="l"/>
              <a:pathLst>
                <a:path h="1966437" w="2263524">
                  <a:moveTo>
                    <a:pt x="0" y="0"/>
                  </a:moveTo>
                  <a:lnTo>
                    <a:pt x="2263524" y="0"/>
                  </a:lnTo>
                  <a:lnTo>
                    <a:pt x="2263524" y="1966437"/>
                  </a:lnTo>
                  <a:lnTo>
                    <a:pt x="0" y="196643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Freeform 10" id="10"/>
          <p:cNvSpPr/>
          <p:nvPr/>
        </p:nvSpPr>
        <p:spPr>
          <a:xfrm flipH="false" flipV="false" rot="0">
            <a:off x="16302348" y="8437377"/>
            <a:ext cx="1665077" cy="1849623"/>
          </a:xfrm>
          <a:custGeom>
            <a:avLst/>
            <a:gdLst/>
            <a:ahLst/>
            <a:cxnLst/>
            <a:rect r="r" b="b" t="t" l="l"/>
            <a:pathLst>
              <a:path h="1849623" w="1665077">
                <a:moveTo>
                  <a:pt x="0" y="0"/>
                </a:moveTo>
                <a:lnTo>
                  <a:pt x="1665077" y="0"/>
                </a:lnTo>
                <a:lnTo>
                  <a:pt x="1665077" y="1849623"/>
                </a:lnTo>
                <a:lnTo>
                  <a:pt x="0" y="1849623"/>
                </a:lnTo>
                <a:lnTo>
                  <a:pt x="0" y="0"/>
                </a:lnTo>
                <a:close/>
              </a:path>
            </a:pathLst>
          </a:custGeom>
          <a:blipFill>
            <a:blip r:embed="rId10"/>
            <a:stretch>
              <a:fillRect l="0" t="0" r="0" b="0"/>
            </a:stretch>
          </a:blipFill>
        </p:spPr>
      </p:sp>
      <p:sp>
        <p:nvSpPr>
          <p:cNvPr name="TextBox 11" id="11"/>
          <p:cNvSpPr txBox="true"/>
          <p:nvPr/>
        </p:nvSpPr>
        <p:spPr>
          <a:xfrm rot="0">
            <a:off x="6069464" y="600666"/>
            <a:ext cx="6119961" cy="1159512"/>
          </a:xfrm>
          <a:prstGeom prst="rect">
            <a:avLst/>
          </a:prstGeom>
        </p:spPr>
        <p:txBody>
          <a:bodyPr anchor="t" rtlCol="false" tIns="0" lIns="0" bIns="0" rIns="0">
            <a:spAutoFit/>
          </a:bodyPr>
          <a:lstStyle/>
          <a:p>
            <a:pPr algn="ctr">
              <a:lnSpc>
                <a:spcPts val="9589"/>
              </a:lnSpc>
            </a:pPr>
            <a:r>
              <a:rPr lang="en-US" sz="6849">
                <a:solidFill>
                  <a:srgbClr val="FFFFFF"/>
                </a:solidFill>
                <a:latin typeface="Dosis Extra Bold"/>
                <a:ea typeface="Dosis Extra Bold"/>
                <a:cs typeface="Dosis Extra Bold"/>
                <a:sym typeface="Dosis Extra Bold"/>
              </a:rPr>
              <a:t>The Hall of Truth</a:t>
            </a:r>
          </a:p>
        </p:txBody>
      </p:sp>
      <p:sp>
        <p:nvSpPr>
          <p:cNvPr name="TextBox 12" id="12"/>
          <p:cNvSpPr txBox="true"/>
          <p:nvPr/>
        </p:nvSpPr>
        <p:spPr>
          <a:xfrm rot="0">
            <a:off x="739287" y="5375275"/>
            <a:ext cx="4055963" cy="2841625"/>
          </a:xfrm>
          <a:prstGeom prst="rect">
            <a:avLst/>
          </a:prstGeom>
        </p:spPr>
        <p:txBody>
          <a:bodyPr anchor="t" rtlCol="false" tIns="0" lIns="0" bIns="0" rIns="0">
            <a:spAutoFit/>
          </a:bodyPr>
          <a:lstStyle/>
          <a:p>
            <a:pPr algn="ctr">
              <a:lnSpc>
                <a:spcPts val="4549"/>
              </a:lnSpc>
              <a:spcBef>
                <a:spcPct val="0"/>
              </a:spcBef>
            </a:pPr>
            <a:r>
              <a:rPr lang="en-US" b="true" sz="3249">
                <a:solidFill>
                  <a:srgbClr val="000000"/>
                </a:solidFill>
                <a:latin typeface="Barlow Medium"/>
                <a:ea typeface="Barlow Medium"/>
                <a:cs typeface="Barlow Medium"/>
                <a:sym typeface="Barlow Medium"/>
              </a:rPr>
              <a:t>If the heart weighed the same as the feather, the soul could continue on to the next challenge.</a:t>
            </a:r>
          </a:p>
        </p:txBody>
      </p:sp>
      <p:sp>
        <p:nvSpPr>
          <p:cNvPr name="TextBox 13" id="13"/>
          <p:cNvSpPr txBox="true"/>
          <p:nvPr/>
        </p:nvSpPr>
        <p:spPr>
          <a:xfrm rot="0">
            <a:off x="13544461" y="5089525"/>
            <a:ext cx="4055963" cy="3413125"/>
          </a:xfrm>
          <a:prstGeom prst="rect">
            <a:avLst/>
          </a:prstGeom>
        </p:spPr>
        <p:txBody>
          <a:bodyPr anchor="t" rtlCol="false" tIns="0" lIns="0" bIns="0" rIns="0">
            <a:spAutoFit/>
          </a:bodyPr>
          <a:lstStyle/>
          <a:p>
            <a:pPr algn="ctr">
              <a:lnSpc>
                <a:spcPts val="4549"/>
              </a:lnSpc>
              <a:spcBef>
                <a:spcPct val="0"/>
              </a:spcBef>
            </a:pPr>
            <a:r>
              <a:rPr lang="en-US" sz="3249">
                <a:solidFill>
                  <a:srgbClr val="000000"/>
                </a:solidFill>
                <a:latin typeface="Barlow Medium"/>
                <a:ea typeface="Barlow Medium"/>
                <a:cs typeface="Barlow Medium"/>
                <a:sym typeface="Barlow Medium"/>
              </a:rPr>
              <a:t>But if it was heavier, the heart would be thrown onto the ground and eaten by Ammit, a fearsome beast.</a:t>
            </a:r>
          </a:p>
        </p:txBody>
      </p:sp>
      <p:sp>
        <p:nvSpPr>
          <p:cNvPr name="TextBox 14" id="14"/>
          <p:cNvSpPr txBox="true"/>
          <p:nvPr/>
        </p:nvSpPr>
        <p:spPr>
          <a:xfrm rot="0">
            <a:off x="2535576" y="2728255"/>
            <a:ext cx="13766771" cy="1698625"/>
          </a:xfrm>
          <a:prstGeom prst="rect">
            <a:avLst/>
          </a:prstGeom>
        </p:spPr>
        <p:txBody>
          <a:bodyPr anchor="t" rtlCol="false" tIns="0" lIns="0" bIns="0" rIns="0">
            <a:spAutoFit/>
          </a:bodyPr>
          <a:lstStyle/>
          <a:p>
            <a:pPr algn="ctr">
              <a:lnSpc>
                <a:spcPts val="4549"/>
              </a:lnSpc>
              <a:spcBef>
                <a:spcPct val="0"/>
              </a:spcBef>
            </a:pPr>
            <a:r>
              <a:rPr lang="en-US" sz="3249">
                <a:solidFill>
                  <a:srgbClr val="000000"/>
                </a:solidFill>
                <a:latin typeface="Barlow Medium"/>
                <a:ea typeface="Barlow Medium"/>
                <a:cs typeface="Barlow Medium"/>
                <a:sym typeface="Barlow Medium"/>
              </a:rPr>
              <a:t>If the deceased could get passed the judges by showing that they had not committed any sins, their heart would be weighed against the goddess of truth, Maat, represented as an ostrich feather.</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6E7E2"/>
        </a:solidFill>
      </p:bgPr>
    </p:bg>
    <p:spTree>
      <p:nvGrpSpPr>
        <p:cNvPr id="1" name=""/>
        <p:cNvGrpSpPr/>
        <p:nvPr/>
      </p:nvGrpSpPr>
      <p:grpSpPr>
        <a:xfrm>
          <a:off x="0" y="0"/>
          <a:ext cx="0" cy="0"/>
          <a:chOff x="0" y="0"/>
          <a:chExt cx="0" cy="0"/>
        </a:xfrm>
      </p:grpSpPr>
      <p:grpSp>
        <p:nvGrpSpPr>
          <p:cNvPr name="Group 2" id="2"/>
          <p:cNvGrpSpPr/>
          <p:nvPr/>
        </p:nvGrpSpPr>
        <p:grpSpPr>
          <a:xfrm rot="0">
            <a:off x="-29110" y="0"/>
            <a:ext cx="18317110" cy="2484668"/>
            <a:chOff x="0" y="0"/>
            <a:chExt cx="6196158" cy="840493"/>
          </a:xfrm>
        </p:grpSpPr>
        <p:sp>
          <p:nvSpPr>
            <p:cNvPr name="Freeform 3" id="3"/>
            <p:cNvSpPr/>
            <p:nvPr/>
          </p:nvSpPr>
          <p:spPr>
            <a:xfrm flipH="false" flipV="false" rot="0">
              <a:off x="0" y="0"/>
              <a:ext cx="6196158" cy="840493"/>
            </a:xfrm>
            <a:custGeom>
              <a:avLst/>
              <a:gdLst/>
              <a:ahLst/>
              <a:cxnLst/>
              <a:rect r="r" b="b" t="t" l="l"/>
              <a:pathLst>
                <a:path h="840493" w="6196158">
                  <a:moveTo>
                    <a:pt x="0" y="0"/>
                  </a:moveTo>
                  <a:lnTo>
                    <a:pt x="6196158" y="0"/>
                  </a:lnTo>
                  <a:lnTo>
                    <a:pt x="6196158" y="840493"/>
                  </a:lnTo>
                  <a:lnTo>
                    <a:pt x="0" y="840493"/>
                  </a:lnTo>
                  <a:close/>
                </a:path>
              </a:pathLst>
            </a:custGeom>
            <a:solidFill>
              <a:srgbClr val="272F40"/>
            </a:solidFill>
          </p:spPr>
        </p:sp>
      </p:grpSp>
      <p:sp>
        <p:nvSpPr>
          <p:cNvPr name="AutoShape 4" id="4"/>
          <p:cNvSpPr/>
          <p:nvPr/>
        </p:nvSpPr>
        <p:spPr>
          <a:xfrm rot="0">
            <a:off x="1014145" y="2332268"/>
            <a:ext cx="16230600" cy="0"/>
          </a:xfrm>
          <a:prstGeom prst="line">
            <a:avLst/>
          </a:prstGeom>
          <a:ln cap="rnd" w="304800">
            <a:solidFill>
              <a:srgbClr val="E98E23"/>
            </a:solidFill>
            <a:prstDash val="solid"/>
            <a:headEnd type="none" len="sm" w="sm"/>
            <a:tailEnd type="none" len="sm" w="sm"/>
          </a:ln>
        </p:spPr>
      </p:sp>
      <p:sp>
        <p:nvSpPr>
          <p:cNvPr name="Freeform 5" id="5"/>
          <p:cNvSpPr/>
          <p:nvPr/>
        </p:nvSpPr>
        <p:spPr>
          <a:xfrm flipH="false" flipV="false" rot="0">
            <a:off x="-2567246" y="9258300"/>
            <a:ext cx="14493578" cy="1657703"/>
          </a:xfrm>
          <a:custGeom>
            <a:avLst/>
            <a:gdLst/>
            <a:ahLst/>
            <a:cxnLst/>
            <a:rect r="r" b="b" t="t" l="l"/>
            <a:pathLst>
              <a:path h="1657703" w="14493578">
                <a:moveTo>
                  <a:pt x="0" y="0"/>
                </a:moveTo>
                <a:lnTo>
                  <a:pt x="14493578" y="0"/>
                </a:lnTo>
                <a:lnTo>
                  <a:pt x="14493578" y="1657703"/>
                </a:lnTo>
                <a:lnTo>
                  <a:pt x="0" y="16577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050711" y="7319373"/>
            <a:ext cx="1257664" cy="2560130"/>
          </a:xfrm>
          <a:custGeom>
            <a:avLst/>
            <a:gdLst/>
            <a:ahLst/>
            <a:cxnLst/>
            <a:rect r="r" b="b" t="t" l="l"/>
            <a:pathLst>
              <a:path h="2560130" w="1257664">
                <a:moveTo>
                  <a:pt x="0" y="0"/>
                </a:moveTo>
                <a:lnTo>
                  <a:pt x="1257664" y="0"/>
                </a:lnTo>
                <a:lnTo>
                  <a:pt x="1257664" y="2560130"/>
                </a:lnTo>
                <a:lnTo>
                  <a:pt x="0" y="25601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1041211" y="9258300"/>
            <a:ext cx="14493578" cy="1657703"/>
          </a:xfrm>
          <a:custGeom>
            <a:avLst/>
            <a:gdLst/>
            <a:ahLst/>
            <a:cxnLst/>
            <a:rect r="r" b="b" t="t" l="l"/>
            <a:pathLst>
              <a:path h="1657703" w="14493578">
                <a:moveTo>
                  <a:pt x="0" y="0"/>
                </a:moveTo>
                <a:lnTo>
                  <a:pt x="14493578" y="0"/>
                </a:lnTo>
                <a:lnTo>
                  <a:pt x="14493578" y="1657703"/>
                </a:lnTo>
                <a:lnTo>
                  <a:pt x="0" y="16577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1926332" y="5082053"/>
            <a:ext cx="6220356" cy="4797450"/>
          </a:xfrm>
          <a:custGeom>
            <a:avLst/>
            <a:gdLst/>
            <a:ahLst/>
            <a:cxnLst/>
            <a:rect r="r" b="b" t="t" l="l"/>
            <a:pathLst>
              <a:path h="4797450" w="6220356">
                <a:moveTo>
                  <a:pt x="0" y="0"/>
                </a:moveTo>
                <a:lnTo>
                  <a:pt x="6220357" y="0"/>
                </a:lnTo>
                <a:lnTo>
                  <a:pt x="6220357" y="4797450"/>
                </a:lnTo>
                <a:lnTo>
                  <a:pt x="0" y="47974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9194522" y="8629984"/>
            <a:ext cx="2731811" cy="1256633"/>
          </a:xfrm>
          <a:custGeom>
            <a:avLst/>
            <a:gdLst/>
            <a:ahLst/>
            <a:cxnLst/>
            <a:rect r="r" b="b" t="t" l="l"/>
            <a:pathLst>
              <a:path h="1256633" w="2731811">
                <a:moveTo>
                  <a:pt x="0" y="0"/>
                </a:moveTo>
                <a:lnTo>
                  <a:pt x="2731810" y="0"/>
                </a:lnTo>
                <a:lnTo>
                  <a:pt x="2731810" y="1256632"/>
                </a:lnTo>
                <a:lnTo>
                  <a:pt x="0" y="12566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5715893" y="600666"/>
            <a:ext cx="6697563" cy="1159512"/>
          </a:xfrm>
          <a:prstGeom prst="rect">
            <a:avLst/>
          </a:prstGeom>
        </p:spPr>
        <p:txBody>
          <a:bodyPr anchor="t" rtlCol="false" tIns="0" lIns="0" bIns="0" rIns="0">
            <a:spAutoFit/>
          </a:bodyPr>
          <a:lstStyle/>
          <a:p>
            <a:pPr algn="ctr">
              <a:lnSpc>
                <a:spcPts val="9589"/>
              </a:lnSpc>
            </a:pPr>
            <a:r>
              <a:rPr lang="en-US" sz="6849">
                <a:solidFill>
                  <a:srgbClr val="FFFFFF"/>
                </a:solidFill>
                <a:latin typeface="Dosis Extra Bold"/>
                <a:ea typeface="Dosis Extra Bold"/>
                <a:cs typeface="Dosis Extra Bold"/>
                <a:sym typeface="Dosis Extra Bold"/>
              </a:rPr>
              <a:t>The Field Of Reeds</a:t>
            </a:r>
          </a:p>
        </p:txBody>
      </p:sp>
      <p:sp>
        <p:nvSpPr>
          <p:cNvPr name="TextBox 11" id="11"/>
          <p:cNvSpPr txBox="true"/>
          <p:nvPr/>
        </p:nvSpPr>
        <p:spPr>
          <a:xfrm rot="0">
            <a:off x="1154155" y="3447871"/>
            <a:ext cx="8308440" cy="2841625"/>
          </a:xfrm>
          <a:prstGeom prst="rect">
            <a:avLst/>
          </a:prstGeom>
        </p:spPr>
        <p:txBody>
          <a:bodyPr anchor="t" rtlCol="false" tIns="0" lIns="0" bIns="0" rIns="0">
            <a:spAutoFit/>
          </a:bodyPr>
          <a:lstStyle/>
          <a:p>
            <a:pPr algn="ctr">
              <a:lnSpc>
                <a:spcPts val="4549"/>
              </a:lnSpc>
              <a:spcBef>
                <a:spcPct val="0"/>
              </a:spcBef>
            </a:pPr>
            <a:r>
              <a:rPr lang="en-US" sz="3249">
                <a:solidFill>
                  <a:srgbClr val="000000"/>
                </a:solidFill>
                <a:latin typeface="Barlow Medium"/>
                <a:ea typeface="Barlow Medium"/>
                <a:cs typeface="Barlow Medium"/>
                <a:sym typeface="Barlow Medium"/>
              </a:rPr>
              <a:t>After the soul moved on from their tribunal, they would travel through the underworld, undertaking many challenges before finally arriving at the Field of Reeds. Here, the soul would get to rest and enjoy paradise. </a:t>
            </a:r>
          </a:p>
        </p:txBody>
      </p:sp>
      <p:sp>
        <p:nvSpPr>
          <p:cNvPr name="Freeform 12" id="12"/>
          <p:cNvSpPr/>
          <p:nvPr/>
        </p:nvSpPr>
        <p:spPr>
          <a:xfrm flipH="false" flipV="false" rot="0">
            <a:off x="6989316" y="8830519"/>
            <a:ext cx="2731811" cy="1256633"/>
          </a:xfrm>
          <a:custGeom>
            <a:avLst/>
            <a:gdLst/>
            <a:ahLst/>
            <a:cxnLst/>
            <a:rect r="r" b="b" t="t" l="l"/>
            <a:pathLst>
              <a:path h="1256633" w="2731811">
                <a:moveTo>
                  <a:pt x="0" y="0"/>
                </a:moveTo>
                <a:lnTo>
                  <a:pt x="2731811" y="0"/>
                </a:lnTo>
                <a:lnTo>
                  <a:pt x="2731811" y="1256632"/>
                </a:lnTo>
                <a:lnTo>
                  <a:pt x="0" y="12566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6E7E2"/>
        </a:solidFill>
      </p:bgPr>
    </p:bg>
    <p:spTree>
      <p:nvGrpSpPr>
        <p:cNvPr id="1" name=""/>
        <p:cNvGrpSpPr/>
        <p:nvPr/>
      </p:nvGrpSpPr>
      <p:grpSpPr>
        <a:xfrm>
          <a:off x="0" y="0"/>
          <a:ext cx="0" cy="0"/>
          <a:chOff x="0" y="0"/>
          <a:chExt cx="0" cy="0"/>
        </a:xfrm>
      </p:grpSpPr>
      <p:grpSp>
        <p:nvGrpSpPr>
          <p:cNvPr name="Group 2" id="2"/>
          <p:cNvGrpSpPr/>
          <p:nvPr/>
        </p:nvGrpSpPr>
        <p:grpSpPr>
          <a:xfrm rot="0">
            <a:off x="-29110" y="0"/>
            <a:ext cx="18317110" cy="2484668"/>
            <a:chOff x="0" y="0"/>
            <a:chExt cx="6196158" cy="840493"/>
          </a:xfrm>
        </p:grpSpPr>
        <p:sp>
          <p:nvSpPr>
            <p:cNvPr name="Freeform 3" id="3"/>
            <p:cNvSpPr/>
            <p:nvPr/>
          </p:nvSpPr>
          <p:spPr>
            <a:xfrm flipH="false" flipV="false" rot="0">
              <a:off x="0" y="0"/>
              <a:ext cx="6196158" cy="840493"/>
            </a:xfrm>
            <a:custGeom>
              <a:avLst/>
              <a:gdLst/>
              <a:ahLst/>
              <a:cxnLst/>
              <a:rect r="r" b="b" t="t" l="l"/>
              <a:pathLst>
                <a:path h="840493" w="6196158">
                  <a:moveTo>
                    <a:pt x="0" y="0"/>
                  </a:moveTo>
                  <a:lnTo>
                    <a:pt x="6196158" y="0"/>
                  </a:lnTo>
                  <a:lnTo>
                    <a:pt x="6196158" y="840493"/>
                  </a:lnTo>
                  <a:lnTo>
                    <a:pt x="0" y="840493"/>
                  </a:lnTo>
                  <a:close/>
                </a:path>
              </a:pathLst>
            </a:custGeom>
            <a:solidFill>
              <a:srgbClr val="272F40"/>
            </a:solidFill>
          </p:spPr>
        </p:sp>
      </p:grpSp>
      <p:sp>
        <p:nvSpPr>
          <p:cNvPr name="AutoShape 4" id="4"/>
          <p:cNvSpPr/>
          <p:nvPr/>
        </p:nvSpPr>
        <p:spPr>
          <a:xfrm rot="0">
            <a:off x="1014145" y="2332268"/>
            <a:ext cx="16230600" cy="0"/>
          </a:xfrm>
          <a:prstGeom prst="line">
            <a:avLst/>
          </a:prstGeom>
          <a:ln cap="rnd" w="304800">
            <a:solidFill>
              <a:srgbClr val="E98E23"/>
            </a:solidFill>
            <a:prstDash val="solid"/>
            <a:headEnd type="none" len="sm" w="sm"/>
            <a:tailEnd type="none" len="sm" w="sm"/>
          </a:ln>
        </p:spPr>
      </p:sp>
      <p:sp>
        <p:nvSpPr>
          <p:cNvPr name="Freeform 5" id="5"/>
          <p:cNvSpPr/>
          <p:nvPr/>
        </p:nvSpPr>
        <p:spPr>
          <a:xfrm flipH="false" flipV="false" rot="0">
            <a:off x="15329069" y="5511266"/>
            <a:ext cx="2730731" cy="4114800"/>
          </a:xfrm>
          <a:custGeom>
            <a:avLst/>
            <a:gdLst/>
            <a:ahLst/>
            <a:cxnLst/>
            <a:rect r="r" b="b" t="t" l="l"/>
            <a:pathLst>
              <a:path h="4114800" w="2730731">
                <a:moveTo>
                  <a:pt x="0" y="0"/>
                </a:moveTo>
                <a:lnTo>
                  <a:pt x="2730731" y="0"/>
                </a:lnTo>
                <a:lnTo>
                  <a:pt x="273073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048713">
            <a:off x="914185" y="6170212"/>
            <a:ext cx="3638976" cy="3129520"/>
          </a:xfrm>
          <a:custGeom>
            <a:avLst/>
            <a:gdLst/>
            <a:ahLst/>
            <a:cxnLst/>
            <a:rect r="r" b="b" t="t" l="l"/>
            <a:pathLst>
              <a:path h="3129520" w="3638976">
                <a:moveTo>
                  <a:pt x="0" y="0"/>
                </a:moveTo>
                <a:lnTo>
                  <a:pt x="3638976" y="0"/>
                </a:lnTo>
                <a:lnTo>
                  <a:pt x="3638976" y="3129520"/>
                </a:lnTo>
                <a:lnTo>
                  <a:pt x="0" y="31295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0834951" y="7114135"/>
            <a:ext cx="3160618" cy="2330956"/>
          </a:xfrm>
          <a:custGeom>
            <a:avLst/>
            <a:gdLst/>
            <a:ahLst/>
            <a:cxnLst/>
            <a:rect r="r" b="b" t="t" l="l"/>
            <a:pathLst>
              <a:path h="2330956" w="3160618">
                <a:moveTo>
                  <a:pt x="0" y="0"/>
                </a:moveTo>
                <a:lnTo>
                  <a:pt x="3160618" y="0"/>
                </a:lnTo>
                <a:lnTo>
                  <a:pt x="3160618" y="2330956"/>
                </a:lnTo>
                <a:lnTo>
                  <a:pt x="0" y="23309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910213">
            <a:off x="3958153" y="5003008"/>
            <a:ext cx="3154309" cy="2006929"/>
          </a:xfrm>
          <a:custGeom>
            <a:avLst/>
            <a:gdLst/>
            <a:ahLst/>
            <a:cxnLst/>
            <a:rect r="r" b="b" t="t" l="l"/>
            <a:pathLst>
              <a:path h="2006929" w="3154309">
                <a:moveTo>
                  <a:pt x="0" y="0"/>
                </a:moveTo>
                <a:lnTo>
                  <a:pt x="3154309" y="0"/>
                </a:lnTo>
                <a:lnTo>
                  <a:pt x="3154309" y="2006929"/>
                </a:lnTo>
                <a:lnTo>
                  <a:pt x="0" y="20069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5238000" y="7529776"/>
            <a:ext cx="2244191" cy="2244191"/>
          </a:xfrm>
          <a:custGeom>
            <a:avLst/>
            <a:gdLst/>
            <a:ahLst/>
            <a:cxnLst/>
            <a:rect r="r" b="b" t="t" l="l"/>
            <a:pathLst>
              <a:path h="2244191" w="2244191">
                <a:moveTo>
                  <a:pt x="0" y="0"/>
                </a:moveTo>
                <a:lnTo>
                  <a:pt x="2244191" y="0"/>
                </a:lnTo>
                <a:lnTo>
                  <a:pt x="2244191" y="2244191"/>
                </a:lnTo>
                <a:lnTo>
                  <a:pt x="0" y="224419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8812708" y="4869944"/>
            <a:ext cx="3771750" cy="2244191"/>
          </a:xfrm>
          <a:custGeom>
            <a:avLst/>
            <a:gdLst/>
            <a:ahLst/>
            <a:cxnLst/>
            <a:rect r="r" b="b" t="t" l="l"/>
            <a:pathLst>
              <a:path h="2244191" w="3771750">
                <a:moveTo>
                  <a:pt x="0" y="0"/>
                </a:moveTo>
                <a:lnTo>
                  <a:pt x="3771749" y="0"/>
                </a:lnTo>
                <a:lnTo>
                  <a:pt x="3771749" y="2244191"/>
                </a:lnTo>
                <a:lnTo>
                  <a:pt x="0" y="224419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0">
            <a:off x="7006250" y="7568666"/>
            <a:ext cx="4246391" cy="2409827"/>
          </a:xfrm>
          <a:custGeom>
            <a:avLst/>
            <a:gdLst/>
            <a:ahLst/>
            <a:cxnLst/>
            <a:rect r="r" b="b" t="t" l="l"/>
            <a:pathLst>
              <a:path h="2409827" w="4246391">
                <a:moveTo>
                  <a:pt x="0" y="0"/>
                </a:moveTo>
                <a:lnTo>
                  <a:pt x="4246390" y="0"/>
                </a:lnTo>
                <a:lnTo>
                  <a:pt x="4246390" y="2409827"/>
                </a:lnTo>
                <a:lnTo>
                  <a:pt x="0" y="240982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0">
            <a:off x="12962051" y="5011761"/>
            <a:ext cx="1989423" cy="1989423"/>
          </a:xfrm>
          <a:custGeom>
            <a:avLst/>
            <a:gdLst/>
            <a:ahLst/>
            <a:cxnLst/>
            <a:rect r="r" b="b" t="t" l="l"/>
            <a:pathLst>
              <a:path h="1989423" w="1989423">
                <a:moveTo>
                  <a:pt x="0" y="0"/>
                </a:moveTo>
                <a:lnTo>
                  <a:pt x="1989424" y="0"/>
                </a:lnTo>
                <a:lnTo>
                  <a:pt x="1989424" y="1989423"/>
                </a:lnTo>
                <a:lnTo>
                  <a:pt x="0" y="198942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3" id="13"/>
          <p:cNvSpPr txBox="true"/>
          <p:nvPr/>
        </p:nvSpPr>
        <p:spPr>
          <a:xfrm rot="0">
            <a:off x="6360096" y="600666"/>
            <a:ext cx="5409158" cy="1159512"/>
          </a:xfrm>
          <a:prstGeom prst="rect">
            <a:avLst/>
          </a:prstGeom>
        </p:spPr>
        <p:txBody>
          <a:bodyPr anchor="t" rtlCol="false" tIns="0" lIns="0" bIns="0" rIns="0">
            <a:spAutoFit/>
          </a:bodyPr>
          <a:lstStyle/>
          <a:p>
            <a:pPr algn="ctr">
              <a:lnSpc>
                <a:spcPts val="9589"/>
              </a:lnSpc>
            </a:pPr>
            <a:r>
              <a:rPr lang="en-US" sz="6849">
                <a:solidFill>
                  <a:srgbClr val="FFFFFF"/>
                </a:solidFill>
                <a:latin typeface="Dosis Extra Bold"/>
                <a:ea typeface="Dosis Extra Bold"/>
                <a:cs typeface="Dosis Extra Bold"/>
                <a:sym typeface="Dosis Extra Bold"/>
              </a:rPr>
              <a:t>Question Time!</a:t>
            </a:r>
          </a:p>
        </p:txBody>
      </p:sp>
      <p:sp>
        <p:nvSpPr>
          <p:cNvPr name="TextBox 14" id="14"/>
          <p:cNvSpPr txBox="true"/>
          <p:nvPr/>
        </p:nvSpPr>
        <p:spPr>
          <a:xfrm rot="0">
            <a:off x="2180183" y="3284767"/>
            <a:ext cx="13927634" cy="1159512"/>
          </a:xfrm>
          <a:prstGeom prst="rect">
            <a:avLst/>
          </a:prstGeom>
        </p:spPr>
        <p:txBody>
          <a:bodyPr anchor="t" rtlCol="false" tIns="0" lIns="0" bIns="0" rIns="0">
            <a:spAutoFit/>
          </a:bodyPr>
          <a:lstStyle/>
          <a:p>
            <a:pPr algn="ctr">
              <a:lnSpc>
                <a:spcPts val="9589"/>
              </a:lnSpc>
              <a:spcBef>
                <a:spcPct val="0"/>
              </a:spcBef>
            </a:pPr>
            <a:r>
              <a:rPr lang="en-US" sz="6849">
                <a:solidFill>
                  <a:srgbClr val="000000"/>
                </a:solidFill>
                <a:latin typeface="Dosis Extra Bold"/>
                <a:ea typeface="Dosis Extra Bold"/>
                <a:cs typeface="Dosis Extra Bold"/>
                <a:sym typeface="Dosis Extra Bold"/>
              </a:rPr>
              <a:t>What would paradise look like to you? </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E6E7E2"/>
        </a:solidFill>
      </p:bgPr>
    </p:bg>
    <p:spTree>
      <p:nvGrpSpPr>
        <p:cNvPr id="1" name=""/>
        <p:cNvGrpSpPr/>
        <p:nvPr/>
      </p:nvGrpSpPr>
      <p:grpSpPr>
        <a:xfrm>
          <a:off x="0" y="0"/>
          <a:ext cx="0" cy="0"/>
          <a:chOff x="0" y="0"/>
          <a:chExt cx="0" cy="0"/>
        </a:xfrm>
      </p:grpSpPr>
      <p:sp>
        <p:nvSpPr>
          <p:cNvPr name="TextBox 2" id="2"/>
          <p:cNvSpPr txBox="true"/>
          <p:nvPr/>
        </p:nvSpPr>
        <p:spPr>
          <a:xfrm rot="0">
            <a:off x="6899597" y="387031"/>
            <a:ext cx="4488805" cy="1159512"/>
          </a:xfrm>
          <a:prstGeom prst="rect">
            <a:avLst/>
          </a:prstGeom>
        </p:spPr>
        <p:txBody>
          <a:bodyPr anchor="t" rtlCol="false" tIns="0" lIns="0" bIns="0" rIns="0">
            <a:spAutoFit/>
          </a:bodyPr>
          <a:lstStyle/>
          <a:p>
            <a:pPr algn="ctr">
              <a:lnSpc>
                <a:spcPts val="9589"/>
              </a:lnSpc>
              <a:spcBef>
                <a:spcPct val="0"/>
              </a:spcBef>
            </a:pPr>
            <a:r>
              <a:rPr lang="en-US" sz="6849">
                <a:solidFill>
                  <a:srgbClr val="1D4355"/>
                </a:solidFill>
                <a:latin typeface="Dosis Extra Bold"/>
                <a:ea typeface="Dosis Extra Bold"/>
                <a:cs typeface="Dosis Extra Bold"/>
                <a:sym typeface="Dosis Extra Bold"/>
              </a:rPr>
              <a:t>Works Cited</a:t>
            </a:r>
          </a:p>
        </p:txBody>
      </p:sp>
      <p:sp>
        <p:nvSpPr>
          <p:cNvPr name="TextBox 3" id="3"/>
          <p:cNvSpPr txBox="true"/>
          <p:nvPr/>
        </p:nvSpPr>
        <p:spPr>
          <a:xfrm rot="0">
            <a:off x="1772612" y="1644470"/>
            <a:ext cx="15086120" cy="607695"/>
          </a:xfrm>
          <a:prstGeom prst="rect">
            <a:avLst/>
          </a:prstGeom>
        </p:spPr>
        <p:txBody>
          <a:bodyPr anchor="t" rtlCol="false" tIns="0" lIns="0" bIns="0" rIns="0">
            <a:spAutoFit/>
          </a:bodyPr>
          <a:lstStyle/>
          <a:p>
            <a:pPr algn="ctr">
              <a:lnSpc>
                <a:spcPts val="4829"/>
              </a:lnSpc>
              <a:spcBef>
                <a:spcPct val="0"/>
              </a:spcBef>
            </a:pPr>
            <a:r>
              <a:rPr lang="en-US" sz="3449">
                <a:solidFill>
                  <a:srgbClr val="1D4355"/>
                </a:solidFill>
                <a:latin typeface="Arapey"/>
                <a:ea typeface="Arapey"/>
                <a:cs typeface="Arapey"/>
                <a:sym typeface="Arapey"/>
              </a:rPr>
              <a:t>Budge, E. A. Wallis. Amulets and Superstitions. London: Oxford University Press, 1930.</a:t>
            </a:r>
          </a:p>
        </p:txBody>
      </p:sp>
      <p:sp>
        <p:nvSpPr>
          <p:cNvPr name="TextBox 4" id="4"/>
          <p:cNvSpPr txBox="true"/>
          <p:nvPr/>
        </p:nvSpPr>
        <p:spPr>
          <a:xfrm rot="0">
            <a:off x="996309" y="2347415"/>
            <a:ext cx="16638726" cy="1826895"/>
          </a:xfrm>
          <a:prstGeom prst="rect">
            <a:avLst/>
          </a:prstGeom>
        </p:spPr>
        <p:txBody>
          <a:bodyPr anchor="t" rtlCol="false" tIns="0" lIns="0" bIns="0" rIns="0">
            <a:spAutoFit/>
          </a:bodyPr>
          <a:lstStyle/>
          <a:p>
            <a:pPr algn="ctr">
              <a:lnSpc>
                <a:spcPts val="4829"/>
              </a:lnSpc>
              <a:spcBef>
                <a:spcPct val="0"/>
              </a:spcBef>
            </a:pPr>
            <a:r>
              <a:rPr lang="en-US" sz="3449">
                <a:solidFill>
                  <a:srgbClr val="1D4355"/>
                </a:solidFill>
                <a:latin typeface="Arapey"/>
                <a:ea typeface="Arapey"/>
                <a:cs typeface="Arapey"/>
                <a:sym typeface="Arapey"/>
              </a:rPr>
              <a:t>Janák, Jiří. “Journey to the Resurrection. Chapter 105 of the Book of the Dead in the New Kingdom.” Studien Zur Altägyptischen Kultur 31 (2003): 193–210. http://www.jstor.org/stable/25152890.</a:t>
            </a:r>
          </a:p>
        </p:txBody>
      </p:sp>
      <p:sp>
        <p:nvSpPr>
          <p:cNvPr name="TextBox 5" id="5"/>
          <p:cNvSpPr txBox="true"/>
          <p:nvPr/>
        </p:nvSpPr>
        <p:spPr>
          <a:xfrm rot="0">
            <a:off x="1772612" y="8911590"/>
            <a:ext cx="15086120" cy="607695"/>
          </a:xfrm>
          <a:prstGeom prst="rect">
            <a:avLst/>
          </a:prstGeom>
        </p:spPr>
        <p:txBody>
          <a:bodyPr anchor="t" rtlCol="false" tIns="0" lIns="0" bIns="0" rIns="0">
            <a:spAutoFit/>
          </a:bodyPr>
          <a:lstStyle/>
          <a:p>
            <a:pPr algn="ctr">
              <a:lnSpc>
                <a:spcPts val="4829"/>
              </a:lnSpc>
              <a:spcBef>
                <a:spcPct val="0"/>
              </a:spcBef>
            </a:pPr>
            <a:r>
              <a:rPr lang="en-US" sz="3449">
                <a:solidFill>
                  <a:srgbClr val="1D4355"/>
                </a:solidFill>
                <a:latin typeface="Arapey"/>
                <a:ea typeface="Arapey"/>
                <a:cs typeface="Arapey"/>
                <a:sym typeface="Arapey"/>
              </a:rPr>
              <a:t>All images courtesy of Canva or the Museum of Antiquities.</a:t>
            </a:r>
          </a:p>
        </p:txBody>
      </p:sp>
      <p:sp>
        <p:nvSpPr>
          <p:cNvPr name="TextBox 6" id="6"/>
          <p:cNvSpPr txBox="true"/>
          <p:nvPr/>
        </p:nvSpPr>
        <p:spPr>
          <a:xfrm rot="0">
            <a:off x="1658164" y="4269561"/>
            <a:ext cx="15315016" cy="1217295"/>
          </a:xfrm>
          <a:prstGeom prst="rect">
            <a:avLst/>
          </a:prstGeom>
        </p:spPr>
        <p:txBody>
          <a:bodyPr anchor="t" rtlCol="false" tIns="0" lIns="0" bIns="0" rIns="0">
            <a:spAutoFit/>
          </a:bodyPr>
          <a:lstStyle/>
          <a:p>
            <a:pPr algn="ctr">
              <a:lnSpc>
                <a:spcPts val="4829"/>
              </a:lnSpc>
              <a:spcBef>
                <a:spcPct val="0"/>
              </a:spcBef>
            </a:pPr>
            <a:r>
              <a:rPr lang="en-US" sz="3449">
                <a:solidFill>
                  <a:srgbClr val="1D4355"/>
                </a:solidFill>
                <a:latin typeface="Arapey"/>
                <a:ea typeface="Arapey"/>
                <a:cs typeface="Arapey"/>
                <a:sym typeface="Arapey"/>
              </a:rPr>
              <a:t>The MET. “Snake-head Amulet.” Accessed March 2, 2023 https://www.metmuseum.org/art/collection/search/548214</a:t>
            </a:r>
          </a:p>
        </p:txBody>
      </p:sp>
      <p:sp>
        <p:nvSpPr>
          <p:cNvPr name="TextBox 7" id="7"/>
          <p:cNvSpPr txBox="true"/>
          <p:nvPr/>
        </p:nvSpPr>
        <p:spPr>
          <a:xfrm rot="0">
            <a:off x="996309" y="6894651"/>
            <a:ext cx="16638726" cy="1217295"/>
          </a:xfrm>
          <a:prstGeom prst="rect">
            <a:avLst/>
          </a:prstGeom>
        </p:spPr>
        <p:txBody>
          <a:bodyPr anchor="t" rtlCol="false" tIns="0" lIns="0" bIns="0" rIns="0">
            <a:spAutoFit/>
          </a:bodyPr>
          <a:lstStyle/>
          <a:p>
            <a:pPr algn="ctr">
              <a:lnSpc>
                <a:spcPts val="4829"/>
              </a:lnSpc>
              <a:spcBef>
                <a:spcPct val="0"/>
              </a:spcBef>
            </a:pPr>
            <a:r>
              <a:rPr lang="en-US" sz="3449">
                <a:solidFill>
                  <a:srgbClr val="1D4355"/>
                </a:solidFill>
                <a:latin typeface="Arapey"/>
                <a:ea typeface="Arapey"/>
                <a:cs typeface="Arapey"/>
                <a:sym typeface="Arapey"/>
              </a:rPr>
              <a:t>O’Neill, Cian. “Cramming for the Afterlife.” Fortnight, no. 475 (2011): 18–19. http://www.jstor.org/stable/41963384.</a:t>
            </a:r>
          </a:p>
        </p:txBody>
      </p:sp>
      <p:sp>
        <p:nvSpPr>
          <p:cNvPr name="TextBox 8" id="8"/>
          <p:cNvSpPr txBox="true"/>
          <p:nvPr/>
        </p:nvSpPr>
        <p:spPr>
          <a:xfrm rot="0">
            <a:off x="1658164" y="5582106"/>
            <a:ext cx="15315016" cy="1217295"/>
          </a:xfrm>
          <a:prstGeom prst="rect">
            <a:avLst/>
          </a:prstGeom>
        </p:spPr>
        <p:txBody>
          <a:bodyPr anchor="t" rtlCol="false" tIns="0" lIns="0" bIns="0" rIns="0">
            <a:spAutoFit/>
          </a:bodyPr>
          <a:lstStyle/>
          <a:p>
            <a:pPr algn="ctr">
              <a:lnSpc>
                <a:spcPts val="4829"/>
              </a:lnSpc>
              <a:spcBef>
                <a:spcPct val="0"/>
              </a:spcBef>
            </a:pPr>
            <a:r>
              <a:rPr lang="en-US" sz="3449">
                <a:solidFill>
                  <a:srgbClr val="1D4355"/>
                </a:solidFill>
                <a:latin typeface="Arapey"/>
                <a:ea typeface="Arapey"/>
                <a:cs typeface="Arapey"/>
                <a:sym typeface="Arapey"/>
              </a:rPr>
              <a:t>Mueller, Dieter. “An Early Egyptian Guide to the Hereafter.” The Journal of Egyptian Archaeology 58 (1972): 99–125. https://doi.org/10.2307/3856241.</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6E7E2"/>
        </a:solidFill>
      </p:bgPr>
    </p:bg>
    <p:spTree>
      <p:nvGrpSpPr>
        <p:cNvPr id="1" name=""/>
        <p:cNvGrpSpPr/>
        <p:nvPr/>
      </p:nvGrpSpPr>
      <p:grpSpPr>
        <a:xfrm>
          <a:off x="0" y="0"/>
          <a:ext cx="0" cy="0"/>
          <a:chOff x="0" y="0"/>
          <a:chExt cx="0" cy="0"/>
        </a:xfrm>
      </p:grpSpPr>
      <p:grpSp>
        <p:nvGrpSpPr>
          <p:cNvPr name="Group 2" id="2"/>
          <p:cNvGrpSpPr/>
          <p:nvPr/>
        </p:nvGrpSpPr>
        <p:grpSpPr>
          <a:xfrm rot="0">
            <a:off x="-29110" y="0"/>
            <a:ext cx="18317110" cy="2484668"/>
            <a:chOff x="0" y="0"/>
            <a:chExt cx="6196158" cy="840493"/>
          </a:xfrm>
        </p:grpSpPr>
        <p:sp>
          <p:nvSpPr>
            <p:cNvPr name="Freeform 3" id="3"/>
            <p:cNvSpPr/>
            <p:nvPr/>
          </p:nvSpPr>
          <p:spPr>
            <a:xfrm flipH="false" flipV="false" rot="0">
              <a:off x="0" y="0"/>
              <a:ext cx="6196158" cy="840493"/>
            </a:xfrm>
            <a:custGeom>
              <a:avLst/>
              <a:gdLst/>
              <a:ahLst/>
              <a:cxnLst/>
              <a:rect r="r" b="b" t="t" l="l"/>
              <a:pathLst>
                <a:path h="840493" w="6196158">
                  <a:moveTo>
                    <a:pt x="0" y="0"/>
                  </a:moveTo>
                  <a:lnTo>
                    <a:pt x="6196158" y="0"/>
                  </a:lnTo>
                  <a:lnTo>
                    <a:pt x="6196158" y="840493"/>
                  </a:lnTo>
                  <a:lnTo>
                    <a:pt x="0" y="840493"/>
                  </a:lnTo>
                  <a:close/>
                </a:path>
              </a:pathLst>
            </a:custGeom>
            <a:solidFill>
              <a:srgbClr val="272F40"/>
            </a:solidFill>
          </p:spPr>
        </p:sp>
      </p:grpSp>
      <p:sp>
        <p:nvSpPr>
          <p:cNvPr name="Freeform 4" id="4"/>
          <p:cNvSpPr/>
          <p:nvPr/>
        </p:nvSpPr>
        <p:spPr>
          <a:xfrm flipH="false" flipV="false" rot="0">
            <a:off x="7621428" y="7853386"/>
            <a:ext cx="3045145" cy="1986957"/>
          </a:xfrm>
          <a:custGeom>
            <a:avLst/>
            <a:gdLst/>
            <a:ahLst/>
            <a:cxnLst/>
            <a:rect r="r" b="b" t="t" l="l"/>
            <a:pathLst>
              <a:path h="1986957" w="3045145">
                <a:moveTo>
                  <a:pt x="0" y="0"/>
                </a:moveTo>
                <a:lnTo>
                  <a:pt x="3045144" y="0"/>
                </a:lnTo>
                <a:lnTo>
                  <a:pt x="3045144" y="1986957"/>
                </a:lnTo>
                <a:lnTo>
                  <a:pt x="0" y="19869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2617455" y="7465313"/>
            <a:ext cx="3664061" cy="2019814"/>
          </a:xfrm>
          <a:custGeom>
            <a:avLst/>
            <a:gdLst/>
            <a:ahLst/>
            <a:cxnLst/>
            <a:rect r="r" b="b" t="t" l="l"/>
            <a:pathLst>
              <a:path h="2019814" w="3664061">
                <a:moveTo>
                  <a:pt x="0" y="0"/>
                </a:moveTo>
                <a:lnTo>
                  <a:pt x="3664061" y="0"/>
                </a:lnTo>
                <a:lnTo>
                  <a:pt x="3664061" y="2019814"/>
                </a:lnTo>
                <a:lnTo>
                  <a:pt x="0" y="20198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203839" y="7465313"/>
            <a:ext cx="3437595" cy="1843410"/>
          </a:xfrm>
          <a:custGeom>
            <a:avLst/>
            <a:gdLst/>
            <a:ahLst/>
            <a:cxnLst/>
            <a:rect r="r" b="b" t="t" l="l"/>
            <a:pathLst>
              <a:path h="1843410" w="3437595">
                <a:moveTo>
                  <a:pt x="0" y="0"/>
                </a:moveTo>
                <a:lnTo>
                  <a:pt x="3437596" y="0"/>
                </a:lnTo>
                <a:lnTo>
                  <a:pt x="3437596" y="1843411"/>
                </a:lnTo>
                <a:lnTo>
                  <a:pt x="0" y="184341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5641435" y="4502772"/>
            <a:ext cx="3014767" cy="2110638"/>
          </a:xfrm>
          <a:custGeom>
            <a:avLst/>
            <a:gdLst/>
            <a:ahLst/>
            <a:cxnLst/>
            <a:rect r="r" b="b" t="t" l="l"/>
            <a:pathLst>
              <a:path h="2110638" w="3014767">
                <a:moveTo>
                  <a:pt x="0" y="0"/>
                </a:moveTo>
                <a:lnTo>
                  <a:pt x="3014767" y="0"/>
                </a:lnTo>
                <a:lnTo>
                  <a:pt x="3014767" y="2110638"/>
                </a:lnTo>
                <a:lnTo>
                  <a:pt x="0" y="2110638"/>
                </a:lnTo>
                <a:lnTo>
                  <a:pt x="0" y="0"/>
                </a:lnTo>
                <a:close/>
              </a:path>
            </a:pathLst>
          </a:custGeom>
          <a:blipFill>
            <a:blip r:embed="rId8"/>
            <a:stretch>
              <a:fillRect l="-22805" t="-40329" r="0" b="0"/>
            </a:stretch>
          </a:blipFill>
        </p:spPr>
      </p:sp>
      <p:sp>
        <p:nvSpPr>
          <p:cNvPr name="Freeform 8" id="8"/>
          <p:cNvSpPr/>
          <p:nvPr/>
        </p:nvSpPr>
        <p:spPr>
          <a:xfrm flipH="false" flipV="false" rot="5400000">
            <a:off x="9771080" y="4288309"/>
            <a:ext cx="2399917" cy="2539564"/>
          </a:xfrm>
          <a:custGeom>
            <a:avLst/>
            <a:gdLst/>
            <a:ahLst/>
            <a:cxnLst/>
            <a:rect r="r" b="b" t="t" l="l"/>
            <a:pathLst>
              <a:path h="2539564" w="2399917">
                <a:moveTo>
                  <a:pt x="0" y="0"/>
                </a:moveTo>
                <a:lnTo>
                  <a:pt x="2399916" y="0"/>
                </a:lnTo>
                <a:lnTo>
                  <a:pt x="2399916" y="2539564"/>
                </a:lnTo>
                <a:lnTo>
                  <a:pt x="0" y="2539564"/>
                </a:lnTo>
                <a:lnTo>
                  <a:pt x="0" y="0"/>
                </a:lnTo>
                <a:close/>
              </a:path>
            </a:pathLst>
          </a:custGeom>
          <a:blipFill>
            <a:blip r:embed="rId9"/>
            <a:stretch>
              <a:fillRect l="0" t="-26938" r="-743" b="0"/>
            </a:stretch>
          </a:blipFill>
        </p:spPr>
      </p:sp>
      <p:sp>
        <p:nvSpPr>
          <p:cNvPr name="TextBox 9" id="9"/>
          <p:cNvSpPr txBox="true"/>
          <p:nvPr/>
        </p:nvSpPr>
        <p:spPr>
          <a:xfrm rot="0">
            <a:off x="5641435" y="600666"/>
            <a:ext cx="6976021" cy="1159512"/>
          </a:xfrm>
          <a:prstGeom prst="rect">
            <a:avLst/>
          </a:prstGeom>
        </p:spPr>
        <p:txBody>
          <a:bodyPr anchor="t" rtlCol="false" tIns="0" lIns="0" bIns="0" rIns="0">
            <a:spAutoFit/>
          </a:bodyPr>
          <a:lstStyle/>
          <a:p>
            <a:pPr algn="ctr">
              <a:lnSpc>
                <a:spcPts val="9589"/>
              </a:lnSpc>
            </a:pPr>
            <a:r>
              <a:rPr lang="en-US" sz="6849">
                <a:solidFill>
                  <a:srgbClr val="FFFFFF"/>
                </a:solidFill>
                <a:latin typeface="Dosis Extra Bold"/>
                <a:ea typeface="Dosis Extra Bold"/>
                <a:cs typeface="Dosis Extra Bold"/>
                <a:sym typeface="Dosis Extra Bold"/>
              </a:rPr>
              <a:t>What are Amulets?</a:t>
            </a:r>
          </a:p>
        </p:txBody>
      </p:sp>
      <p:sp>
        <p:nvSpPr>
          <p:cNvPr name="TextBox 10" id="10"/>
          <p:cNvSpPr txBox="true"/>
          <p:nvPr/>
        </p:nvSpPr>
        <p:spPr>
          <a:xfrm rot="0">
            <a:off x="1872311" y="3120562"/>
            <a:ext cx="14514267" cy="1109407"/>
          </a:xfrm>
          <a:prstGeom prst="rect">
            <a:avLst/>
          </a:prstGeom>
        </p:spPr>
        <p:txBody>
          <a:bodyPr anchor="t" rtlCol="false" tIns="0" lIns="0" bIns="0" rIns="0">
            <a:spAutoFit/>
          </a:bodyPr>
          <a:lstStyle/>
          <a:p>
            <a:pPr algn="ctr">
              <a:lnSpc>
                <a:spcPts val="4476"/>
              </a:lnSpc>
            </a:pPr>
            <a:r>
              <a:rPr lang="en-US" sz="3197">
                <a:solidFill>
                  <a:srgbClr val="000000"/>
                </a:solidFill>
                <a:latin typeface="Barlow Medium"/>
                <a:ea typeface="Barlow Medium"/>
                <a:cs typeface="Barlow Medium"/>
                <a:sym typeface="Barlow Medium"/>
              </a:rPr>
              <a:t>Amulets are objects that are known to give the wearer some kind of magical benefit like protection, good luck, or strength.</a:t>
            </a:r>
          </a:p>
        </p:txBody>
      </p:sp>
      <p:sp>
        <p:nvSpPr>
          <p:cNvPr name="TextBox 11" id="11"/>
          <p:cNvSpPr txBox="true"/>
          <p:nvPr/>
        </p:nvSpPr>
        <p:spPr>
          <a:xfrm rot="0">
            <a:off x="1704595" y="6917881"/>
            <a:ext cx="14576921" cy="547432"/>
          </a:xfrm>
          <a:prstGeom prst="rect">
            <a:avLst/>
          </a:prstGeom>
        </p:spPr>
        <p:txBody>
          <a:bodyPr anchor="t" rtlCol="false" tIns="0" lIns="0" bIns="0" rIns="0">
            <a:spAutoFit/>
          </a:bodyPr>
          <a:lstStyle/>
          <a:p>
            <a:pPr algn="ctr">
              <a:lnSpc>
                <a:spcPts val="4476"/>
              </a:lnSpc>
            </a:pPr>
            <a:r>
              <a:rPr lang="en-US" sz="3197">
                <a:solidFill>
                  <a:srgbClr val="000000"/>
                </a:solidFill>
                <a:latin typeface="Barlow Medium"/>
                <a:ea typeface="Barlow Medium"/>
                <a:cs typeface="Barlow Medium"/>
                <a:sym typeface="Barlow Medium"/>
              </a:rPr>
              <a:t>They could be made of materials such as:</a:t>
            </a:r>
          </a:p>
        </p:txBody>
      </p:sp>
      <p:sp>
        <p:nvSpPr>
          <p:cNvPr name="TextBox 12" id="12"/>
          <p:cNvSpPr txBox="true"/>
          <p:nvPr/>
        </p:nvSpPr>
        <p:spPr>
          <a:xfrm rot="0">
            <a:off x="3559835" y="9411369"/>
            <a:ext cx="761405" cy="398781"/>
          </a:xfrm>
          <a:prstGeom prst="rect">
            <a:avLst/>
          </a:prstGeom>
        </p:spPr>
        <p:txBody>
          <a:bodyPr anchor="t" rtlCol="false" tIns="0" lIns="0" bIns="0" rIns="0">
            <a:spAutoFit/>
          </a:bodyPr>
          <a:lstStyle/>
          <a:p>
            <a:pPr algn="ctr">
              <a:lnSpc>
                <a:spcPts val="3219"/>
              </a:lnSpc>
            </a:pPr>
            <a:r>
              <a:rPr lang="en-US" b="true" sz="2299">
                <a:solidFill>
                  <a:srgbClr val="000000"/>
                </a:solidFill>
                <a:latin typeface="Barlow Medium Bold"/>
                <a:ea typeface="Barlow Medium Bold"/>
                <a:cs typeface="Barlow Medium Bold"/>
                <a:sym typeface="Barlow Medium Bold"/>
              </a:rPr>
              <a:t>Stone</a:t>
            </a:r>
          </a:p>
        </p:txBody>
      </p:sp>
      <p:sp>
        <p:nvSpPr>
          <p:cNvPr name="TextBox 13" id="13"/>
          <p:cNvSpPr txBox="true"/>
          <p:nvPr/>
        </p:nvSpPr>
        <p:spPr>
          <a:xfrm rot="0">
            <a:off x="8961729" y="9783193"/>
            <a:ext cx="739527" cy="398781"/>
          </a:xfrm>
          <a:prstGeom prst="rect">
            <a:avLst/>
          </a:prstGeom>
        </p:spPr>
        <p:txBody>
          <a:bodyPr anchor="t" rtlCol="false" tIns="0" lIns="0" bIns="0" rIns="0">
            <a:spAutoFit/>
          </a:bodyPr>
          <a:lstStyle/>
          <a:p>
            <a:pPr algn="ctr">
              <a:lnSpc>
                <a:spcPts val="3219"/>
              </a:lnSpc>
            </a:pPr>
            <a:r>
              <a:rPr lang="en-US" b="true" sz="2299">
                <a:solidFill>
                  <a:srgbClr val="000000"/>
                </a:solidFill>
                <a:latin typeface="Barlow Medium Bold"/>
                <a:ea typeface="Barlow Medium Bold"/>
                <a:cs typeface="Barlow Medium Bold"/>
                <a:sym typeface="Barlow Medium Bold"/>
              </a:rPr>
              <a:t>Wood</a:t>
            </a:r>
          </a:p>
        </p:txBody>
      </p:sp>
      <p:sp>
        <p:nvSpPr>
          <p:cNvPr name="TextBox 14" id="14"/>
          <p:cNvSpPr txBox="true"/>
          <p:nvPr/>
        </p:nvSpPr>
        <p:spPr>
          <a:xfrm rot="0">
            <a:off x="13430981" y="9582184"/>
            <a:ext cx="2037011" cy="398781"/>
          </a:xfrm>
          <a:prstGeom prst="rect">
            <a:avLst/>
          </a:prstGeom>
        </p:spPr>
        <p:txBody>
          <a:bodyPr anchor="t" rtlCol="false" tIns="0" lIns="0" bIns="0" rIns="0">
            <a:spAutoFit/>
          </a:bodyPr>
          <a:lstStyle/>
          <a:p>
            <a:pPr algn="ctr">
              <a:lnSpc>
                <a:spcPts val="3219"/>
              </a:lnSpc>
            </a:pPr>
            <a:r>
              <a:rPr lang="en-US" b="true" sz="2299">
                <a:solidFill>
                  <a:srgbClr val="000000"/>
                </a:solidFill>
                <a:latin typeface="Barlow Medium Bold"/>
                <a:ea typeface="Barlow Medium Bold"/>
                <a:cs typeface="Barlow Medium Bold"/>
                <a:sym typeface="Barlow Medium Bold"/>
              </a:rPr>
              <a:t>Precious Metals</a:t>
            </a:r>
          </a:p>
        </p:txBody>
      </p:sp>
      <p:sp>
        <p:nvSpPr>
          <p:cNvPr name="AutoShape 15" id="15"/>
          <p:cNvSpPr/>
          <p:nvPr/>
        </p:nvSpPr>
        <p:spPr>
          <a:xfrm rot="0">
            <a:off x="1014145" y="2332268"/>
            <a:ext cx="16230600" cy="0"/>
          </a:xfrm>
          <a:prstGeom prst="line">
            <a:avLst/>
          </a:prstGeom>
          <a:ln cap="rnd" w="304800">
            <a:solidFill>
              <a:srgbClr val="E98E23"/>
            </a:solidFill>
            <a:prstDash val="solid"/>
            <a:headEnd type="none" len="sm" w="sm"/>
            <a:tailEnd type="none" len="sm" w="sm"/>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6E7E2"/>
        </a:solidFill>
      </p:bgPr>
    </p:bg>
    <p:spTree>
      <p:nvGrpSpPr>
        <p:cNvPr id="1" name=""/>
        <p:cNvGrpSpPr/>
        <p:nvPr/>
      </p:nvGrpSpPr>
      <p:grpSpPr>
        <a:xfrm>
          <a:off x="0" y="0"/>
          <a:ext cx="0" cy="0"/>
          <a:chOff x="0" y="0"/>
          <a:chExt cx="0" cy="0"/>
        </a:xfrm>
      </p:grpSpPr>
      <p:grpSp>
        <p:nvGrpSpPr>
          <p:cNvPr name="Group 2" id="2"/>
          <p:cNvGrpSpPr/>
          <p:nvPr/>
        </p:nvGrpSpPr>
        <p:grpSpPr>
          <a:xfrm rot="0">
            <a:off x="-29110" y="0"/>
            <a:ext cx="18317110" cy="2484668"/>
            <a:chOff x="0" y="0"/>
            <a:chExt cx="6196158" cy="840493"/>
          </a:xfrm>
        </p:grpSpPr>
        <p:sp>
          <p:nvSpPr>
            <p:cNvPr name="Freeform 3" id="3"/>
            <p:cNvSpPr/>
            <p:nvPr/>
          </p:nvSpPr>
          <p:spPr>
            <a:xfrm flipH="false" flipV="false" rot="0">
              <a:off x="0" y="0"/>
              <a:ext cx="6196158" cy="840493"/>
            </a:xfrm>
            <a:custGeom>
              <a:avLst/>
              <a:gdLst/>
              <a:ahLst/>
              <a:cxnLst/>
              <a:rect r="r" b="b" t="t" l="l"/>
              <a:pathLst>
                <a:path h="840493" w="6196158">
                  <a:moveTo>
                    <a:pt x="0" y="0"/>
                  </a:moveTo>
                  <a:lnTo>
                    <a:pt x="6196158" y="0"/>
                  </a:lnTo>
                  <a:lnTo>
                    <a:pt x="6196158" y="840493"/>
                  </a:lnTo>
                  <a:lnTo>
                    <a:pt x="0" y="840493"/>
                  </a:lnTo>
                  <a:close/>
                </a:path>
              </a:pathLst>
            </a:custGeom>
            <a:solidFill>
              <a:srgbClr val="272F40"/>
            </a:solidFill>
          </p:spPr>
        </p:sp>
      </p:grpSp>
      <p:sp>
        <p:nvSpPr>
          <p:cNvPr name="AutoShape 4" id="4"/>
          <p:cNvSpPr/>
          <p:nvPr/>
        </p:nvSpPr>
        <p:spPr>
          <a:xfrm rot="0">
            <a:off x="1014145" y="2332268"/>
            <a:ext cx="16230600" cy="0"/>
          </a:xfrm>
          <a:prstGeom prst="line">
            <a:avLst/>
          </a:prstGeom>
          <a:ln cap="rnd" w="304800">
            <a:solidFill>
              <a:srgbClr val="E98E23"/>
            </a:solidFill>
            <a:prstDash val="solid"/>
            <a:headEnd type="none" len="sm" w="sm"/>
            <a:tailEnd type="none" len="sm" w="sm"/>
          </a:ln>
        </p:spPr>
      </p:sp>
      <p:sp>
        <p:nvSpPr>
          <p:cNvPr name="Freeform 5" id="5"/>
          <p:cNvSpPr/>
          <p:nvPr/>
        </p:nvSpPr>
        <p:spPr>
          <a:xfrm flipH="false" flipV="false" rot="0">
            <a:off x="1839201" y="4279249"/>
            <a:ext cx="4202673" cy="3330618"/>
          </a:xfrm>
          <a:custGeom>
            <a:avLst/>
            <a:gdLst/>
            <a:ahLst/>
            <a:cxnLst/>
            <a:rect r="r" b="b" t="t" l="l"/>
            <a:pathLst>
              <a:path h="3330618" w="4202673">
                <a:moveTo>
                  <a:pt x="0" y="0"/>
                </a:moveTo>
                <a:lnTo>
                  <a:pt x="4202673" y="0"/>
                </a:lnTo>
                <a:lnTo>
                  <a:pt x="4202673" y="3330619"/>
                </a:lnTo>
                <a:lnTo>
                  <a:pt x="0" y="33306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7317525" y="4389174"/>
            <a:ext cx="4767462" cy="3110769"/>
          </a:xfrm>
          <a:custGeom>
            <a:avLst/>
            <a:gdLst/>
            <a:ahLst/>
            <a:cxnLst/>
            <a:rect r="r" b="b" t="t" l="l"/>
            <a:pathLst>
              <a:path h="3110769" w="4767462">
                <a:moveTo>
                  <a:pt x="0" y="0"/>
                </a:moveTo>
                <a:lnTo>
                  <a:pt x="4767462" y="0"/>
                </a:lnTo>
                <a:lnTo>
                  <a:pt x="4767462" y="3110769"/>
                </a:lnTo>
                <a:lnTo>
                  <a:pt x="0" y="31107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3478171" y="4083204"/>
            <a:ext cx="2466295" cy="3722709"/>
          </a:xfrm>
          <a:custGeom>
            <a:avLst/>
            <a:gdLst/>
            <a:ahLst/>
            <a:cxnLst/>
            <a:rect r="r" b="b" t="t" l="l"/>
            <a:pathLst>
              <a:path h="3722709" w="2466295">
                <a:moveTo>
                  <a:pt x="0" y="0"/>
                </a:moveTo>
                <a:lnTo>
                  <a:pt x="2466295" y="0"/>
                </a:lnTo>
                <a:lnTo>
                  <a:pt x="2466295" y="3722709"/>
                </a:lnTo>
                <a:lnTo>
                  <a:pt x="0" y="37227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3547572" y="600666"/>
            <a:ext cx="11163746" cy="1159512"/>
          </a:xfrm>
          <a:prstGeom prst="rect">
            <a:avLst/>
          </a:prstGeom>
        </p:spPr>
        <p:txBody>
          <a:bodyPr anchor="t" rtlCol="false" tIns="0" lIns="0" bIns="0" rIns="0">
            <a:spAutoFit/>
          </a:bodyPr>
          <a:lstStyle/>
          <a:p>
            <a:pPr algn="ctr">
              <a:lnSpc>
                <a:spcPts val="9589"/>
              </a:lnSpc>
            </a:pPr>
            <a:r>
              <a:rPr lang="en-US" sz="6849">
                <a:solidFill>
                  <a:srgbClr val="FFFFFF"/>
                </a:solidFill>
                <a:latin typeface="Dosis Extra Bold"/>
                <a:ea typeface="Dosis Extra Bold"/>
                <a:cs typeface="Dosis Extra Bold"/>
                <a:sym typeface="Dosis Extra Bold"/>
              </a:rPr>
              <a:t>What Were Amulets Used For?</a:t>
            </a:r>
          </a:p>
        </p:txBody>
      </p:sp>
      <p:sp>
        <p:nvSpPr>
          <p:cNvPr name="TextBox 9" id="9"/>
          <p:cNvSpPr txBox="true"/>
          <p:nvPr/>
        </p:nvSpPr>
        <p:spPr>
          <a:xfrm rot="0">
            <a:off x="1872311" y="3120562"/>
            <a:ext cx="14514267" cy="547432"/>
          </a:xfrm>
          <a:prstGeom prst="rect">
            <a:avLst/>
          </a:prstGeom>
        </p:spPr>
        <p:txBody>
          <a:bodyPr anchor="t" rtlCol="false" tIns="0" lIns="0" bIns="0" rIns="0">
            <a:spAutoFit/>
          </a:bodyPr>
          <a:lstStyle/>
          <a:p>
            <a:pPr algn="ctr">
              <a:lnSpc>
                <a:spcPts val="4476"/>
              </a:lnSpc>
            </a:pPr>
            <a:r>
              <a:rPr lang="en-US" sz="3197">
                <a:solidFill>
                  <a:srgbClr val="000000"/>
                </a:solidFill>
                <a:latin typeface="Barlow Medium"/>
                <a:ea typeface="Barlow Medium"/>
                <a:cs typeface="Barlow Medium"/>
                <a:sym typeface="Barlow Medium"/>
              </a:rPr>
              <a:t>Amulets had many uses, but most fit into three main categories:</a:t>
            </a:r>
          </a:p>
        </p:txBody>
      </p:sp>
      <p:sp>
        <p:nvSpPr>
          <p:cNvPr name="TextBox 10" id="10"/>
          <p:cNvSpPr txBox="true"/>
          <p:nvPr/>
        </p:nvSpPr>
        <p:spPr>
          <a:xfrm rot="0">
            <a:off x="2537758" y="8199084"/>
            <a:ext cx="2805559" cy="431801"/>
          </a:xfrm>
          <a:prstGeom prst="rect">
            <a:avLst/>
          </a:prstGeom>
        </p:spPr>
        <p:txBody>
          <a:bodyPr anchor="t" rtlCol="false" tIns="0" lIns="0" bIns="0" rIns="0">
            <a:spAutoFit/>
          </a:bodyPr>
          <a:lstStyle/>
          <a:p>
            <a:pPr algn="ctr">
              <a:lnSpc>
                <a:spcPts val="3499"/>
              </a:lnSpc>
            </a:pPr>
            <a:r>
              <a:rPr lang="en-US" b="true" sz="2499">
                <a:solidFill>
                  <a:srgbClr val="000000"/>
                </a:solidFill>
                <a:latin typeface="Barlow Medium Bold"/>
                <a:ea typeface="Barlow Medium Bold"/>
                <a:cs typeface="Barlow Medium Bold"/>
                <a:sym typeface="Barlow Medium Bold"/>
              </a:rPr>
              <a:t>Protection from Evil</a:t>
            </a:r>
          </a:p>
        </p:txBody>
      </p:sp>
      <p:sp>
        <p:nvSpPr>
          <p:cNvPr name="TextBox 11" id="11"/>
          <p:cNvSpPr txBox="true"/>
          <p:nvPr/>
        </p:nvSpPr>
        <p:spPr>
          <a:xfrm rot="0">
            <a:off x="9064675" y="8028269"/>
            <a:ext cx="1375023" cy="448311"/>
          </a:xfrm>
          <a:prstGeom prst="rect">
            <a:avLst/>
          </a:prstGeom>
        </p:spPr>
        <p:txBody>
          <a:bodyPr anchor="t" rtlCol="false" tIns="0" lIns="0" bIns="0" rIns="0">
            <a:spAutoFit/>
          </a:bodyPr>
          <a:lstStyle/>
          <a:p>
            <a:pPr algn="ctr">
              <a:lnSpc>
                <a:spcPts val="3639"/>
              </a:lnSpc>
            </a:pPr>
            <a:r>
              <a:rPr lang="en-US" b="true" sz="2599">
                <a:solidFill>
                  <a:srgbClr val="000000"/>
                </a:solidFill>
                <a:latin typeface="Barlow Medium Bold"/>
                <a:ea typeface="Barlow Medium Bold"/>
                <a:cs typeface="Barlow Medium Bold"/>
                <a:sym typeface="Barlow Medium Bold"/>
              </a:rPr>
              <a:t>Long Life</a:t>
            </a:r>
          </a:p>
        </p:txBody>
      </p:sp>
      <p:sp>
        <p:nvSpPr>
          <p:cNvPr name="TextBox 12" id="12"/>
          <p:cNvSpPr txBox="true"/>
          <p:nvPr/>
        </p:nvSpPr>
        <p:spPr>
          <a:xfrm rot="0">
            <a:off x="13379604" y="8199084"/>
            <a:ext cx="2663428" cy="415291"/>
          </a:xfrm>
          <a:prstGeom prst="rect">
            <a:avLst/>
          </a:prstGeom>
        </p:spPr>
        <p:txBody>
          <a:bodyPr anchor="t" rtlCol="false" tIns="0" lIns="0" bIns="0" rIns="0">
            <a:spAutoFit/>
          </a:bodyPr>
          <a:lstStyle/>
          <a:p>
            <a:pPr algn="ctr">
              <a:lnSpc>
                <a:spcPts val="3359"/>
              </a:lnSpc>
            </a:pPr>
            <a:r>
              <a:rPr lang="en-US" b="true" sz="2399">
                <a:solidFill>
                  <a:srgbClr val="000000"/>
                </a:solidFill>
                <a:latin typeface="Barlow Medium Bold"/>
                <a:ea typeface="Barlow Medium Bold"/>
                <a:cs typeface="Barlow Medium Bold"/>
                <a:sym typeface="Barlow Medium Bold"/>
              </a:rPr>
              <a:t>Strength and Power</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E6E7E2"/>
        </a:solidFill>
      </p:bgPr>
    </p:bg>
    <p:spTree>
      <p:nvGrpSpPr>
        <p:cNvPr id="1" name=""/>
        <p:cNvGrpSpPr/>
        <p:nvPr/>
      </p:nvGrpSpPr>
      <p:grpSpPr>
        <a:xfrm>
          <a:off x="0" y="0"/>
          <a:ext cx="0" cy="0"/>
          <a:chOff x="0" y="0"/>
          <a:chExt cx="0" cy="0"/>
        </a:xfrm>
      </p:grpSpPr>
      <p:sp>
        <p:nvSpPr>
          <p:cNvPr name="TextBox 2" id="2"/>
          <p:cNvSpPr txBox="true"/>
          <p:nvPr/>
        </p:nvSpPr>
        <p:spPr>
          <a:xfrm rot="0">
            <a:off x="5000551" y="387031"/>
            <a:ext cx="8286899" cy="1159512"/>
          </a:xfrm>
          <a:prstGeom prst="rect">
            <a:avLst/>
          </a:prstGeom>
        </p:spPr>
        <p:txBody>
          <a:bodyPr anchor="t" rtlCol="false" tIns="0" lIns="0" bIns="0" rIns="0">
            <a:spAutoFit/>
          </a:bodyPr>
          <a:lstStyle/>
          <a:p>
            <a:pPr algn="ctr">
              <a:lnSpc>
                <a:spcPts val="9589"/>
              </a:lnSpc>
            </a:pPr>
            <a:r>
              <a:rPr lang="en-US" sz="6849">
                <a:solidFill>
                  <a:srgbClr val="272F40"/>
                </a:solidFill>
                <a:latin typeface="Dosis Extra Bold"/>
                <a:ea typeface="Dosis Extra Bold"/>
                <a:cs typeface="Dosis Extra Bold"/>
                <a:sym typeface="Dosis Extra Bold"/>
              </a:rPr>
              <a:t>Serpent's Head Amulet</a:t>
            </a:r>
          </a:p>
        </p:txBody>
      </p:sp>
      <p:sp>
        <p:nvSpPr>
          <p:cNvPr name="TextBox 3" id="3"/>
          <p:cNvSpPr txBox="true"/>
          <p:nvPr/>
        </p:nvSpPr>
        <p:spPr>
          <a:xfrm rot="0">
            <a:off x="6072411" y="9580915"/>
            <a:ext cx="6143179" cy="490856"/>
          </a:xfrm>
          <a:prstGeom prst="rect">
            <a:avLst/>
          </a:prstGeom>
        </p:spPr>
        <p:txBody>
          <a:bodyPr anchor="t" rtlCol="false" tIns="0" lIns="0" bIns="0" rIns="0">
            <a:spAutoFit/>
          </a:bodyPr>
          <a:lstStyle/>
          <a:p>
            <a:pPr algn="ctr">
              <a:lnSpc>
                <a:spcPts val="3919"/>
              </a:lnSpc>
            </a:pPr>
            <a:r>
              <a:rPr lang="en-US" sz="2799">
                <a:solidFill>
                  <a:srgbClr val="272F40"/>
                </a:solidFill>
                <a:latin typeface="Barlow Bold"/>
                <a:ea typeface="Barlow Bold"/>
                <a:cs typeface="Barlow Bold"/>
                <a:sym typeface="Barlow Bold"/>
              </a:rPr>
              <a:t>Used for protection against snakebites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6E7E2"/>
        </a:solidFill>
      </p:bgPr>
    </p:bg>
    <p:spTree>
      <p:nvGrpSpPr>
        <p:cNvPr id="1" name=""/>
        <p:cNvGrpSpPr/>
        <p:nvPr/>
      </p:nvGrpSpPr>
      <p:grpSpPr>
        <a:xfrm>
          <a:off x="0" y="0"/>
          <a:ext cx="0" cy="0"/>
          <a:chOff x="0" y="0"/>
          <a:chExt cx="0" cy="0"/>
        </a:xfrm>
      </p:grpSpPr>
      <p:grpSp>
        <p:nvGrpSpPr>
          <p:cNvPr name="Group 2" id="2"/>
          <p:cNvGrpSpPr/>
          <p:nvPr/>
        </p:nvGrpSpPr>
        <p:grpSpPr>
          <a:xfrm rot="0">
            <a:off x="-29110" y="0"/>
            <a:ext cx="18317110" cy="2484668"/>
            <a:chOff x="0" y="0"/>
            <a:chExt cx="6196158" cy="840493"/>
          </a:xfrm>
        </p:grpSpPr>
        <p:sp>
          <p:nvSpPr>
            <p:cNvPr name="Freeform 3" id="3"/>
            <p:cNvSpPr/>
            <p:nvPr/>
          </p:nvSpPr>
          <p:spPr>
            <a:xfrm flipH="false" flipV="false" rot="0">
              <a:off x="0" y="0"/>
              <a:ext cx="6196158" cy="840493"/>
            </a:xfrm>
            <a:custGeom>
              <a:avLst/>
              <a:gdLst/>
              <a:ahLst/>
              <a:cxnLst/>
              <a:rect r="r" b="b" t="t" l="l"/>
              <a:pathLst>
                <a:path h="840493" w="6196158">
                  <a:moveTo>
                    <a:pt x="0" y="0"/>
                  </a:moveTo>
                  <a:lnTo>
                    <a:pt x="6196158" y="0"/>
                  </a:lnTo>
                  <a:lnTo>
                    <a:pt x="6196158" y="840493"/>
                  </a:lnTo>
                  <a:lnTo>
                    <a:pt x="0" y="840493"/>
                  </a:lnTo>
                  <a:close/>
                </a:path>
              </a:pathLst>
            </a:custGeom>
            <a:solidFill>
              <a:srgbClr val="272F40"/>
            </a:solidFill>
          </p:spPr>
        </p:sp>
      </p:grpSp>
      <p:sp>
        <p:nvSpPr>
          <p:cNvPr name="AutoShape 4" id="4"/>
          <p:cNvSpPr/>
          <p:nvPr/>
        </p:nvSpPr>
        <p:spPr>
          <a:xfrm rot="0">
            <a:off x="1014145" y="2332268"/>
            <a:ext cx="16230600" cy="0"/>
          </a:xfrm>
          <a:prstGeom prst="line">
            <a:avLst/>
          </a:prstGeom>
          <a:ln cap="rnd" w="304800">
            <a:solidFill>
              <a:srgbClr val="E98E23"/>
            </a:solidFill>
            <a:prstDash val="solid"/>
            <a:headEnd type="none" len="sm" w="sm"/>
            <a:tailEnd type="none" len="sm" w="sm"/>
          </a:ln>
        </p:spPr>
      </p:sp>
      <p:sp>
        <p:nvSpPr>
          <p:cNvPr name="Freeform 5" id="5"/>
          <p:cNvSpPr/>
          <p:nvPr/>
        </p:nvSpPr>
        <p:spPr>
          <a:xfrm flipH="false" flipV="false" rot="0">
            <a:off x="1326244" y="3705562"/>
            <a:ext cx="1115010" cy="3067924"/>
          </a:xfrm>
          <a:custGeom>
            <a:avLst/>
            <a:gdLst/>
            <a:ahLst/>
            <a:cxnLst/>
            <a:rect r="r" b="b" t="t" l="l"/>
            <a:pathLst>
              <a:path h="3067924" w="1115010">
                <a:moveTo>
                  <a:pt x="0" y="0"/>
                </a:moveTo>
                <a:lnTo>
                  <a:pt x="1115010" y="0"/>
                </a:lnTo>
                <a:lnTo>
                  <a:pt x="1115010" y="3067924"/>
                </a:lnTo>
                <a:lnTo>
                  <a:pt x="0" y="3067924"/>
                </a:lnTo>
                <a:lnTo>
                  <a:pt x="0" y="0"/>
                </a:lnTo>
                <a:close/>
              </a:path>
            </a:pathLst>
          </a:custGeom>
          <a:blipFill>
            <a:blip r:embed="rId2"/>
            <a:stretch>
              <a:fillRect l="0" t="0" r="0" b="-102813"/>
            </a:stretch>
          </a:blipFill>
        </p:spPr>
      </p:sp>
      <p:sp>
        <p:nvSpPr>
          <p:cNvPr name="Freeform 6" id="6"/>
          <p:cNvSpPr/>
          <p:nvPr/>
        </p:nvSpPr>
        <p:spPr>
          <a:xfrm flipH="false" flipV="false" rot="0">
            <a:off x="2944843" y="4202938"/>
            <a:ext cx="1256841" cy="3541396"/>
          </a:xfrm>
          <a:custGeom>
            <a:avLst/>
            <a:gdLst/>
            <a:ahLst/>
            <a:cxnLst/>
            <a:rect r="r" b="b" t="t" l="l"/>
            <a:pathLst>
              <a:path h="3541396" w="1256841">
                <a:moveTo>
                  <a:pt x="0" y="0"/>
                </a:moveTo>
                <a:lnTo>
                  <a:pt x="1256841" y="0"/>
                </a:lnTo>
                <a:lnTo>
                  <a:pt x="1256841" y="3541396"/>
                </a:lnTo>
                <a:lnTo>
                  <a:pt x="0" y="3541396"/>
                </a:lnTo>
                <a:lnTo>
                  <a:pt x="0" y="0"/>
                </a:lnTo>
                <a:close/>
              </a:path>
            </a:pathLst>
          </a:custGeom>
          <a:blipFill>
            <a:blip r:embed="rId3"/>
            <a:stretch>
              <a:fillRect l="0" t="-98046" r="0" b="0"/>
            </a:stretch>
          </a:blipFill>
        </p:spPr>
      </p:sp>
      <p:sp>
        <p:nvSpPr>
          <p:cNvPr name="Freeform 7" id="7"/>
          <p:cNvSpPr/>
          <p:nvPr/>
        </p:nvSpPr>
        <p:spPr>
          <a:xfrm flipH="false" flipV="false" rot="0">
            <a:off x="6901985" y="5062946"/>
            <a:ext cx="4325379" cy="2681388"/>
          </a:xfrm>
          <a:custGeom>
            <a:avLst/>
            <a:gdLst/>
            <a:ahLst/>
            <a:cxnLst/>
            <a:rect r="r" b="b" t="t" l="l"/>
            <a:pathLst>
              <a:path h="2681388" w="4325379">
                <a:moveTo>
                  <a:pt x="0" y="0"/>
                </a:moveTo>
                <a:lnTo>
                  <a:pt x="4325379" y="0"/>
                </a:lnTo>
                <a:lnTo>
                  <a:pt x="4325379" y="2681388"/>
                </a:lnTo>
                <a:lnTo>
                  <a:pt x="0" y="2681388"/>
                </a:lnTo>
                <a:lnTo>
                  <a:pt x="0" y="0"/>
                </a:lnTo>
                <a:close/>
              </a:path>
            </a:pathLst>
          </a:custGeom>
          <a:blipFill>
            <a:blip r:embed="rId4"/>
            <a:stretch>
              <a:fillRect l="0" t="0" r="-777" b="-281757"/>
            </a:stretch>
          </a:blipFill>
        </p:spPr>
      </p:sp>
      <p:sp>
        <p:nvSpPr>
          <p:cNvPr name="Freeform 8" id="8"/>
          <p:cNvSpPr/>
          <p:nvPr/>
        </p:nvSpPr>
        <p:spPr>
          <a:xfrm flipH="false" flipV="false" rot="0">
            <a:off x="13051532" y="4406773"/>
            <a:ext cx="4000501" cy="3133726"/>
          </a:xfrm>
          <a:custGeom>
            <a:avLst/>
            <a:gdLst/>
            <a:ahLst/>
            <a:cxnLst/>
            <a:rect r="r" b="b" t="t" l="l"/>
            <a:pathLst>
              <a:path h="3133726" w="4000501">
                <a:moveTo>
                  <a:pt x="0" y="0"/>
                </a:moveTo>
                <a:lnTo>
                  <a:pt x="4000501" y="0"/>
                </a:lnTo>
                <a:lnTo>
                  <a:pt x="4000501" y="3133725"/>
                </a:lnTo>
                <a:lnTo>
                  <a:pt x="0" y="3133725"/>
                </a:lnTo>
                <a:lnTo>
                  <a:pt x="0" y="0"/>
                </a:lnTo>
                <a:close/>
              </a:path>
            </a:pathLst>
          </a:custGeom>
          <a:blipFill>
            <a:blip r:embed="rId5"/>
            <a:stretch>
              <a:fillRect l="0" t="0" r="0" b="0"/>
            </a:stretch>
          </a:blipFill>
        </p:spPr>
      </p:sp>
      <p:sp>
        <p:nvSpPr>
          <p:cNvPr name="TextBox 9" id="9"/>
          <p:cNvSpPr txBox="true"/>
          <p:nvPr/>
        </p:nvSpPr>
        <p:spPr>
          <a:xfrm rot="0">
            <a:off x="2162249" y="600666"/>
            <a:ext cx="13804850" cy="1159512"/>
          </a:xfrm>
          <a:prstGeom prst="rect">
            <a:avLst/>
          </a:prstGeom>
        </p:spPr>
        <p:txBody>
          <a:bodyPr anchor="t" rtlCol="false" tIns="0" lIns="0" bIns="0" rIns="0">
            <a:spAutoFit/>
          </a:bodyPr>
          <a:lstStyle/>
          <a:p>
            <a:pPr algn="ctr">
              <a:lnSpc>
                <a:spcPts val="9589"/>
              </a:lnSpc>
            </a:pPr>
            <a:r>
              <a:rPr lang="en-US" sz="6849">
                <a:solidFill>
                  <a:srgbClr val="FFFFFF"/>
                </a:solidFill>
                <a:latin typeface="Dosis Extra Bold"/>
                <a:ea typeface="Dosis Extra Bold"/>
                <a:cs typeface="Dosis Extra Bold"/>
                <a:sym typeface="Dosis Extra Bold"/>
              </a:rPr>
              <a:t>Amulets at The Museum of Antiquities</a:t>
            </a:r>
          </a:p>
        </p:txBody>
      </p:sp>
      <p:sp>
        <p:nvSpPr>
          <p:cNvPr name="TextBox 10" id="10"/>
          <p:cNvSpPr txBox="true"/>
          <p:nvPr/>
        </p:nvSpPr>
        <p:spPr>
          <a:xfrm rot="0">
            <a:off x="2470118" y="2993727"/>
            <a:ext cx="13189114" cy="1127125"/>
          </a:xfrm>
          <a:prstGeom prst="rect">
            <a:avLst/>
          </a:prstGeom>
        </p:spPr>
        <p:txBody>
          <a:bodyPr anchor="t" rtlCol="false" tIns="0" lIns="0" bIns="0" rIns="0">
            <a:spAutoFit/>
          </a:bodyPr>
          <a:lstStyle/>
          <a:p>
            <a:pPr algn="ctr">
              <a:lnSpc>
                <a:spcPts val="4549"/>
              </a:lnSpc>
              <a:spcBef>
                <a:spcPct val="0"/>
              </a:spcBef>
            </a:pPr>
            <a:r>
              <a:rPr lang="en-US" sz="3249">
                <a:solidFill>
                  <a:srgbClr val="000000"/>
                </a:solidFill>
                <a:latin typeface="Barlow Medium"/>
                <a:ea typeface="Barlow Medium"/>
                <a:cs typeface="Barlow Medium"/>
                <a:sym typeface="Barlow Medium"/>
              </a:rPr>
              <a:t>Here at the Museum of Antiquities, we have some very cool Egyptian amulets...</a:t>
            </a:r>
          </a:p>
        </p:txBody>
      </p:sp>
      <p:sp>
        <p:nvSpPr>
          <p:cNvPr name="TextBox 11" id="11"/>
          <p:cNvSpPr txBox="true"/>
          <p:nvPr/>
        </p:nvSpPr>
        <p:spPr>
          <a:xfrm rot="0">
            <a:off x="1545453" y="7677659"/>
            <a:ext cx="3247430" cy="645160"/>
          </a:xfrm>
          <a:prstGeom prst="rect">
            <a:avLst/>
          </a:prstGeom>
        </p:spPr>
        <p:txBody>
          <a:bodyPr anchor="t" rtlCol="false" tIns="0" lIns="0" bIns="0" rIns="0">
            <a:spAutoFit/>
          </a:bodyPr>
          <a:lstStyle/>
          <a:p>
            <a:pPr algn="ctr">
              <a:lnSpc>
                <a:spcPts val="5389"/>
              </a:lnSpc>
              <a:spcBef>
                <a:spcPct val="0"/>
              </a:spcBef>
            </a:pPr>
            <a:r>
              <a:rPr lang="en-US" sz="3849">
                <a:solidFill>
                  <a:srgbClr val="000000"/>
                </a:solidFill>
                <a:latin typeface="Dosis Extra Bold"/>
                <a:ea typeface="Dosis Extra Bold"/>
                <a:cs typeface="Dosis Extra Bold"/>
                <a:sym typeface="Dosis Extra Bold"/>
              </a:rPr>
              <a:t>Bronze Amulets</a:t>
            </a:r>
          </a:p>
        </p:txBody>
      </p:sp>
      <p:sp>
        <p:nvSpPr>
          <p:cNvPr name="TextBox 12" id="12"/>
          <p:cNvSpPr txBox="true"/>
          <p:nvPr/>
        </p:nvSpPr>
        <p:spPr>
          <a:xfrm rot="0">
            <a:off x="557832" y="8380095"/>
            <a:ext cx="5222672" cy="878205"/>
          </a:xfrm>
          <a:prstGeom prst="rect">
            <a:avLst/>
          </a:prstGeom>
        </p:spPr>
        <p:txBody>
          <a:bodyPr anchor="t" rtlCol="false" tIns="0" lIns="0" bIns="0" rIns="0">
            <a:spAutoFit/>
          </a:bodyPr>
          <a:lstStyle/>
          <a:p>
            <a:pPr algn="ctr">
              <a:lnSpc>
                <a:spcPts val="3570"/>
              </a:lnSpc>
              <a:spcBef>
                <a:spcPct val="0"/>
              </a:spcBef>
            </a:pPr>
            <a:r>
              <a:rPr lang="en-US" sz="2550">
                <a:solidFill>
                  <a:srgbClr val="000000"/>
                </a:solidFill>
                <a:latin typeface="Barlow Medium"/>
                <a:ea typeface="Barlow Medium"/>
                <a:cs typeface="Barlow Medium"/>
                <a:sym typeface="Barlow Medium"/>
              </a:rPr>
              <a:t>Used for good luck and a safe journey to the afterlife</a:t>
            </a:r>
          </a:p>
        </p:txBody>
      </p:sp>
      <p:sp>
        <p:nvSpPr>
          <p:cNvPr name="TextBox 13" id="13"/>
          <p:cNvSpPr txBox="true"/>
          <p:nvPr/>
        </p:nvSpPr>
        <p:spPr>
          <a:xfrm rot="0">
            <a:off x="7377857" y="7604062"/>
            <a:ext cx="3373636" cy="645160"/>
          </a:xfrm>
          <a:prstGeom prst="rect">
            <a:avLst/>
          </a:prstGeom>
        </p:spPr>
        <p:txBody>
          <a:bodyPr anchor="t" rtlCol="false" tIns="0" lIns="0" bIns="0" rIns="0">
            <a:spAutoFit/>
          </a:bodyPr>
          <a:lstStyle/>
          <a:p>
            <a:pPr algn="ctr">
              <a:lnSpc>
                <a:spcPts val="5389"/>
              </a:lnSpc>
              <a:spcBef>
                <a:spcPct val="0"/>
              </a:spcBef>
            </a:pPr>
            <a:r>
              <a:rPr lang="en-US" sz="3849">
                <a:solidFill>
                  <a:srgbClr val="000000"/>
                </a:solidFill>
                <a:latin typeface="Dosis Extra Bold"/>
                <a:ea typeface="Dosis Extra Bold"/>
                <a:cs typeface="Dosis Extra Bold"/>
                <a:sym typeface="Dosis Extra Bold"/>
              </a:rPr>
              <a:t>Faience Amulets</a:t>
            </a:r>
          </a:p>
        </p:txBody>
      </p:sp>
      <p:sp>
        <p:nvSpPr>
          <p:cNvPr name="TextBox 14" id="14"/>
          <p:cNvSpPr txBox="true"/>
          <p:nvPr/>
        </p:nvSpPr>
        <p:spPr>
          <a:xfrm rot="0">
            <a:off x="6536115" y="8380095"/>
            <a:ext cx="5215769" cy="430024"/>
          </a:xfrm>
          <a:prstGeom prst="rect">
            <a:avLst/>
          </a:prstGeom>
        </p:spPr>
        <p:txBody>
          <a:bodyPr anchor="t" rtlCol="false" tIns="0" lIns="0" bIns="0" rIns="0">
            <a:spAutoFit/>
          </a:bodyPr>
          <a:lstStyle/>
          <a:p>
            <a:pPr algn="ctr">
              <a:lnSpc>
                <a:spcPts val="3565"/>
              </a:lnSpc>
              <a:spcBef>
                <a:spcPct val="0"/>
              </a:spcBef>
            </a:pPr>
            <a:r>
              <a:rPr lang="en-US" sz="2546">
                <a:solidFill>
                  <a:srgbClr val="000000"/>
                </a:solidFill>
                <a:latin typeface="Barlow Medium"/>
                <a:ea typeface="Barlow Medium"/>
                <a:cs typeface="Barlow Medium"/>
                <a:sym typeface="Barlow Medium"/>
              </a:rPr>
              <a:t>94 amulets with many different uses</a:t>
            </a:r>
          </a:p>
        </p:txBody>
      </p:sp>
      <p:sp>
        <p:nvSpPr>
          <p:cNvPr name="TextBox 15" id="15"/>
          <p:cNvSpPr txBox="true"/>
          <p:nvPr/>
        </p:nvSpPr>
        <p:spPr>
          <a:xfrm rot="0">
            <a:off x="13350826" y="7499161"/>
            <a:ext cx="3401913" cy="645160"/>
          </a:xfrm>
          <a:prstGeom prst="rect">
            <a:avLst/>
          </a:prstGeom>
        </p:spPr>
        <p:txBody>
          <a:bodyPr anchor="t" rtlCol="false" tIns="0" lIns="0" bIns="0" rIns="0">
            <a:spAutoFit/>
          </a:bodyPr>
          <a:lstStyle/>
          <a:p>
            <a:pPr algn="ctr">
              <a:lnSpc>
                <a:spcPts val="5389"/>
              </a:lnSpc>
              <a:spcBef>
                <a:spcPct val="0"/>
              </a:spcBef>
            </a:pPr>
            <a:r>
              <a:rPr lang="en-US" sz="3849">
                <a:solidFill>
                  <a:srgbClr val="000000"/>
                </a:solidFill>
                <a:latin typeface="Dosis Extra Bold"/>
                <a:ea typeface="Dosis Extra Bold"/>
                <a:cs typeface="Dosis Extra Bold"/>
                <a:sym typeface="Dosis Extra Bold"/>
              </a:rPr>
              <a:t>Scorpion Amulet</a:t>
            </a:r>
          </a:p>
        </p:txBody>
      </p:sp>
      <p:sp>
        <p:nvSpPr>
          <p:cNvPr name="TextBox 16" id="16"/>
          <p:cNvSpPr txBox="true"/>
          <p:nvPr/>
        </p:nvSpPr>
        <p:spPr>
          <a:xfrm rot="0">
            <a:off x="12440446" y="8201598"/>
            <a:ext cx="5222672" cy="878205"/>
          </a:xfrm>
          <a:prstGeom prst="rect">
            <a:avLst/>
          </a:prstGeom>
        </p:spPr>
        <p:txBody>
          <a:bodyPr anchor="t" rtlCol="false" tIns="0" lIns="0" bIns="0" rIns="0">
            <a:spAutoFit/>
          </a:bodyPr>
          <a:lstStyle/>
          <a:p>
            <a:pPr algn="ctr">
              <a:lnSpc>
                <a:spcPts val="3570"/>
              </a:lnSpc>
              <a:spcBef>
                <a:spcPct val="0"/>
              </a:spcBef>
            </a:pPr>
            <a:r>
              <a:rPr lang="en-US" sz="2550">
                <a:solidFill>
                  <a:srgbClr val="000000"/>
                </a:solidFill>
                <a:latin typeface="Barlow Medium"/>
                <a:ea typeface="Barlow Medium"/>
                <a:cs typeface="Barlow Medium"/>
                <a:sym typeface="Barlow Medium"/>
              </a:rPr>
              <a:t>Used for protection and to represent the goddess Serket</a:t>
            </a:r>
          </a:p>
        </p:txBody>
      </p:sp>
      <p:sp>
        <p:nvSpPr>
          <p:cNvPr name="TextBox 17" id="17"/>
          <p:cNvSpPr txBox="true"/>
          <p:nvPr/>
        </p:nvSpPr>
        <p:spPr>
          <a:xfrm rot="0">
            <a:off x="211465" y="9731375"/>
            <a:ext cx="17865069" cy="555625"/>
          </a:xfrm>
          <a:prstGeom prst="rect">
            <a:avLst/>
          </a:prstGeom>
        </p:spPr>
        <p:txBody>
          <a:bodyPr anchor="t" rtlCol="false" tIns="0" lIns="0" bIns="0" rIns="0">
            <a:spAutoFit/>
          </a:bodyPr>
          <a:lstStyle/>
          <a:p>
            <a:pPr algn="ctr">
              <a:lnSpc>
                <a:spcPts val="4549"/>
              </a:lnSpc>
              <a:spcBef>
                <a:spcPct val="0"/>
              </a:spcBef>
            </a:pPr>
            <a:r>
              <a:rPr lang="en-US" sz="3249">
                <a:solidFill>
                  <a:srgbClr val="E98E23"/>
                </a:solidFill>
                <a:latin typeface="Barlow Medium"/>
                <a:ea typeface="Barlow Medium"/>
                <a:cs typeface="Barlow Medium"/>
                <a:sym typeface="Barlow Medium"/>
              </a:rPr>
              <a:t>If you want to learn more about these amulets check out the "Collections" section on our website!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6E7E2"/>
        </a:solidFill>
      </p:bgPr>
    </p:bg>
    <p:spTree>
      <p:nvGrpSpPr>
        <p:cNvPr id="1" name=""/>
        <p:cNvGrpSpPr/>
        <p:nvPr/>
      </p:nvGrpSpPr>
      <p:grpSpPr>
        <a:xfrm>
          <a:off x="0" y="0"/>
          <a:ext cx="0" cy="0"/>
          <a:chOff x="0" y="0"/>
          <a:chExt cx="0" cy="0"/>
        </a:xfrm>
      </p:grpSpPr>
      <p:grpSp>
        <p:nvGrpSpPr>
          <p:cNvPr name="Group 2" id="2"/>
          <p:cNvGrpSpPr/>
          <p:nvPr/>
        </p:nvGrpSpPr>
        <p:grpSpPr>
          <a:xfrm rot="0">
            <a:off x="-29110" y="0"/>
            <a:ext cx="18317110" cy="2484668"/>
            <a:chOff x="0" y="0"/>
            <a:chExt cx="6196158" cy="840493"/>
          </a:xfrm>
        </p:grpSpPr>
        <p:sp>
          <p:nvSpPr>
            <p:cNvPr name="Freeform 3" id="3"/>
            <p:cNvSpPr/>
            <p:nvPr/>
          </p:nvSpPr>
          <p:spPr>
            <a:xfrm flipH="false" flipV="false" rot="0">
              <a:off x="0" y="0"/>
              <a:ext cx="6196158" cy="840493"/>
            </a:xfrm>
            <a:custGeom>
              <a:avLst/>
              <a:gdLst/>
              <a:ahLst/>
              <a:cxnLst/>
              <a:rect r="r" b="b" t="t" l="l"/>
              <a:pathLst>
                <a:path h="840493" w="6196158">
                  <a:moveTo>
                    <a:pt x="0" y="0"/>
                  </a:moveTo>
                  <a:lnTo>
                    <a:pt x="6196158" y="0"/>
                  </a:lnTo>
                  <a:lnTo>
                    <a:pt x="6196158" y="840493"/>
                  </a:lnTo>
                  <a:lnTo>
                    <a:pt x="0" y="840493"/>
                  </a:lnTo>
                  <a:close/>
                </a:path>
              </a:pathLst>
            </a:custGeom>
            <a:solidFill>
              <a:srgbClr val="272F40"/>
            </a:solidFill>
          </p:spPr>
        </p:sp>
      </p:grpSp>
      <p:sp>
        <p:nvSpPr>
          <p:cNvPr name="AutoShape 4" id="4"/>
          <p:cNvSpPr/>
          <p:nvPr/>
        </p:nvSpPr>
        <p:spPr>
          <a:xfrm rot="0">
            <a:off x="1014145" y="2332268"/>
            <a:ext cx="16230600" cy="0"/>
          </a:xfrm>
          <a:prstGeom prst="line">
            <a:avLst/>
          </a:prstGeom>
          <a:ln cap="rnd" w="304800">
            <a:solidFill>
              <a:srgbClr val="E98E23"/>
            </a:solidFill>
            <a:prstDash val="solid"/>
            <a:headEnd type="none" len="sm" w="sm"/>
            <a:tailEnd type="none" len="sm" w="sm"/>
          </a:ln>
        </p:spPr>
      </p:sp>
      <p:sp>
        <p:nvSpPr>
          <p:cNvPr name="TextBox 5" id="5"/>
          <p:cNvSpPr txBox="true"/>
          <p:nvPr/>
        </p:nvSpPr>
        <p:spPr>
          <a:xfrm rot="0">
            <a:off x="4494237" y="600666"/>
            <a:ext cx="9299525" cy="1159512"/>
          </a:xfrm>
          <a:prstGeom prst="rect">
            <a:avLst/>
          </a:prstGeom>
        </p:spPr>
        <p:txBody>
          <a:bodyPr anchor="t" rtlCol="false" tIns="0" lIns="0" bIns="0" rIns="0">
            <a:spAutoFit/>
          </a:bodyPr>
          <a:lstStyle/>
          <a:p>
            <a:pPr algn="ctr">
              <a:lnSpc>
                <a:spcPts val="9589"/>
              </a:lnSpc>
            </a:pPr>
            <a:r>
              <a:rPr lang="en-US" sz="6849">
                <a:solidFill>
                  <a:srgbClr val="FFFFFF"/>
                </a:solidFill>
                <a:latin typeface="Dosis Extra Bold"/>
                <a:ea typeface="Dosis Extra Bold"/>
                <a:cs typeface="Dosis Extra Bold"/>
                <a:sym typeface="Dosis Extra Bold"/>
              </a:rPr>
              <a:t>Egyptian Gods As Animals</a:t>
            </a:r>
          </a:p>
        </p:txBody>
      </p:sp>
      <p:sp>
        <p:nvSpPr>
          <p:cNvPr name="TextBox 6" id="6"/>
          <p:cNvSpPr txBox="true"/>
          <p:nvPr/>
        </p:nvSpPr>
        <p:spPr>
          <a:xfrm rot="0">
            <a:off x="1354691" y="2721589"/>
            <a:ext cx="15687778" cy="1698625"/>
          </a:xfrm>
          <a:prstGeom prst="rect">
            <a:avLst/>
          </a:prstGeom>
        </p:spPr>
        <p:txBody>
          <a:bodyPr anchor="t" rtlCol="false" tIns="0" lIns="0" bIns="0" rIns="0">
            <a:spAutoFit/>
          </a:bodyPr>
          <a:lstStyle/>
          <a:p>
            <a:pPr algn="ctr">
              <a:lnSpc>
                <a:spcPts val="4549"/>
              </a:lnSpc>
              <a:spcBef>
                <a:spcPct val="0"/>
              </a:spcBef>
            </a:pPr>
            <a:r>
              <a:rPr lang="en-US" sz="3249">
                <a:solidFill>
                  <a:srgbClr val="000000"/>
                </a:solidFill>
                <a:latin typeface="Barlow Medium"/>
                <a:ea typeface="Barlow Medium"/>
                <a:cs typeface="Barlow Medium"/>
                <a:sym typeface="Barlow Medium"/>
              </a:rPr>
              <a:t>Many Egyptian gods were associated with animals and had animal forms. When shown on amulets, these animals were thought to bring the protection or power of the gods to their wearers. </a:t>
            </a:r>
          </a:p>
        </p:txBody>
      </p:sp>
      <p:sp>
        <p:nvSpPr>
          <p:cNvPr name="Freeform 7" id="7"/>
          <p:cNvSpPr/>
          <p:nvPr/>
        </p:nvSpPr>
        <p:spPr>
          <a:xfrm flipH="false" flipV="false" rot="0">
            <a:off x="2830642" y="4836387"/>
            <a:ext cx="1584270" cy="3998159"/>
          </a:xfrm>
          <a:custGeom>
            <a:avLst/>
            <a:gdLst/>
            <a:ahLst/>
            <a:cxnLst/>
            <a:rect r="r" b="b" t="t" l="l"/>
            <a:pathLst>
              <a:path h="3998159" w="1584270">
                <a:moveTo>
                  <a:pt x="0" y="0"/>
                </a:moveTo>
                <a:lnTo>
                  <a:pt x="1584270" y="0"/>
                </a:lnTo>
                <a:lnTo>
                  <a:pt x="1584270" y="3998159"/>
                </a:lnTo>
                <a:lnTo>
                  <a:pt x="0" y="39981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8693437" y="4725014"/>
            <a:ext cx="1456308" cy="3710339"/>
          </a:xfrm>
          <a:custGeom>
            <a:avLst/>
            <a:gdLst/>
            <a:ahLst/>
            <a:cxnLst/>
            <a:rect r="r" b="b" t="t" l="l"/>
            <a:pathLst>
              <a:path h="3710339" w="1456308">
                <a:moveTo>
                  <a:pt x="0" y="0"/>
                </a:moveTo>
                <a:lnTo>
                  <a:pt x="1456309" y="0"/>
                </a:lnTo>
                <a:lnTo>
                  <a:pt x="1456309" y="3710339"/>
                </a:lnTo>
                <a:lnTo>
                  <a:pt x="0" y="371033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4223436" y="4870562"/>
            <a:ext cx="1625958" cy="3929808"/>
          </a:xfrm>
          <a:custGeom>
            <a:avLst/>
            <a:gdLst/>
            <a:ahLst/>
            <a:cxnLst/>
            <a:rect r="r" b="b" t="t" l="l"/>
            <a:pathLst>
              <a:path h="3929808" w="1625958">
                <a:moveTo>
                  <a:pt x="0" y="0"/>
                </a:moveTo>
                <a:lnTo>
                  <a:pt x="1625958" y="0"/>
                </a:lnTo>
                <a:lnTo>
                  <a:pt x="1625958" y="3929808"/>
                </a:lnTo>
                <a:lnTo>
                  <a:pt x="0" y="392980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1014145" y="8888769"/>
            <a:ext cx="5255746" cy="1069925"/>
          </a:xfrm>
          <a:prstGeom prst="rect">
            <a:avLst/>
          </a:prstGeom>
        </p:spPr>
        <p:txBody>
          <a:bodyPr anchor="t" rtlCol="false" tIns="0" lIns="0" bIns="0" rIns="0">
            <a:spAutoFit/>
          </a:bodyPr>
          <a:lstStyle/>
          <a:p>
            <a:pPr algn="ctr" marL="0" indent="0" lvl="0">
              <a:lnSpc>
                <a:spcPts val="4345"/>
              </a:lnSpc>
              <a:spcBef>
                <a:spcPct val="0"/>
              </a:spcBef>
            </a:pPr>
            <a:r>
              <a:rPr lang="en-US" b="true" sz="3103" strike="noStrike" u="none">
                <a:solidFill>
                  <a:srgbClr val="000000"/>
                </a:solidFill>
                <a:latin typeface="Barlow Medium"/>
                <a:ea typeface="Barlow Medium"/>
                <a:cs typeface="Barlow Medium"/>
                <a:sym typeface="Barlow Medium"/>
              </a:rPr>
              <a:t>Horus, the god of the sun, was depicted as a falcon. </a:t>
            </a:r>
          </a:p>
        </p:txBody>
      </p:sp>
      <p:sp>
        <p:nvSpPr>
          <p:cNvPr name="TextBox 11" id="11"/>
          <p:cNvSpPr txBox="true"/>
          <p:nvPr/>
        </p:nvSpPr>
        <p:spPr>
          <a:xfrm rot="0">
            <a:off x="6413304" y="8523752"/>
            <a:ext cx="6016575" cy="1615731"/>
          </a:xfrm>
          <a:prstGeom prst="rect">
            <a:avLst/>
          </a:prstGeom>
        </p:spPr>
        <p:txBody>
          <a:bodyPr anchor="t" rtlCol="false" tIns="0" lIns="0" bIns="0" rIns="0">
            <a:spAutoFit/>
          </a:bodyPr>
          <a:lstStyle/>
          <a:p>
            <a:pPr algn="ctr" marL="0" indent="0" lvl="0">
              <a:lnSpc>
                <a:spcPts val="4345"/>
              </a:lnSpc>
              <a:spcBef>
                <a:spcPct val="0"/>
              </a:spcBef>
            </a:pPr>
            <a:r>
              <a:rPr lang="en-US" b="true" sz="3103" strike="noStrike" u="none">
                <a:solidFill>
                  <a:srgbClr val="000000"/>
                </a:solidFill>
                <a:latin typeface="Barlow Medium"/>
                <a:ea typeface="Barlow Medium"/>
                <a:cs typeface="Barlow Medium"/>
                <a:sym typeface="Barlow Medium"/>
              </a:rPr>
              <a:t>Anubis, the god of funerary practices, was depicted as a jackal.</a:t>
            </a:r>
          </a:p>
        </p:txBody>
      </p:sp>
      <p:sp>
        <p:nvSpPr>
          <p:cNvPr name="TextBox 12" id="12"/>
          <p:cNvSpPr txBox="true"/>
          <p:nvPr/>
        </p:nvSpPr>
        <p:spPr>
          <a:xfrm rot="0">
            <a:off x="12390697" y="8888769"/>
            <a:ext cx="5291436" cy="1069925"/>
          </a:xfrm>
          <a:prstGeom prst="rect">
            <a:avLst/>
          </a:prstGeom>
        </p:spPr>
        <p:txBody>
          <a:bodyPr anchor="t" rtlCol="false" tIns="0" lIns="0" bIns="0" rIns="0">
            <a:spAutoFit/>
          </a:bodyPr>
          <a:lstStyle/>
          <a:p>
            <a:pPr algn="ctr" marL="0" indent="0" lvl="0">
              <a:lnSpc>
                <a:spcPts val="4345"/>
              </a:lnSpc>
              <a:spcBef>
                <a:spcPct val="0"/>
              </a:spcBef>
            </a:pPr>
            <a:r>
              <a:rPr lang="en-US" b="true" sz="3103" strike="noStrike" u="none">
                <a:solidFill>
                  <a:srgbClr val="000000"/>
                </a:solidFill>
                <a:latin typeface="Barlow Medium"/>
                <a:ea typeface="Barlow Medium"/>
                <a:cs typeface="Barlow Medium"/>
                <a:sym typeface="Barlow Medium"/>
              </a:rPr>
              <a:t>Sekhmet, the goddess of war, was depicted as a lion.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6E7E2"/>
        </a:solidFill>
      </p:bgPr>
    </p:bg>
    <p:spTree>
      <p:nvGrpSpPr>
        <p:cNvPr id="1" name=""/>
        <p:cNvGrpSpPr/>
        <p:nvPr/>
      </p:nvGrpSpPr>
      <p:grpSpPr>
        <a:xfrm>
          <a:off x="0" y="0"/>
          <a:ext cx="0" cy="0"/>
          <a:chOff x="0" y="0"/>
          <a:chExt cx="0" cy="0"/>
        </a:xfrm>
      </p:grpSpPr>
      <p:grpSp>
        <p:nvGrpSpPr>
          <p:cNvPr name="Group 2" id="2"/>
          <p:cNvGrpSpPr/>
          <p:nvPr/>
        </p:nvGrpSpPr>
        <p:grpSpPr>
          <a:xfrm rot="0">
            <a:off x="-29110" y="0"/>
            <a:ext cx="18317110" cy="2484668"/>
            <a:chOff x="0" y="0"/>
            <a:chExt cx="6196158" cy="840493"/>
          </a:xfrm>
        </p:grpSpPr>
        <p:sp>
          <p:nvSpPr>
            <p:cNvPr name="Freeform 3" id="3"/>
            <p:cNvSpPr/>
            <p:nvPr/>
          </p:nvSpPr>
          <p:spPr>
            <a:xfrm flipH="false" flipV="false" rot="0">
              <a:off x="0" y="0"/>
              <a:ext cx="6196158" cy="840493"/>
            </a:xfrm>
            <a:custGeom>
              <a:avLst/>
              <a:gdLst/>
              <a:ahLst/>
              <a:cxnLst/>
              <a:rect r="r" b="b" t="t" l="l"/>
              <a:pathLst>
                <a:path h="840493" w="6196158">
                  <a:moveTo>
                    <a:pt x="0" y="0"/>
                  </a:moveTo>
                  <a:lnTo>
                    <a:pt x="6196158" y="0"/>
                  </a:lnTo>
                  <a:lnTo>
                    <a:pt x="6196158" y="840493"/>
                  </a:lnTo>
                  <a:lnTo>
                    <a:pt x="0" y="840493"/>
                  </a:lnTo>
                  <a:close/>
                </a:path>
              </a:pathLst>
            </a:custGeom>
            <a:solidFill>
              <a:srgbClr val="272F40"/>
            </a:solidFill>
          </p:spPr>
        </p:sp>
      </p:grpSp>
      <p:sp>
        <p:nvSpPr>
          <p:cNvPr name="AutoShape 4" id="4"/>
          <p:cNvSpPr/>
          <p:nvPr/>
        </p:nvSpPr>
        <p:spPr>
          <a:xfrm rot="0">
            <a:off x="1014145" y="2332268"/>
            <a:ext cx="16230600" cy="0"/>
          </a:xfrm>
          <a:prstGeom prst="line">
            <a:avLst/>
          </a:prstGeom>
          <a:ln cap="rnd" w="304800">
            <a:solidFill>
              <a:srgbClr val="E98E23"/>
            </a:solidFill>
            <a:prstDash val="solid"/>
            <a:headEnd type="none" len="sm" w="sm"/>
            <a:tailEnd type="none" len="sm" w="sm"/>
          </a:ln>
        </p:spPr>
      </p:sp>
      <p:sp>
        <p:nvSpPr>
          <p:cNvPr name="Freeform 5" id="5"/>
          <p:cNvSpPr/>
          <p:nvPr/>
        </p:nvSpPr>
        <p:spPr>
          <a:xfrm flipH="false" flipV="false" rot="-1160072">
            <a:off x="14404062" y="7473980"/>
            <a:ext cx="2697297" cy="2773570"/>
          </a:xfrm>
          <a:custGeom>
            <a:avLst/>
            <a:gdLst/>
            <a:ahLst/>
            <a:cxnLst/>
            <a:rect r="r" b="b" t="t" l="l"/>
            <a:pathLst>
              <a:path h="2773570" w="2697297">
                <a:moveTo>
                  <a:pt x="0" y="0"/>
                </a:moveTo>
                <a:lnTo>
                  <a:pt x="2697297" y="0"/>
                </a:lnTo>
                <a:lnTo>
                  <a:pt x="2697297" y="2773570"/>
                </a:lnTo>
                <a:lnTo>
                  <a:pt x="0" y="27735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866277" y="7105677"/>
            <a:ext cx="3154705" cy="2669669"/>
          </a:xfrm>
          <a:custGeom>
            <a:avLst/>
            <a:gdLst/>
            <a:ahLst/>
            <a:cxnLst/>
            <a:rect r="r" b="b" t="t" l="l"/>
            <a:pathLst>
              <a:path h="2669669" w="3154705">
                <a:moveTo>
                  <a:pt x="0" y="0"/>
                </a:moveTo>
                <a:lnTo>
                  <a:pt x="3154705" y="0"/>
                </a:lnTo>
                <a:lnTo>
                  <a:pt x="3154705" y="2669669"/>
                </a:lnTo>
                <a:lnTo>
                  <a:pt x="0" y="26696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5692734" y="7799443"/>
            <a:ext cx="3530384" cy="2122643"/>
          </a:xfrm>
          <a:custGeom>
            <a:avLst/>
            <a:gdLst/>
            <a:ahLst/>
            <a:cxnLst/>
            <a:rect r="r" b="b" t="t" l="l"/>
            <a:pathLst>
              <a:path h="2122643" w="3530384">
                <a:moveTo>
                  <a:pt x="0" y="0"/>
                </a:moveTo>
                <a:lnTo>
                  <a:pt x="3530384" y="0"/>
                </a:lnTo>
                <a:lnTo>
                  <a:pt x="3530384" y="2122643"/>
                </a:lnTo>
                <a:lnTo>
                  <a:pt x="0" y="21226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3202882">
            <a:off x="2218080" y="6923072"/>
            <a:ext cx="1813358" cy="3875386"/>
          </a:xfrm>
          <a:custGeom>
            <a:avLst/>
            <a:gdLst/>
            <a:ahLst/>
            <a:cxnLst/>
            <a:rect r="r" b="b" t="t" l="l"/>
            <a:pathLst>
              <a:path h="3875386" w="1813358">
                <a:moveTo>
                  <a:pt x="0" y="0"/>
                </a:moveTo>
                <a:lnTo>
                  <a:pt x="1813358" y="0"/>
                </a:lnTo>
                <a:lnTo>
                  <a:pt x="1813358" y="3875386"/>
                </a:lnTo>
                <a:lnTo>
                  <a:pt x="0" y="3875386"/>
                </a:lnTo>
                <a:lnTo>
                  <a:pt x="0" y="0"/>
                </a:lnTo>
                <a:close/>
              </a:path>
            </a:pathLst>
          </a:custGeom>
          <a:blipFill>
            <a:blip r:embed="rId8"/>
            <a:stretch>
              <a:fillRect l="0" t="0" r="0" b="0"/>
            </a:stretch>
          </a:blipFill>
        </p:spPr>
      </p:sp>
      <p:sp>
        <p:nvSpPr>
          <p:cNvPr name="Freeform 9" id="9"/>
          <p:cNvSpPr/>
          <p:nvPr/>
        </p:nvSpPr>
        <p:spPr>
          <a:xfrm flipH="false" flipV="false" rot="433281">
            <a:off x="4755424" y="6576748"/>
            <a:ext cx="1378876" cy="2069607"/>
          </a:xfrm>
          <a:custGeom>
            <a:avLst/>
            <a:gdLst/>
            <a:ahLst/>
            <a:cxnLst/>
            <a:rect r="r" b="b" t="t" l="l"/>
            <a:pathLst>
              <a:path h="2069607" w="1378876">
                <a:moveTo>
                  <a:pt x="0" y="0"/>
                </a:moveTo>
                <a:lnTo>
                  <a:pt x="1378876" y="0"/>
                </a:lnTo>
                <a:lnTo>
                  <a:pt x="1378876" y="2069608"/>
                </a:lnTo>
                <a:lnTo>
                  <a:pt x="0" y="20696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6360096" y="600666"/>
            <a:ext cx="5409158" cy="1159512"/>
          </a:xfrm>
          <a:prstGeom prst="rect">
            <a:avLst/>
          </a:prstGeom>
        </p:spPr>
        <p:txBody>
          <a:bodyPr anchor="t" rtlCol="false" tIns="0" lIns="0" bIns="0" rIns="0">
            <a:spAutoFit/>
          </a:bodyPr>
          <a:lstStyle/>
          <a:p>
            <a:pPr algn="ctr">
              <a:lnSpc>
                <a:spcPts val="9589"/>
              </a:lnSpc>
            </a:pPr>
            <a:r>
              <a:rPr lang="en-US" sz="6849">
                <a:solidFill>
                  <a:srgbClr val="FFFFFF"/>
                </a:solidFill>
                <a:latin typeface="Dosis Extra Bold"/>
                <a:ea typeface="Dosis Extra Bold"/>
                <a:cs typeface="Dosis Extra Bold"/>
                <a:sym typeface="Dosis Extra Bold"/>
              </a:rPr>
              <a:t>Question Time!</a:t>
            </a:r>
          </a:p>
        </p:txBody>
      </p:sp>
      <p:sp>
        <p:nvSpPr>
          <p:cNvPr name="TextBox 11" id="11"/>
          <p:cNvSpPr txBox="true"/>
          <p:nvPr/>
        </p:nvSpPr>
        <p:spPr>
          <a:xfrm rot="0">
            <a:off x="480899" y="3084743"/>
            <a:ext cx="17484439" cy="3578862"/>
          </a:xfrm>
          <a:prstGeom prst="rect">
            <a:avLst/>
          </a:prstGeom>
        </p:spPr>
        <p:txBody>
          <a:bodyPr anchor="t" rtlCol="false" tIns="0" lIns="0" bIns="0" rIns="0">
            <a:spAutoFit/>
          </a:bodyPr>
          <a:lstStyle/>
          <a:p>
            <a:pPr algn="ctr">
              <a:lnSpc>
                <a:spcPts val="9589"/>
              </a:lnSpc>
              <a:spcBef>
                <a:spcPct val="0"/>
              </a:spcBef>
            </a:pPr>
            <a:r>
              <a:rPr lang="en-US" b="true" sz="6849">
                <a:solidFill>
                  <a:srgbClr val="000000"/>
                </a:solidFill>
                <a:latin typeface="Dosis Extra Bold"/>
                <a:ea typeface="Dosis Extra Bold"/>
                <a:cs typeface="Dosis Extra Bold"/>
                <a:sym typeface="Dosis Extra Bold"/>
              </a:rPr>
              <a:t>If you were an Egyptian god and you had to choose an animal to represent you, which one would it be and why? </a:t>
            </a:r>
          </a:p>
        </p:txBody>
      </p:sp>
      <p:sp>
        <p:nvSpPr>
          <p:cNvPr name="Freeform 12" id="12"/>
          <p:cNvSpPr/>
          <p:nvPr/>
        </p:nvSpPr>
        <p:spPr>
          <a:xfrm flipH="false" flipV="false" rot="-1094232">
            <a:off x="9512331" y="7963225"/>
            <a:ext cx="1378876" cy="2069607"/>
          </a:xfrm>
          <a:custGeom>
            <a:avLst/>
            <a:gdLst/>
            <a:ahLst/>
            <a:cxnLst/>
            <a:rect r="r" b="b" t="t" l="l"/>
            <a:pathLst>
              <a:path h="2069607" w="1378876">
                <a:moveTo>
                  <a:pt x="0" y="0"/>
                </a:moveTo>
                <a:lnTo>
                  <a:pt x="1378875" y="0"/>
                </a:lnTo>
                <a:lnTo>
                  <a:pt x="1378875" y="2069607"/>
                </a:lnTo>
                <a:lnTo>
                  <a:pt x="0" y="20696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433281">
            <a:off x="13331545" y="6576748"/>
            <a:ext cx="1378876" cy="2069607"/>
          </a:xfrm>
          <a:custGeom>
            <a:avLst/>
            <a:gdLst/>
            <a:ahLst/>
            <a:cxnLst/>
            <a:rect r="r" b="b" t="t" l="l"/>
            <a:pathLst>
              <a:path h="2069607" w="1378876">
                <a:moveTo>
                  <a:pt x="0" y="0"/>
                </a:moveTo>
                <a:lnTo>
                  <a:pt x="1378875" y="0"/>
                </a:lnTo>
                <a:lnTo>
                  <a:pt x="1378875" y="2069608"/>
                </a:lnTo>
                <a:lnTo>
                  <a:pt x="0" y="20696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6E7E2"/>
        </a:solidFill>
      </p:bgPr>
    </p:bg>
    <p:spTree>
      <p:nvGrpSpPr>
        <p:cNvPr id="1" name=""/>
        <p:cNvGrpSpPr/>
        <p:nvPr/>
      </p:nvGrpSpPr>
      <p:grpSpPr>
        <a:xfrm>
          <a:off x="0" y="0"/>
          <a:ext cx="0" cy="0"/>
          <a:chOff x="0" y="0"/>
          <a:chExt cx="0" cy="0"/>
        </a:xfrm>
      </p:grpSpPr>
      <p:grpSp>
        <p:nvGrpSpPr>
          <p:cNvPr name="Group 2" id="2"/>
          <p:cNvGrpSpPr/>
          <p:nvPr/>
        </p:nvGrpSpPr>
        <p:grpSpPr>
          <a:xfrm rot="0">
            <a:off x="-29110" y="0"/>
            <a:ext cx="18317110" cy="2484668"/>
            <a:chOff x="0" y="0"/>
            <a:chExt cx="6196158" cy="840493"/>
          </a:xfrm>
        </p:grpSpPr>
        <p:sp>
          <p:nvSpPr>
            <p:cNvPr name="Freeform 3" id="3"/>
            <p:cNvSpPr/>
            <p:nvPr/>
          </p:nvSpPr>
          <p:spPr>
            <a:xfrm flipH="false" flipV="false" rot="0">
              <a:off x="0" y="0"/>
              <a:ext cx="6196158" cy="840493"/>
            </a:xfrm>
            <a:custGeom>
              <a:avLst/>
              <a:gdLst/>
              <a:ahLst/>
              <a:cxnLst/>
              <a:rect r="r" b="b" t="t" l="l"/>
              <a:pathLst>
                <a:path h="840493" w="6196158">
                  <a:moveTo>
                    <a:pt x="0" y="0"/>
                  </a:moveTo>
                  <a:lnTo>
                    <a:pt x="6196158" y="0"/>
                  </a:lnTo>
                  <a:lnTo>
                    <a:pt x="6196158" y="840493"/>
                  </a:lnTo>
                  <a:lnTo>
                    <a:pt x="0" y="840493"/>
                  </a:lnTo>
                  <a:close/>
                </a:path>
              </a:pathLst>
            </a:custGeom>
            <a:solidFill>
              <a:srgbClr val="272F40"/>
            </a:solidFill>
          </p:spPr>
        </p:sp>
      </p:grpSp>
      <p:sp>
        <p:nvSpPr>
          <p:cNvPr name="AutoShape 4" id="4"/>
          <p:cNvSpPr/>
          <p:nvPr/>
        </p:nvSpPr>
        <p:spPr>
          <a:xfrm rot="0">
            <a:off x="1014145" y="2332268"/>
            <a:ext cx="16230600" cy="0"/>
          </a:xfrm>
          <a:prstGeom prst="line">
            <a:avLst/>
          </a:prstGeom>
          <a:ln cap="rnd" w="304800">
            <a:solidFill>
              <a:srgbClr val="E98E23"/>
            </a:solidFill>
            <a:prstDash val="solid"/>
            <a:headEnd type="none" len="sm" w="sm"/>
            <a:tailEnd type="none" len="sm" w="sm"/>
          </a:ln>
        </p:spPr>
      </p:sp>
      <p:grpSp>
        <p:nvGrpSpPr>
          <p:cNvPr name="Group 5" id="5"/>
          <p:cNvGrpSpPr/>
          <p:nvPr/>
        </p:nvGrpSpPr>
        <p:grpSpPr>
          <a:xfrm rot="0">
            <a:off x="6980073" y="4145988"/>
            <a:ext cx="4169204" cy="4169204"/>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98E23"/>
            </a:solidFill>
          </p:spPr>
        </p:sp>
      </p:grpSp>
      <p:sp>
        <p:nvSpPr>
          <p:cNvPr name="Freeform 7" id="7"/>
          <p:cNvSpPr/>
          <p:nvPr/>
        </p:nvSpPr>
        <p:spPr>
          <a:xfrm flipH="false" flipV="false" rot="0">
            <a:off x="7892870" y="4471784"/>
            <a:ext cx="2343608" cy="3517611"/>
          </a:xfrm>
          <a:custGeom>
            <a:avLst/>
            <a:gdLst/>
            <a:ahLst/>
            <a:cxnLst/>
            <a:rect r="r" b="b" t="t" l="l"/>
            <a:pathLst>
              <a:path h="3517611" w="2343608">
                <a:moveTo>
                  <a:pt x="0" y="0"/>
                </a:moveTo>
                <a:lnTo>
                  <a:pt x="2343609" y="0"/>
                </a:lnTo>
                <a:lnTo>
                  <a:pt x="2343609" y="3517611"/>
                </a:lnTo>
                <a:lnTo>
                  <a:pt x="0" y="35176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5825058" y="600666"/>
            <a:ext cx="6479232" cy="1159512"/>
          </a:xfrm>
          <a:prstGeom prst="rect">
            <a:avLst/>
          </a:prstGeom>
        </p:spPr>
        <p:txBody>
          <a:bodyPr anchor="t" rtlCol="false" tIns="0" lIns="0" bIns="0" rIns="0">
            <a:spAutoFit/>
          </a:bodyPr>
          <a:lstStyle/>
          <a:p>
            <a:pPr algn="ctr">
              <a:lnSpc>
                <a:spcPts val="9589"/>
              </a:lnSpc>
            </a:pPr>
            <a:r>
              <a:rPr lang="en-US" sz="6849">
                <a:solidFill>
                  <a:srgbClr val="FFFFFF"/>
                </a:solidFill>
                <a:latin typeface="Dosis Extra Bold"/>
                <a:ea typeface="Dosis Extra Bold"/>
                <a:cs typeface="Dosis Extra Bold"/>
                <a:sym typeface="Dosis Extra Bold"/>
              </a:rPr>
              <a:t>Egyptian Symbols</a:t>
            </a:r>
          </a:p>
        </p:txBody>
      </p:sp>
      <p:sp>
        <p:nvSpPr>
          <p:cNvPr name="TextBox 9" id="9"/>
          <p:cNvSpPr txBox="true"/>
          <p:nvPr/>
        </p:nvSpPr>
        <p:spPr>
          <a:xfrm rot="0">
            <a:off x="2470118" y="8375650"/>
            <a:ext cx="13189114" cy="1698625"/>
          </a:xfrm>
          <a:prstGeom prst="rect">
            <a:avLst/>
          </a:prstGeom>
        </p:spPr>
        <p:txBody>
          <a:bodyPr anchor="t" rtlCol="false" tIns="0" lIns="0" bIns="0" rIns="0">
            <a:spAutoFit/>
          </a:bodyPr>
          <a:lstStyle/>
          <a:p>
            <a:pPr algn="ctr">
              <a:lnSpc>
                <a:spcPts val="4549"/>
              </a:lnSpc>
              <a:spcBef>
                <a:spcPct val="0"/>
              </a:spcBef>
            </a:pPr>
            <a:r>
              <a:rPr lang="en-US" sz="3249">
                <a:solidFill>
                  <a:srgbClr val="000000"/>
                </a:solidFill>
                <a:latin typeface="Barlow Medium"/>
                <a:ea typeface="Barlow Medium"/>
                <a:cs typeface="Barlow Medium"/>
                <a:sym typeface="Barlow Medium"/>
              </a:rPr>
              <a:t>The ankh is the oldest amulet symbol used by the Ancient Egyptians, but what the picture represents is uncertain. The word “ankh” means life, or “everlasting life” </a:t>
            </a:r>
          </a:p>
        </p:txBody>
      </p:sp>
      <p:sp>
        <p:nvSpPr>
          <p:cNvPr name="TextBox 10" id="10"/>
          <p:cNvSpPr txBox="true"/>
          <p:nvPr/>
        </p:nvSpPr>
        <p:spPr>
          <a:xfrm rot="0">
            <a:off x="7350919" y="2986475"/>
            <a:ext cx="3427512" cy="1159512"/>
          </a:xfrm>
          <a:prstGeom prst="rect">
            <a:avLst/>
          </a:prstGeom>
        </p:spPr>
        <p:txBody>
          <a:bodyPr anchor="t" rtlCol="false" tIns="0" lIns="0" bIns="0" rIns="0">
            <a:spAutoFit/>
          </a:bodyPr>
          <a:lstStyle/>
          <a:p>
            <a:pPr algn="ctr">
              <a:lnSpc>
                <a:spcPts val="9589"/>
              </a:lnSpc>
              <a:spcBef>
                <a:spcPct val="0"/>
              </a:spcBef>
            </a:pPr>
            <a:r>
              <a:rPr lang="en-US" sz="6849">
                <a:solidFill>
                  <a:srgbClr val="000000"/>
                </a:solidFill>
                <a:latin typeface="Dosis Extra Bold"/>
                <a:ea typeface="Dosis Extra Bold"/>
                <a:cs typeface="Dosis Extra Bold"/>
                <a:sym typeface="Dosis Extra Bold"/>
              </a:rPr>
              <a:t>The Ankh</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6E7E2"/>
        </a:solidFill>
      </p:bgPr>
    </p:bg>
    <p:spTree>
      <p:nvGrpSpPr>
        <p:cNvPr id="1" name=""/>
        <p:cNvGrpSpPr/>
        <p:nvPr/>
      </p:nvGrpSpPr>
      <p:grpSpPr>
        <a:xfrm>
          <a:off x="0" y="0"/>
          <a:ext cx="0" cy="0"/>
          <a:chOff x="0" y="0"/>
          <a:chExt cx="0" cy="0"/>
        </a:xfrm>
      </p:grpSpPr>
      <p:grpSp>
        <p:nvGrpSpPr>
          <p:cNvPr name="Group 2" id="2"/>
          <p:cNvGrpSpPr/>
          <p:nvPr/>
        </p:nvGrpSpPr>
        <p:grpSpPr>
          <a:xfrm rot="0">
            <a:off x="-29110" y="0"/>
            <a:ext cx="18317110" cy="2484668"/>
            <a:chOff x="0" y="0"/>
            <a:chExt cx="6196158" cy="840493"/>
          </a:xfrm>
        </p:grpSpPr>
        <p:sp>
          <p:nvSpPr>
            <p:cNvPr name="Freeform 3" id="3"/>
            <p:cNvSpPr/>
            <p:nvPr/>
          </p:nvSpPr>
          <p:spPr>
            <a:xfrm flipH="false" flipV="false" rot="0">
              <a:off x="0" y="0"/>
              <a:ext cx="6196158" cy="840493"/>
            </a:xfrm>
            <a:custGeom>
              <a:avLst/>
              <a:gdLst/>
              <a:ahLst/>
              <a:cxnLst/>
              <a:rect r="r" b="b" t="t" l="l"/>
              <a:pathLst>
                <a:path h="840493" w="6196158">
                  <a:moveTo>
                    <a:pt x="0" y="0"/>
                  </a:moveTo>
                  <a:lnTo>
                    <a:pt x="6196158" y="0"/>
                  </a:lnTo>
                  <a:lnTo>
                    <a:pt x="6196158" y="840493"/>
                  </a:lnTo>
                  <a:lnTo>
                    <a:pt x="0" y="840493"/>
                  </a:lnTo>
                  <a:close/>
                </a:path>
              </a:pathLst>
            </a:custGeom>
            <a:solidFill>
              <a:srgbClr val="272F40"/>
            </a:solidFill>
          </p:spPr>
        </p:sp>
      </p:grpSp>
      <p:sp>
        <p:nvSpPr>
          <p:cNvPr name="AutoShape 4" id="4"/>
          <p:cNvSpPr/>
          <p:nvPr/>
        </p:nvSpPr>
        <p:spPr>
          <a:xfrm rot="0">
            <a:off x="1014145" y="2332268"/>
            <a:ext cx="16230600" cy="0"/>
          </a:xfrm>
          <a:prstGeom prst="line">
            <a:avLst/>
          </a:prstGeom>
          <a:ln cap="rnd" w="304800">
            <a:solidFill>
              <a:srgbClr val="E98E23"/>
            </a:solidFill>
            <a:prstDash val="solid"/>
            <a:headEnd type="none" len="sm" w="sm"/>
            <a:tailEnd type="none" len="sm" w="sm"/>
          </a:ln>
        </p:spPr>
      </p:sp>
      <p:grpSp>
        <p:nvGrpSpPr>
          <p:cNvPr name="Group 5" id="5"/>
          <p:cNvGrpSpPr/>
          <p:nvPr/>
        </p:nvGrpSpPr>
        <p:grpSpPr>
          <a:xfrm rot="0">
            <a:off x="6980073" y="4145988"/>
            <a:ext cx="4169204" cy="4169204"/>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98E23"/>
            </a:solidFill>
          </p:spPr>
        </p:sp>
      </p:grpSp>
      <p:sp>
        <p:nvSpPr>
          <p:cNvPr name="TextBox 7" id="7"/>
          <p:cNvSpPr txBox="true"/>
          <p:nvPr/>
        </p:nvSpPr>
        <p:spPr>
          <a:xfrm rot="0">
            <a:off x="5825058" y="600666"/>
            <a:ext cx="6479232" cy="1159512"/>
          </a:xfrm>
          <a:prstGeom prst="rect">
            <a:avLst/>
          </a:prstGeom>
        </p:spPr>
        <p:txBody>
          <a:bodyPr anchor="t" rtlCol="false" tIns="0" lIns="0" bIns="0" rIns="0">
            <a:spAutoFit/>
          </a:bodyPr>
          <a:lstStyle/>
          <a:p>
            <a:pPr algn="ctr">
              <a:lnSpc>
                <a:spcPts val="9589"/>
              </a:lnSpc>
            </a:pPr>
            <a:r>
              <a:rPr lang="en-US" sz="6849">
                <a:solidFill>
                  <a:srgbClr val="FFFFFF"/>
                </a:solidFill>
                <a:latin typeface="Dosis Extra Bold"/>
                <a:ea typeface="Dosis Extra Bold"/>
                <a:cs typeface="Dosis Extra Bold"/>
                <a:sym typeface="Dosis Extra Bold"/>
              </a:rPr>
              <a:t>Egyptian Symbols</a:t>
            </a:r>
          </a:p>
        </p:txBody>
      </p:sp>
      <p:sp>
        <p:nvSpPr>
          <p:cNvPr name="TextBox 8" id="8"/>
          <p:cNvSpPr txBox="true"/>
          <p:nvPr/>
        </p:nvSpPr>
        <p:spPr>
          <a:xfrm rot="0">
            <a:off x="2470118" y="8444055"/>
            <a:ext cx="13189114" cy="2270125"/>
          </a:xfrm>
          <a:prstGeom prst="rect">
            <a:avLst/>
          </a:prstGeom>
        </p:spPr>
        <p:txBody>
          <a:bodyPr anchor="t" rtlCol="false" tIns="0" lIns="0" bIns="0" rIns="0">
            <a:spAutoFit/>
          </a:bodyPr>
          <a:lstStyle/>
          <a:p>
            <a:pPr algn="ctr">
              <a:lnSpc>
                <a:spcPts val="4549"/>
              </a:lnSpc>
            </a:pPr>
            <a:r>
              <a:rPr lang="en-US" sz="3249">
                <a:solidFill>
                  <a:srgbClr val="000000"/>
                </a:solidFill>
                <a:latin typeface="Barlow Medium"/>
                <a:ea typeface="Barlow Medium"/>
                <a:cs typeface="Barlow Medium"/>
                <a:sym typeface="Barlow Medium"/>
              </a:rPr>
              <a:t>The scarab is a type of dung-eating beetle, the Ancient Egyptians associated the scarab with the god of creation, who would roll the sun across the sky each day. It was worn for strength.</a:t>
            </a:r>
          </a:p>
          <a:p>
            <a:pPr algn="ctr">
              <a:lnSpc>
                <a:spcPts val="4549"/>
              </a:lnSpc>
              <a:spcBef>
                <a:spcPct val="0"/>
              </a:spcBef>
            </a:pPr>
          </a:p>
        </p:txBody>
      </p:sp>
      <p:sp>
        <p:nvSpPr>
          <p:cNvPr name="TextBox 9" id="9"/>
          <p:cNvSpPr txBox="true"/>
          <p:nvPr/>
        </p:nvSpPr>
        <p:spPr>
          <a:xfrm rot="0">
            <a:off x="7045151" y="2986475"/>
            <a:ext cx="4039046" cy="1159512"/>
          </a:xfrm>
          <a:prstGeom prst="rect">
            <a:avLst/>
          </a:prstGeom>
        </p:spPr>
        <p:txBody>
          <a:bodyPr anchor="t" rtlCol="false" tIns="0" lIns="0" bIns="0" rIns="0">
            <a:spAutoFit/>
          </a:bodyPr>
          <a:lstStyle/>
          <a:p>
            <a:pPr algn="ctr">
              <a:lnSpc>
                <a:spcPts val="9589"/>
              </a:lnSpc>
              <a:spcBef>
                <a:spcPct val="0"/>
              </a:spcBef>
            </a:pPr>
            <a:r>
              <a:rPr lang="en-US" sz="6849">
                <a:solidFill>
                  <a:srgbClr val="000000"/>
                </a:solidFill>
                <a:latin typeface="Dosis Extra Bold"/>
                <a:ea typeface="Dosis Extra Bold"/>
                <a:cs typeface="Dosis Extra Bold"/>
                <a:sym typeface="Dosis Extra Bold"/>
              </a:rPr>
              <a:t>The Scarab</a:t>
            </a:r>
          </a:p>
        </p:txBody>
      </p:sp>
      <p:sp>
        <p:nvSpPr>
          <p:cNvPr name="Freeform 10" id="10"/>
          <p:cNvSpPr/>
          <p:nvPr/>
        </p:nvSpPr>
        <p:spPr>
          <a:xfrm flipH="false" flipV="false" rot="0">
            <a:off x="7690860" y="4685531"/>
            <a:ext cx="2747630" cy="3090118"/>
          </a:xfrm>
          <a:custGeom>
            <a:avLst/>
            <a:gdLst/>
            <a:ahLst/>
            <a:cxnLst/>
            <a:rect r="r" b="b" t="t" l="l"/>
            <a:pathLst>
              <a:path h="3090118" w="2747630">
                <a:moveTo>
                  <a:pt x="0" y="0"/>
                </a:moveTo>
                <a:lnTo>
                  <a:pt x="2747630" y="0"/>
                </a:lnTo>
                <a:lnTo>
                  <a:pt x="2747630" y="3090118"/>
                </a:lnTo>
                <a:lnTo>
                  <a:pt x="0" y="30901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DAGBSJTcCM4</dc:identifier>
  <dcterms:modified xsi:type="dcterms:W3CDTF">2011-08-01T06:04:30Z</dcterms:modified>
  <cp:revision>1</cp:revision>
  <dc:title>6-7: Egyptian Amulets NEW - Reviewed</dc:title>
</cp:coreProperties>
</file>