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Kingred Modern" panose="020B0604020202020204" charset="0"/>
      <p:regular r:id="rId16"/>
    </p:embeddedFont>
    <p:embeddedFont>
      <p:font typeface="Lora Italics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city of Rome is in the middle of the Italian peninsula, very close to the ocean. Why do you think it might be important for a city to be close to the ocean?</a:t>
            </a:r>
          </a:p>
          <a:p>
            <a:endParaRPr lang="en-US"/>
          </a:p>
          <a:p>
            <a:r>
              <a:rPr lang="en-US"/>
              <a:t>Well, being near the water had many benefits. Rivers and streams allowed people easy access to the water, and the ocean allowed for fishing, trade, and travel!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*This activity is best suited for small groups. We recommend students either </a:t>
            </a:r>
          </a:p>
          <a:p>
            <a:r>
              <a:rPr lang="en-US"/>
              <a:t>A) Split up into 6 groups to research the same topics,</a:t>
            </a:r>
          </a:p>
          <a:p>
            <a:r>
              <a:rPr lang="en-US"/>
              <a:t>or </a:t>
            </a:r>
          </a:p>
          <a:p>
            <a:r>
              <a:rPr lang="en-US"/>
              <a:t>B) Split into groups of 5-6 where each student researches their subject individually and they take turns sharing and discussing within their group.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story of the city of Rome is a very famous myth. </a:t>
            </a:r>
          </a:p>
          <a:p>
            <a:endParaRPr lang="en-US"/>
          </a:p>
          <a:p>
            <a:r>
              <a:rPr lang="en-US"/>
              <a:t>Romulus and Remus were twin sons of Mars. Their mother, Rhea Silvia, was the daughter of a famous king. After giving birth to the twins, Rhea’s uncle ordered that the twins be killed, so Rhea Silvia set them afloat on the Tiber River. </a:t>
            </a:r>
          </a:p>
          <a:p>
            <a:endParaRPr lang="en-US"/>
          </a:p>
          <a:p>
            <a:r>
              <a:rPr lang="en-US"/>
              <a:t>Thankfully, the twins survived and were nursed by a she-wolf on the site of what is now called Rome. </a:t>
            </a:r>
          </a:p>
          <a:p>
            <a:endParaRPr lang="en-US"/>
          </a:p>
          <a:p>
            <a:r>
              <a:rPr lang="en-US"/>
              <a:t>Eventually, the twins decided to build a city of their own: Rome. Unfortunately, they got into a fight over where they would build the city, but Romulus won by killing his brother. The city is named “Rome” after him.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Roman Gods are very similar to the Greek gods, but have different names and sometimes slightly different powers. </a:t>
            </a:r>
          </a:p>
          <a:p>
            <a:endParaRPr lang="en-US"/>
          </a:p>
          <a:p>
            <a:r>
              <a:rPr lang="en-US"/>
              <a:t>First are Jupiter and Juno. </a:t>
            </a:r>
          </a:p>
          <a:p>
            <a:endParaRPr lang="en-US"/>
          </a:p>
          <a:p>
            <a:r>
              <a:rPr lang="en-US"/>
              <a:t>Jupiter is the King of the Gods, and god of thunder and lightning.</a:t>
            </a:r>
          </a:p>
          <a:p>
            <a:endParaRPr lang="en-US"/>
          </a:p>
          <a:p>
            <a:r>
              <a:rPr lang="en-US"/>
              <a:t>Juno is the Wife of Jupiter; goddess of women and fertility.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Mars is the son of Jupiter and Juno, the god of war. </a:t>
            </a:r>
          </a:p>
          <a:p>
            <a:endParaRPr lang="en-US"/>
          </a:p>
          <a:p>
            <a:r>
              <a:rPr lang="en-US"/>
              <a:t>Mercury is the god of travelers and tradesmen.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Neptune is Jupiter's brother and the god of the sea. </a:t>
            </a:r>
          </a:p>
          <a:p>
            <a:endParaRPr lang="en-US"/>
          </a:p>
          <a:p>
            <a:r>
              <a:rPr lang="en-US"/>
              <a:t>Venus is the goddess of love and female beauty. Venus was very important to the Romans, alongside Mars, as her son Aeneid travelled to the area surrounding Rome to establish a population there.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Apollo is the god of music, archery, male beauty, healing and poetry. </a:t>
            </a:r>
          </a:p>
          <a:p>
            <a:endParaRPr lang="en-US"/>
          </a:p>
          <a:p>
            <a:r>
              <a:rPr lang="en-US"/>
              <a:t>Diana is his twin sister, the goddess of hunting, archery and animals.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Minerva is the goddess of wisdom and learning.</a:t>
            </a:r>
          </a:p>
          <a:p>
            <a:endParaRPr lang="en-US"/>
          </a:p>
          <a:p>
            <a:r>
              <a:rPr lang="en-US"/>
              <a:t>Ceres is the goddess of agriculture.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Vulcan was the god of blacksmiths. </a:t>
            </a:r>
          </a:p>
          <a:p>
            <a:endParaRPr lang="en-US"/>
          </a:p>
          <a:p>
            <a:r>
              <a:rPr lang="en-US"/>
              <a:t>Vest was Jupiter's sister, the goddess of the hearth and the home.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have statues of some of these famous gods in the Museum.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3.png"/><Relationship Id="rId18" Type="http://schemas.openxmlformats.org/officeDocument/2006/relationships/image" Target="../media/image86.svg"/><Relationship Id="rId3" Type="http://schemas.openxmlformats.org/officeDocument/2006/relationships/image" Target="../media/image77.png"/><Relationship Id="rId7" Type="http://schemas.openxmlformats.org/officeDocument/2006/relationships/image" Target="../media/image7.png"/><Relationship Id="rId12" Type="http://schemas.openxmlformats.org/officeDocument/2006/relationships/image" Target="../media/image82.sv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78.svg"/><Relationship Id="rId9" Type="http://schemas.openxmlformats.org/officeDocument/2006/relationships/image" Target="../media/image3.png"/><Relationship Id="rId14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6.sv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8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sv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8.sv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8.sv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8.sv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8.sv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sv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.svg"/><Relationship Id="rId9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26858">
            <a:off x="-8541471" y="-940576"/>
            <a:ext cx="26270484" cy="9218552"/>
          </a:xfrm>
          <a:custGeom>
            <a:avLst/>
            <a:gdLst/>
            <a:ahLst/>
            <a:cxnLst/>
            <a:rect l="l" t="t" r="r" b="b"/>
            <a:pathLst>
              <a:path w="26270484" h="9218552">
                <a:moveTo>
                  <a:pt x="0" y="0"/>
                </a:moveTo>
                <a:lnTo>
                  <a:pt x="26270484" y="0"/>
                </a:lnTo>
                <a:lnTo>
                  <a:pt x="26270484" y="9218552"/>
                </a:lnTo>
                <a:lnTo>
                  <a:pt x="0" y="9218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8965759" y="1763135"/>
            <a:ext cx="3520953" cy="10059866"/>
          </a:xfrm>
          <a:custGeom>
            <a:avLst/>
            <a:gdLst/>
            <a:ahLst/>
            <a:cxnLst/>
            <a:rect l="l" t="t" r="r" b="b"/>
            <a:pathLst>
              <a:path w="3520953" h="10059866">
                <a:moveTo>
                  <a:pt x="3520953" y="0"/>
                </a:moveTo>
                <a:lnTo>
                  <a:pt x="0" y="0"/>
                </a:lnTo>
                <a:lnTo>
                  <a:pt x="0" y="10059866"/>
                </a:lnTo>
                <a:lnTo>
                  <a:pt x="3520953" y="10059866"/>
                </a:lnTo>
                <a:lnTo>
                  <a:pt x="35209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801728" y="1307995"/>
            <a:ext cx="4802909" cy="10111388"/>
          </a:xfrm>
          <a:custGeom>
            <a:avLst/>
            <a:gdLst/>
            <a:ahLst/>
            <a:cxnLst/>
            <a:rect l="l" t="t" r="r" b="b"/>
            <a:pathLst>
              <a:path w="4802909" h="10111388">
                <a:moveTo>
                  <a:pt x="4802909" y="0"/>
                </a:moveTo>
                <a:lnTo>
                  <a:pt x="0" y="0"/>
                </a:lnTo>
                <a:lnTo>
                  <a:pt x="0" y="10111388"/>
                </a:lnTo>
                <a:lnTo>
                  <a:pt x="4802909" y="10111388"/>
                </a:lnTo>
                <a:lnTo>
                  <a:pt x="48029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187367">
            <a:off x="-3226495" y="8826224"/>
            <a:ext cx="11891307" cy="4172768"/>
          </a:xfrm>
          <a:custGeom>
            <a:avLst/>
            <a:gdLst/>
            <a:ahLst/>
            <a:cxnLst/>
            <a:rect l="l" t="t" r="r" b="b"/>
            <a:pathLst>
              <a:path w="11891307" h="4172768">
                <a:moveTo>
                  <a:pt x="0" y="0"/>
                </a:moveTo>
                <a:lnTo>
                  <a:pt x="11891307" y="0"/>
                </a:lnTo>
                <a:lnTo>
                  <a:pt x="11891307" y="4172768"/>
                </a:lnTo>
                <a:lnTo>
                  <a:pt x="0" y="4172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6318">
            <a:off x="12861873" y="-1276523"/>
            <a:ext cx="9685243" cy="3398640"/>
          </a:xfrm>
          <a:custGeom>
            <a:avLst/>
            <a:gdLst/>
            <a:ahLst/>
            <a:cxnLst/>
            <a:rect l="l" t="t" r="r" b="b"/>
            <a:pathLst>
              <a:path w="9685243" h="3398640">
                <a:moveTo>
                  <a:pt x="0" y="0"/>
                </a:moveTo>
                <a:lnTo>
                  <a:pt x="9685243" y="0"/>
                </a:lnTo>
                <a:lnTo>
                  <a:pt x="9685243" y="3398639"/>
                </a:lnTo>
                <a:lnTo>
                  <a:pt x="0" y="3398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78005" y="-1561842"/>
            <a:ext cx="2808175" cy="2590542"/>
          </a:xfrm>
          <a:custGeom>
            <a:avLst/>
            <a:gdLst/>
            <a:ahLst/>
            <a:cxnLst/>
            <a:rect l="l" t="t" r="r" b="b"/>
            <a:pathLst>
              <a:path w="2808175" h="2590542">
                <a:moveTo>
                  <a:pt x="0" y="0"/>
                </a:moveTo>
                <a:lnTo>
                  <a:pt x="2808175" y="0"/>
                </a:lnTo>
                <a:lnTo>
                  <a:pt x="2808175" y="2590542"/>
                </a:lnTo>
                <a:lnTo>
                  <a:pt x="0" y="2590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83129" y="7723166"/>
            <a:ext cx="3328204" cy="3070268"/>
          </a:xfrm>
          <a:custGeom>
            <a:avLst/>
            <a:gdLst/>
            <a:ahLst/>
            <a:cxnLst/>
            <a:rect l="l" t="t" r="r" b="b"/>
            <a:pathLst>
              <a:path w="3328204" h="3070268">
                <a:moveTo>
                  <a:pt x="0" y="0"/>
                </a:moveTo>
                <a:lnTo>
                  <a:pt x="3328204" y="0"/>
                </a:lnTo>
                <a:lnTo>
                  <a:pt x="3328204" y="3070268"/>
                </a:lnTo>
                <a:lnTo>
                  <a:pt x="0" y="30702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83483" y="5449713"/>
            <a:ext cx="6113919" cy="375268"/>
            <a:chOff x="0" y="0"/>
            <a:chExt cx="1548679" cy="950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8679" cy="95057"/>
            </a:xfrm>
            <a:custGeom>
              <a:avLst/>
              <a:gdLst/>
              <a:ahLst/>
              <a:cxnLst/>
              <a:rect l="l" t="t" r="r" b="b"/>
              <a:pathLst>
                <a:path w="1548679" h="95057">
                  <a:moveTo>
                    <a:pt x="0" y="0"/>
                  </a:moveTo>
                  <a:lnTo>
                    <a:pt x="1548679" y="0"/>
                  </a:lnTo>
                  <a:lnTo>
                    <a:pt x="1548679" y="95057"/>
                  </a:lnTo>
                  <a:lnTo>
                    <a:pt x="0" y="950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548679" cy="152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96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715915" y="6177781"/>
            <a:ext cx="2249056" cy="2243405"/>
          </a:xfrm>
          <a:custGeom>
            <a:avLst/>
            <a:gdLst/>
            <a:ahLst/>
            <a:cxnLst/>
            <a:rect l="l" t="t" r="r" b="b"/>
            <a:pathLst>
              <a:path w="2249056" h="2243405">
                <a:moveTo>
                  <a:pt x="0" y="0"/>
                </a:moveTo>
                <a:lnTo>
                  <a:pt x="2249056" y="0"/>
                </a:lnTo>
                <a:lnTo>
                  <a:pt x="2249056" y="2243405"/>
                </a:lnTo>
                <a:lnTo>
                  <a:pt x="0" y="22434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19544" y="1877435"/>
            <a:ext cx="8241798" cy="344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52"/>
              </a:lnSpc>
            </a:pPr>
            <a:r>
              <a:rPr lang="en-US" sz="1224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Roman Mythology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61455" y="1364113"/>
            <a:ext cx="4289850" cy="8922887"/>
          </a:xfrm>
          <a:custGeom>
            <a:avLst/>
            <a:gdLst/>
            <a:ahLst/>
            <a:cxnLst/>
            <a:rect l="l" t="t" r="r" b="b"/>
            <a:pathLst>
              <a:path w="4289850" h="8922887">
                <a:moveTo>
                  <a:pt x="0" y="0"/>
                </a:moveTo>
                <a:lnTo>
                  <a:pt x="4289849" y="0"/>
                </a:lnTo>
                <a:lnTo>
                  <a:pt x="4289849" y="8922887"/>
                </a:lnTo>
                <a:lnTo>
                  <a:pt x="0" y="8922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57950" y="2437886"/>
            <a:ext cx="3185432" cy="7849114"/>
          </a:xfrm>
          <a:custGeom>
            <a:avLst/>
            <a:gdLst/>
            <a:ahLst/>
            <a:cxnLst/>
            <a:rect l="l" t="t" r="r" b="b"/>
            <a:pathLst>
              <a:path w="3185432" h="7849114">
                <a:moveTo>
                  <a:pt x="0" y="0"/>
                </a:moveTo>
                <a:lnTo>
                  <a:pt x="3185432" y="0"/>
                </a:lnTo>
                <a:lnTo>
                  <a:pt x="3185432" y="7849114"/>
                </a:lnTo>
                <a:lnTo>
                  <a:pt x="0" y="7849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637651" y="4358288"/>
            <a:ext cx="4305727" cy="5928712"/>
          </a:xfrm>
          <a:custGeom>
            <a:avLst/>
            <a:gdLst/>
            <a:ahLst/>
            <a:cxnLst/>
            <a:rect l="l" t="t" r="r" b="b"/>
            <a:pathLst>
              <a:path w="4305727" h="5928712">
                <a:moveTo>
                  <a:pt x="0" y="0"/>
                </a:moveTo>
                <a:lnTo>
                  <a:pt x="4305727" y="0"/>
                </a:lnTo>
                <a:lnTo>
                  <a:pt x="4305727" y="5928712"/>
                </a:lnTo>
                <a:lnTo>
                  <a:pt x="0" y="59287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9429" y="100534"/>
            <a:ext cx="13099417" cy="166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49"/>
              </a:lnSpc>
              <a:spcBef>
                <a:spcPct val="0"/>
              </a:spcBef>
            </a:pPr>
            <a:r>
              <a:rPr lang="en-US" sz="974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In the Museum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19177" y="2981729"/>
            <a:ext cx="3083243" cy="158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Hermes (Mercury) and the Infant Dionysus (Bacchus) </a:t>
            </a:r>
          </a:p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c. 343 BCE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78158" y="3310058"/>
            <a:ext cx="3083243" cy="158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Aphrodite of Melos a.k.a. Venus de Milo</a:t>
            </a:r>
          </a:p>
          <a:p>
            <a:pPr algn="l">
              <a:lnSpc>
                <a:spcPts val="3173"/>
              </a:lnSpc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2nd century BCE</a:t>
            </a:r>
          </a:p>
          <a:p>
            <a:pPr algn="l">
              <a:lnSpc>
                <a:spcPts val="3173"/>
              </a:lnSpc>
              <a:spcBef>
                <a:spcPct val="0"/>
              </a:spcBef>
            </a:pPr>
            <a:endParaRPr lang="en-US" sz="2266" i="1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68846" y="6856669"/>
            <a:ext cx="4675068" cy="3430331"/>
          </a:xfrm>
          <a:custGeom>
            <a:avLst/>
            <a:gdLst/>
            <a:ahLst/>
            <a:cxnLst/>
            <a:rect l="l" t="t" r="r" b="b"/>
            <a:pathLst>
              <a:path w="4675068" h="3430331">
                <a:moveTo>
                  <a:pt x="0" y="0"/>
                </a:moveTo>
                <a:lnTo>
                  <a:pt x="4675068" y="0"/>
                </a:lnTo>
                <a:lnTo>
                  <a:pt x="4675068" y="3430331"/>
                </a:lnTo>
                <a:lnTo>
                  <a:pt x="0" y="34303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69429" y="6856669"/>
            <a:ext cx="4675068" cy="3430331"/>
          </a:xfrm>
          <a:custGeom>
            <a:avLst/>
            <a:gdLst/>
            <a:ahLst/>
            <a:cxnLst/>
            <a:rect l="l" t="t" r="r" b="b"/>
            <a:pathLst>
              <a:path w="4675068" h="3430331">
                <a:moveTo>
                  <a:pt x="0" y="0"/>
                </a:moveTo>
                <a:lnTo>
                  <a:pt x="4675068" y="0"/>
                </a:lnTo>
                <a:lnTo>
                  <a:pt x="4675068" y="3430331"/>
                </a:lnTo>
                <a:lnTo>
                  <a:pt x="0" y="34303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6160" y="2504032"/>
            <a:ext cx="3431388" cy="5486563"/>
          </a:xfrm>
          <a:custGeom>
            <a:avLst/>
            <a:gdLst/>
            <a:ahLst/>
            <a:cxnLst/>
            <a:rect l="l" t="t" r="r" b="b"/>
            <a:pathLst>
              <a:path w="3431388" h="5486563">
                <a:moveTo>
                  <a:pt x="0" y="0"/>
                </a:moveTo>
                <a:lnTo>
                  <a:pt x="3431388" y="0"/>
                </a:lnTo>
                <a:lnTo>
                  <a:pt x="3431388" y="5486563"/>
                </a:lnTo>
                <a:lnTo>
                  <a:pt x="0" y="5486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07465" y="1520906"/>
            <a:ext cx="3915179" cy="8652546"/>
          </a:xfrm>
          <a:custGeom>
            <a:avLst/>
            <a:gdLst/>
            <a:ahLst/>
            <a:cxnLst/>
            <a:rect l="l" t="t" r="r" b="b"/>
            <a:pathLst>
              <a:path w="3915179" h="8652546">
                <a:moveTo>
                  <a:pt x="0" y="0"/>
                </a:moveTo>
                <a:lnTo>
                  <a:pt x="3915179" y="0"/>
                </a:lnTo>
                <a:lnTo>
                  <a:pt x="3915179" y="8652545"/>
                </a:lnTo>
                <a:lnTo>
                  <a:pt x="0" y="8652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38992" y="6856669"/>
            <a:ext cx="4675068" cy="3430331"/>
          </a:xfrm>
          <a:custGeom>
            <a:avLst/>
            <a:gdLst/>
            <a:ahLst/>
            <a:cxnLst/>
            <a:rect l="l" t="t" r="r" b="b"/>
            <a:pathLst>
              <a:path w="4675068" h="3430331">
                <a:moveTo>
                  <a:pt x="0" y="0"/>
                </a:moveTo>
                <a:lnTo>
                  <a:pt x="4675068" y="0"/>
                </a:lnTo>
                <a:lnTo>
                  <a:pt x="4675068" y="3430331"/>
                </a:lnTo>
                <a:lnTo>
                  <a:pt x="0" y="3430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91589" y="6856669"/>
            <a:ext cx="4675068" cy="3430331"/>
          </a:xfrm>
          <a:custGeom>
            <a:avLst/>
            <a:gdLst/>
            <a:ahLst/>
            <a:cxnLst/>
            <a:rect l="l" t="t" r="r" b="b"/>
            <a:pathLst>
              <a:path w="4675068" h="3430331">
                <a:moveTo>
                  <a:pt x="0" y="0"/>
                </a:moveTo>
                <a:lnTo>
                  <a:pt x="4675068" y="0"/>
                </a:lnTo>
                <a:lnTo>
                  <a:pt x="4675068" y="3430331"/>
                </a:lnTo>
                <a:lnTo>
                  <a:pt x="0" y="3430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63996" y="6356950"/>
            <a:ext cx="3085089" cy="3930050"/>
          </a:xfrm>
          <a:custGeom>
            <a:avLst/>
            <a:gdLst/>
            <a:ahLst/>
            <a:cxnLst/>
            <a:rect l="l" t="t" r="r" b="b"/>
            <a:pathLst>
              <a:path w="3085089" h="3930050">
                <a:moveTo>
                  <a:pt x="0" y="0"/>
                </a:moveTo>
                <a:lnTo>
                  <a:pt x="3085090" y="0"/>
                </a:lnTo>
                <a:lnTo>
                  <a:pt x="3085090" y="3930050"/>
                </a:lnTo>
                <a:lnTo>
                  <a:pt x="0" y="3930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06466" y="6856669"/>
            <a:ext cx="4675068" cy="3430331"/>
          </a:xfrm>
          <a:custGeom>
            <a:avLst/>
            <a:gdLst/>
            <a:ahLst/>
            <a:cxnLst/>
            <a:rect l="l" t="t" r="r" b="b"/>
            <a:pathLst>
              <a:path w="4675068" h="3430331">
                <a:moveTo>
                  <a:pt x="0" y="0"/>
                </a:moveTo>
                <a:lnTo>
                  <a:pt x="4675068" y="0"/>
                </a:lnTo>
                <a:lnTo>
                  <a:pt x="4675068" y="3430331"/>
                </a:lnTo>
                <a:lnTo>
                  <a:pt x="0" y="3430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886917" y="2823619"/>
            <a:ext cx="2239248" cy="3533330"/>
          </a:xfrm>
          <a:custGeom>
            <a:avLst/>
            <a:gdLst/>
            <a:ahLst/>
            <a:cxnLst/>
            <a:rect l="l" t="t" r="r" b="b"/>
            <a:pathLst>
              <a:path w="2239248" h="3533330">
                <a:moveTo>
                  <a:pt x="0" y="0"/>
                </a:moveTo>
                <a:lnTo>
                  <a:pt x="2239248" y="0"/>
                </a:lnTo>
                <a:lnTo>
                  <a:pt x="2239248" y="3533331"/>
                </a:lnTo>
                <a:lnTo>
                  <a:pt x="0" y="35333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38992" y="838200"/>
            <a:ext cx="13099417" cy="166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49"/>
              </a:lnSpc>
              <a:spcBef>
                <a:spcPct val="0"/>
              </a:spcBef>
            </a:pPr>
            <a:r>
              <a:rPr lang="en-US" sz="974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In the Museum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81023" y="2094668"/>
            <a:ext cx="3083243" cy="79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</a:pPr>
            <a:r>
              <a:rPr lang="en-US" sz="2266" i="1" dirty="0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Apollo </a:t>
            </a:r>
            <a:r>
              <a:rPr lang="en-US" sz="2266" i="1" dirty="0" err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Lykeios</a:t>
            </a:r>
            <a:endParaRPr lang="en-US" sz="2266" i="1" dirty="0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i="1" dirty="0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c. 370 - 360 BCE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57548" y="2691151"/>
            <a:ext cx="3083243" cy="161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</a:pPr>
            <a:r>
              <a:rPr lang="en-US" sz="2266" i="1" dirty="0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Pensive Athena (Minerva)</a:t>
            </a:r>
          </a:p>
          <a:p>
            <a:pPr algn="l">
              <a:lnSpc>
                <a:spcPts val="3173"/>
              </a:lnSpc>
            </a:pPr>
            <a:r>
              <a:rPr lang="en-US" sz="2266" i="1" dirty="0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c. 460 BCE</a:t>
            </a:r>
          </a:p>
          <a:p>
            <a:pPr algn="l">
              <a:lnSpc>
                <a:spcPts val="3173"/>
              </a:lnSpc>
              <a:spcBef>
                <a:spcPct val="0"/>
              </a:spcBef>
            </a:pPr>
            <a:endParaRPr lang="en-US" sz="2266" i="1" dirty="0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881628">
            <a:off x="-4345302" y="5476555"/>
            <a:ext cx="15335460" cy="5381352"/>
          </a:xfrm>
          <a:custGeom>
            <a:avLst/>
            <a:gdLst/>
            <a:ahLst/>
            <a:cxnLst/>
            <a:rect l="l" t="t" r="r" b="b"/>
            <a:pathLst>
              <a:path w="15335460" h="5381352">
                <a:moveTo>
                  <a:pt x="0" y="0"/>
                </a:moveTo>
                <a:lnTo>
                  <a:pt x="15335460" y="0"/>
                </a:lnTo>
                <a:lnTo>
                  <a:pt x="15335460" y="5381352"/>
                </a:lnTo>
                <a:lnTo>
                  <a:pt x="0" y="538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95188" y="4037234"/>
            <a:ext cx="6664641" cy="6163309"/>
            <a:chOff x="0" y="0"/>
            <a:chExt cx="1755296" cy="1623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5296" cy="1623258"/>
            </a:xfrm>
            <a:custGeom>
              <a:avLst/>
              <a:gdLst/>
              <a:ahLst/>
              <a:cxnLst/>
              <a:rect l="l" t="t" r="r" b="b"/>
              <a:pathLst>
                <a:path w="1755296" h="1623258">
                  <a:moveTo>
                    <a:pt x="0" y="0"/>
                  </a:moveTo>
                  <a:lnTo>
                    <a:pt x="1755296" y="0"/>
                  </a:lnTo>
                  <a:lnTo>
                    <a:pt x="1755296" y="1623258"/>
                  </a:lnTo>
                  <a:lnTo>
                    <a:pt x="0" y="162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55296" cy="1661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3"/>
                </a:lnSpc>
              </a:pPr>
              <a:r>
                <a:rPr lang="en-US" sz="2266" i="1">
                  <a:solidFill>
                    <a:srgbClr val="000000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Choose one of these myths to research:</a:t>
              </a:r>
            </a:p>
            <a:p>
              <a:pPr algn="ctr">
                <a:lnSpc>
                  <a:spcPts val="3173"/>
                </a:lnSpc>
              </a:pPr>
              <a:endPara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endParaRPr>
            </a:p>
            <a:p>
              <a:pPr algn="ctr">
                <a:lnSpc>
                  <a:spcPts val="3173"/>
                </a:lnSpc>
              </a:pPr>
              <a:r>
                <a:rPr lang="en-US" sz="2266" i="1">
                  <a:solidFill>
                    <a:srgbClr val="000000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Cupid and Psyche</a:t>
              </a:r>
            </a:p>
            <a:p>
              <a:pPr algn="ctr">
                <a:lnSpc>
                  <a:spcPts val="3173"/>
                </a:lnSpc>
              </a:pPr>
              <a:r>
                <a:rPr lang="en-US" sz="2266" i="1">
                  <a:solidFill>
                    <a:srgbClr val="000000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Jupiter and Io</a:t>
              </a:r>
            </a:p>
            <a:p>
              <a:pPr algn="ctr">
                <a:lnSpc>
                  <a:spcPts val="3173"/>
                </a:lnSpc>
              </a:pPr>
              <a:r>
                <a:rPr lang="en-US" sz="2266" i="1">
                  <a:solidFill>
                    <a:srgbClr val="000000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Echo and Narsissus</a:t>
              </a:r>
            </a:p>
            <a:p>
              <a:pPr algn="ctr">
                <a:lnSpc>
                  <a:spcPts val="3173"/>
                </a:lnSpc>
              </a:pPr>
              <a:endPara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endParaRPr>
            </a:p>
            <a:p>
              <a:pPr algn="ctr">
                <a:lnSpc>
                  <a:spcPts val="3173"/>
                </a:lnSpc>
              </a:pPr>
              <a:r>
                <a:rPr lang="en-US" sz="2266" i="1">
                  <a:solidFill>
                    <a:srgbClr val="000000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or choose one of these figures: </a:t>
              </a:r>
            </a:p>
            <a:p>
              <a:pPr algn="ctr">
                <a:lnSpc>
                  <a:spcPts val="3173"/>
                </a:lnSpc>
              </a:pPr>
              <a:r>
                <a:rPr lang="en-US" sz="2266" i="1">
                  <a:solidFill>
                    <a:srgbClr val="000000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Janus (a god)</a:t>
              </a:r>
            </a:p>
            <a:p>
              <a:pPr algn="ctr">
                <a:lnSpc>
                  <a:spcPts val="3173"/>
                </a:lnSpc>
              </a:pPr>
              <a:r>
                <a:rPr lang="en-US" sz="2266" i="1">
                  <a:solidFill>
                    <a:srgbClr val="000000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Augustus (the first Roman emperor)</a:t>
              </a:r>
            </a:p>
            <a:p>
              <a:pPr algn="ctr">
                <a:lnSpc>
                  <a:spcPts val="3173"/>
                </a:lnSpc>
              </a:pPr>
              <a:r>
                <a:rPr lang="en-US" sz="2266" i="1">
                  <a:solidFill>
                    <a:srgbClr val="000000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Aeneas (a mythological soldier)</a:t>
              </a:r>
            </a:p>
            <a:p>
              <a:pPr algn="ctr">
                <a:lnSpc>
                  <a:spcPts val="3173"/>
                </a:lnSpc>
              </a:pPr>
              <a:endPara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endParaRPr>
            </a:p>
            <a:p>
              <a:pPr algn="ctr">
                <a:lnSpc>
                  <a:spcPts val="3173"/>
                </a:lnSpc>
              </a:pPr>
              <a:r>
                <a:rPr lang="en-US" sz="2266" i="1">
                  <a:solidFill>
                    <a:srgbClr val="000000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 Then, write a short version of the myth or a short biography of the figure in your own words to share with the class!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051271" y="3547890"/>
            <a:ext cx="3381907" cy="8393565"/>
          </a:xfrm>
          <a:custGeom>
            <a:avLst/>
            <a:gdLst/>
            <a:ahLst/>
            <a:cxnLst/>
            <a:rect l="l" t="t" r="r" b="b"/>
            <a:pathLst>
              <a:path w="3381907" h="8393565">
                <a:moveTo>
                  <a:pt x="0" y="0"/>
                </a:moveTo>
                <a:lnTo>
                  <a:pt x="3381907" y="0"/>
                </a:lnTo>
                <a:lnTo>
                  <a:pt x="3381907" y="8393565"/>
                </a:lnTo>
                <a:lnTo>
                  <a:pt x="0" y="8393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186463">
            <a:off x="11503547" y="-832421"/>
            <a:ext cx="11681680" cy="4099208"/>
          </a:xfrm>
          <a:custGeom>
            <a:avLst/>
            <a:gdLst/>
            <a:ahLst/>
            <a:cxnLst/>
            <a:rect l="l" t="t" r="r" b="b"/>
            <a:pathLst>
              <a:path w="11681680" h="4099208">
                <a:moveTo>
                  <a:pt x="0" y="0"/>
                </a:moveTo>
                <a:lnTo>
                  <a:pt x="11681680" y="0"/>
                </a:lnTo>
                <a:lnTo>
                  <a:pt x="11681680" y="4099207"/>
                </a:lnTo>
                <a:lnTo>
                  <a:pt x="0" y="4099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20224">
            <a:off x="-6469553" y="-3500336"/>
            <a:ext cx="13666039" cy="4795537"/>
          </a:xfrm>
          <a:custGeom>
            <a:avLst/>
            <a:gdLst/>
            <a:ahLst/>
            <a:cxnLst/>
            <a:rect l="l" t="t" r="r" b="b"/>
            <a:pathLst>
              <a:path w="13666039" h="4795537">
                <a:moveTo>
                  <a:pt x="0" y="0"/>
                </a:moveTo>
                <a:lnTo>
                  <a:pt x="13666039" y="0"/>
                </a:lnTo>
                <a:lnTo>
                  <a:pt x="13666039" y="4795538"/>
                </a:lnTo>
                <a:lnTo>
                  <a:pt x="0" y="479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652516">
            <a:off x="10426280" y="7409736"/>
            <a:ext cx="13666039" cy="4795537"/>
          </a:xfrm>
          <a:custGeom>
            <a:avLst/>
            <a:gdLst/>
            <a:ahLst/>
            <a:cxnLst/>
            <a:rect l="l" t="t" r="r" b="b"/>
            <a:pathLst>
              <a:path w="13666039" h="4795537">
                <a:moveTo>
                  <a:pt x="0" y="0"/>
                </a:moveTo>
                <a:lnTo>
                  <a:pt x="13666040" y="0"/>
                </a:lnTo>
                <a:lnTo>
                  <a:pt x="13666040" y="4795538"/>
                </a:lnTo>
                <a:lnTo>
                  <a:pt x="0" y="479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4891928" y="2586194"/>
            <a:ext cx="2937748" cy="8393565"/>
          </a:xfrm>
          <a:custGeom>
            <a:avLst/>
            <a:gdLst/>
            <a:ahLst/>
            <a:cxnLst/>
            <a:rect l="l" t="t" r="r" b="b"/>
            <a:pathLst>
              <a:path w="2937748" h="8393565">
                <a:moveTo>
                  <a:pt x="2937748" y="0"/>
                </a:moveTo>
                <a:lnTo>
                  <a:pt x="0" y="0"/>
                </a:lnTo>
                <a:lnTo>
                  <a:pt x="0" y="8393564"/>
                </a:lnTo>
                <a:lnTo>
                  <a:pt x="2937748" y="8393564"/>
                </a:lnTo>
                <a:lnTo>
                  <a:pt x="293774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0" y="2471519"/>
            <a:ext cx="3427608" cy="8622914"/>
          </a:xfrm>
          <a:custGeom>
            <a:avLst/>
            <a:gdLst/>
            <a:ahLst/>
            <a:cxnLst/>
            <a:rect l="l" t="t" r="r" b="b"/>
            <a:pathLst>
              <a:path w="3427608" h="8622914">
                <a:moveTo>
                  <a:pt x="0" y="0"/>
                </a:moveTo>
                <a:lnTo>
                  <a:pt x="3427608" y="0"/>
                </a:lnTo>
                <a:lnTo>
                  <a:pt x="3427608" y="8622914"/>
                </a:lnTo>
                <a:lnTo>
                  <a:pt x="0" y="86229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2983118" y="3415184"/>
            <a:ext cx="2432099" cy="7407407"/>
          </a:xfrm>
          <a:custGeom>
            <a:avLst/>
            <a:gdLst/>
            <a:ahLst/>
            <a:cxnLst/>
            <a:rect l="l" t="t" r="r" b="b"/>
            <a:pathLst>
              <a:path w="2432099" h="7407407">
                <a:moveTo>
                  <a:pt x="2432099" y="0"/>
                </a:moveTo>
                <a:lnTo>
                  <a:pt x="0" y="0"/>
                </a:lnTo>
                <a:lnTo>
                  <a:pt x="0" y="7407408"/>
                </a:lnTo>
                <a:lnTo>
                  <a:pt x="2432099" y="7407408"/>
                </a:lnTo>
                <a:lnTo>
                  <a:pt x="243209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50725" y="-909417"/>
            <a:ext cx="1971636" cy="1818834"/>
          </a:xfrm>
          <a:custGeom>
            <a:avLst/>
            <a:gdLst/>
            <a:ahLst/>
            <a:cxnLst/>
            <a:rect l="l" t="t" r="r" b="b"/>
            <a:pathLst>
              <a:path w="1971636" h="1818834">
                <a:moveTo>
                  <a:pt x="0" y="0"/>
                </a:moveTo>
                <a:lnTo>
                  <a:pt x="1971636" y="0"/>
                </a:lnTo>
                <a:lnTo>
                  <a:pt x="1971636" y="1818834"/>
                </a:lnTo>
                <a:lnTo>
                  <a:pt x="0" y="18188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985027" y="-344762"/>
            <a:ext cx="1971636" cy="1818834"/>
          </a:xfrm>
          <a:custGeom>
            <a:avLst/>
            <a:gdLst/>
            <a:ahLst/>
            <a:cxnLst/>
            <a:rect l="l" t="t" r="r" b="b"/>
            <a:pathLst>
              <a:path w="1971636" h="1818834">
                <a:moveTo>
                  <a:pt x="0" y="0"/>
                </a:moveTo>
                <a:lnTo>
                  <a:pt x="1971636" y="0"/>
                </a:lnTo>
                <a:lnTo>
                  <a:pt x="1971636" y="1818834"/>
                </a:lnTo>
                <a:lnTo>
                  <a:pt x="0" y="18188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5304882" y="309772"/>
            <a:ext cx="7678236" cy="3577813"/>
            <a:chOff x="0" y="0"/>
            <a:chExt cx="10237648" cy="4770418"/>
          </a:xfrm>
        </p:grpSpPr>
        <p:grpSp>
          <p:nvGrpSpPr>
            <p:cNvPr id="16" name="Group 16"/>
            <p:cNvGrpSpPr/>
            <p:nvPr/>
          </p:nvGrpSpPr>
          <p:grpSpPr>
            <a:xfrm>
              <a:off x="154525" y="0"/>
              <a:ext cx="9928598" cy="4770418"/>
              <a:chOff x="0" y="0"/>
              <a:chExt cx="1961204" cy="94230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61205" cy="942305"/>
              </a:xfrm>
              <a:custGeom>
                <a:avLst/>
                <a:gdLst/>
                <a:ahLst/>
                <a:cxnLst/>
                <a:rect l="l" t="t" r="r" b="b"/>
                <a:pathLst>
                  <a:path w="1961205" h="942305">
                    <a:moveTo>
                      <a:pt x="0" y="0"/>
                    </a:moveTo>
                    <a:lnTo>
                      <a:pt x="1961205" y="0"/>
                    </a:lnTo>
                    <a:lnTo>
                      <a:pt x="1961205" y="942305"/>
                    </a:lnTo>
                    <a:lnTo>
                      <a:pt x="0" y="9423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961204" cy="9804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3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013727" y="3824705"/>
              <a:ext cx="8210194" cy="626027"/>
            </a:xfrm>
            <a:custGeom>
              <a:avLst/>
              <a:gdLst/>
              <a:ahLst/>
              <a:cxnLst/>
              <a:rect l="l" t="t" r="r" b="b"/>
              <a:pathLst>
                <a:path w="8210194" h="626027">
                  <a:moveTo>
                    <a:pt x="0" y="0"/>
                  </a:moveTo>
                  <a:lnTo>
                    <a:pt x="8210194" y="0"/>
                  </a:lnTo>
                  <a:lnTo>
                    <a:pt x="8210194" y="626027"/>
                  </a:lnTo>
                  <a:lnTo>
                    <a:pt x="0" y="626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365"/>
              <a:ext cx="10237648" cy="4147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629"/>
                </a:lnSpc>
                <a:spcBef>
                  <a:spcPct val="0"/>
                </a:spcBef>
              </a:pPr>
              <a:r>
                <a:rPr lang="en-US" sz="9021">
                  <a:solidFill>
                    <a:srgbClr val="000000"/>
                  </a:solidFill>
                  <a:latin typeface="Kingred Modern"/>
                  <a:ea typeface="Kingred Modern"/>
                  <a:cs typeface="Kingred Modern"/>
                  <a:sym typeface="Kingred Modern"/>
                </a:rPr>
                <a:t>ACTIVITY TIME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19679" y="995558"/>
            <a:ext cx="9788175" cy="119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32"/>
              </a:lnSpc>
              <a:spcBef>
                <a:spcPct val="0"/>
              </a:spcBef>
            </a:pPr>
            <a:r>
              <a:rPr lang="en-US" sz="6951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Sources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88679" y="2362532"/>
            <a:ext cx="15250177" cy="518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Beard, Mary. SPQR : A History of Ancient Rome. London: Profile Books, 2015.</a:t>
            </a:r>
          </a:p>
          <a:p>
            <a:pPr algn="l">
              <a:lnSpc>
                <a:spcPts val="3173"/>
              </a:lnSpc>
            </a:pPr>
            <a:endParaRPr lang="en-US" sz="2266" i="1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algn="l">
              <a:lnSpc>
                <a:spcPts val="3173"/>
              </a:lnSpc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Cameron, Alan. 2004. Greek Mythography in the Roman World. Oxford: Oxford University Press, 2004.</a:t>
            </a:r>
          </a:p>
          <a:p>
            <a:pPr algn="l">
              <a:lnSpc>
                <a:spcPts val="3173"/>
              </a:lnSpc>
            </a:pPr>
            <a:endParaRPr lang="en-US" sz="2266" i="1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algn="l">
              <a:lnSpc>
                <a:spcPts val="3173"/>
              </a:lnSpc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Daly, Kathleen N. Greek and Roman mythology A to Z : a young reader's companion. of Mythology A-Z. New York: Facts On File, 1992.</a:t>
            </a:r>
          </a:p>
          <a:p>
            <a:pPr algn="l">
              <a:lnSpc>
                <a:spcPts val="3173"/>
              </a:lnSpc>
            </a:pPr>
            <a:endParaRPr lang="en-US" sz="2266" i="1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marL="0" lvl="0" indent="0" algn="l">
              <a:lnSpc>
                <a:spcPts val="3173"/>
              </a:lnSpc>
              <a:spcBef>
                <a:spcPct val="0"/>
              </a:spcBef>
            </a:pPr>
            <a:r>
              <a:rPr lang="en-US" sz="2266" i="1" u="none" strike="noStrike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Fox, Matthew. "The Myth of Rome" In A Companion to Greek Mythology. Blackwell Companions to the Ancient World. Literature and Culture.Edited by Ken Dowden and Niall Livingstone. Chichester; Malden, MA: Wiley-Blackwell, 2011.</a:t>
            </a:r>
          </a:p>
          <a:p>
            <a:pPr marL="0" lvl="0" indent="0" algn="l">
              <a:lnSpc>
                <a:spcPts val="3173"/>
              </a:lnSpc>
              <a:spcBef>
                <a:spcPct val="0"/>
              </a:spcBef>
            </a:pPr>
            <a:endParaRPr lang="en-US" sz="2266" i="1" u="none" strike="noStrike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marL="0" lvl="0" indent="0" algn="l">
              <a:lnSpc>
                <a:spcPts val="3173"/>
              </a:lnSpc>
              <a:spcBef>
                <a:spcPct val="0"/>
              </a:spcBef>
            </a:pPr>
            <a:endParaRPr lang="en-US" sz="2266" i="1" u="none" strike="noStrike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marL="0" lvl="0" indent="0" algn="l">
              <a:lnSpc>
                <a:spcPts val="3173"/>
              </a:lnSpc>
              <a:spcBef>
                <a:spcPct val="0"/>
              </a:spcBef>
            </a:pPr>
            <a:endParaRPr lang="en-US" sz="2266" i="1" u="none" strike="noStrike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marL="0" lvl="0" indent="0" algn="l">
              <a:lnSpc>
                <a:spcPts val="3173"/>
              </a:lnSpc>
              <a:spcBef>
                <a:spcPct val="0"/>
              </a:spcBef>
            </a:pPr>
            <a:endParaRPr lang="en-US" sz="2266" i="1" u="none" strike="noStrike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11523">
            <a:off x="-7749874" y="2661710"/>
            <a:ext cx="18165033" cy="6374275"/>
          </a:xfrm>
          <a:custGeom>
            <a:avLst/>
            <a:gdLst/>
            <a:ahLst/>
            <a:cxnLst/>
            <a:rect l="l" t="t" r="r" b="b"/>
            <a:pathLst>
              <a:path w="18165033" h="6374275">
                <a:moveTo>
                  <a:pt x="0" y="0"/>
                </a:moveTo>
                <a:lnTo>
                  <a:pt x="18165033" y="0"/>
                </a:lnTo>
                <a:lnTo>
                  <a:pt x="18165033" y="6374275"/>
                </a:lnTo>
                <a:lnTo>
                  <a:pt x="0" y="6374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2642" y="-955623"/>
            <a:ext cx="2808175" cy="2590542"/>
          </a:xfrm>
          <a:custGeom>
            <a:avLst/>
            <a:gdLst/>
            <a:ahLst/>
            <a:cxnLst/>
            <a:rect l="l" t="t" r="r" b="b"/>
            <a:pathLst>
              <a:path w="2808175" h="2590542">
                <a:moveTo>
                  <a:pt x="0" y="0"/>
                </a:moveTo>
                <a:lnTo>
                  <a:pt x="2808175" y="0"/>
                </a:lnTo>
                <a:lnTo>
                  <a:pt x="2808175" y="2590541"/>
                </a:lnTo>
                <a:lnTo>
                  <a:pt x="0" y="2590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94132">
            <a:off x="8439629" y="5467476"/>
            <a:ext cx="18165033" cy="6374275"/>
          </a:xfrm>
          <a:custGeom>
            <a:avLst/>
            <a:gdLst/>
            <a:ahLst/>
            <a:cxnLst/>
            <a:rect l="l" t="t" r="r" b="b"/>
            <a:pathLst>
              <a:path w="18165033" h="6374275">
                <a:moveTo>
                  <a:pt x="0" y="0"/>
                </a:moveTo>
                <a:lnTo>
                  <a:pt x="18165033" y="0"/>
                </a:lnTo>
                <a:lnTo>
                  <a:pt x="18165033" y="6374275"/>
                </a:lnTo>
                <a:lnTo>
                  <a:pt x="0" y="6374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17433" y="2157422"/>
            <a:ext cx="3570459" cy="9917943"/>
          </a:xfrm>
          <a:custGeom>
            <a:avLst/>
            <a:gdLst/>
            <a:ahLst/>
            <a:cxnLst/>
            <a:rect l="l" t="t" r="r" b="b"/>
            <a:pathLst>
              <a:path w="3570459" h="9917943">
                <a:moveTo>
                  <a:pt x="0" y="0"/>
                </a:moveTo>
                <a:lnTo>
                  <a:pt x="3570459" y="0"/>
                </a:lnTo>
                <a:lnTo>
                  <a:pt x="3570459" y="9917943"/>
                </a:lnTo>
                <a:lnTo>
                  <a:pt x="0" y="99179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846927" y="315764"/>
            <a:ext cx="8874400" cy="9971236"/>
          </a:xfrm>
          <a:custGeom>
            <a:avLst/>
            <a:gdLst/>
            <a:ahLst/>
            <a:cxnLst/>
            <a:rect l="l" t="t" r="r" b="b"/>
            <a:pathLst>
              <a:path w="8874400" h="9971236">
                <a:moveTo>
                  <a:pt x="0" y="0"/>
                </a:moveTo>
                <a:lnTo>
                  <a:pt x="8874400" y="0"/>
                </a:lnTo>
                <a:lnTo>
                  <a:pt x="8874400" y="9971236"/>
                </a:lnTo>
                <a:lnTo>
                  <a:pt x="0" y="9971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64345">
            <a:off x="4051278" y="4225775"/>
            <a:ext cx="4286840" cy="1075607"/>
          </a:xfrm>
          <a:custGeom>
            <a:avLst/>
            <a:gdLst/>
            <a:ahLst/>
            <a:cxnLst/>
            <a:rect l="l" t="t" r="r" b="b"/>
            <a:pathLst>
              <a:path w="4286840" h="1075607">
                <a:moveTo>
                  <a:pt x="0" y="0"/>
                </a:moveTo>
                <a:lnTo>
                  <a:pt x="4286840" y="0"/>
                </a:lnTo>
                <a:lnTo>
                  <a:pt x="4286840" y="1075607"/>
                </a:lnTo>
                <a:lnTo>
                  <a:pt x="0" y="107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794799" y="130098"/>
            <a:ext cx="5727346" cy="348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44"/>
              </a:lnSpc>
              <a:spcBef>
                <a:spcPct val="0"/>
              </a:spcBef>
            </a:pPr>
            <a:r>
              <a:rPr lang="en-US" sz="9960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Where is Rome?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4201" y="1531574"/>
            <a:ext cx="10349581" cy="113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81"/>
              </a:lnSpc>
              <a:spcBef>
                <a:spcPct val="0"/>
              </a:spcBef>
            </a:pPr>
            <a:r>
              <a:rPr lang="en-US" sz="662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The Beginning of Rome</a:t>
            </a:r>
          </a:p>
        </p:txBody>
      </p:sp>
      <p:sp>
        <p:nvSpPr>
          <p:cNvPr id="3" name="Freeform 3"/>
          <p:cNvSpPr/>
          <p:nvPr/>
        </p:nvSpPr>
        <p:spPr>
          <a:xfrm rot="-9187367">
            <a:off x="-2870157" y="8807910"/>
            <a:ext cx="15706795" cy="5511657"/>
          </a:xfrm>
          <a:custGeom>
            <a:avLst/>
            <a:gdLst/>
            <a:ahLst/>
            <a:cxnLst/>
            <a:rect l="l" t="t" r="r" b="b"/>
            <a:pathLst>
              <a:path w="15706795" h="5511657">
                <a:moveTo>
                  <a:pt x="0" y="0"/>
                </a:moveTo>
                <a:lnTo>
                  <a:pt x="15706795" y="0"/>
                </a:lnTo>
                <a:lnTo>
                  <a:pt x="15706795" y="5511657"/>
                </a:lnTo>
                <a:lnTo>
                  <a:pt x="0" y="5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187367">
            <a:off x="8739676" y="-1387250"/>
            <a:ext cx="17395809" cy="6104347"/>
          </a:xfrm>
          <a:custGeom>
            <a:avLst/>
            <a:gdLst/>
            <a:ahLst/>
            <a:cxnLst/>
            <a:rect l="l" t="t" r="r" b="b"/>
            <a:pathLst>
              <a:path w="17395809" h="6104347">
                <a:moveTo>
                  <a:pt x="0" y="0"/>
                </a:moveTo>
                <a:lnTo>
                  <a:pt x="17395809" y="0"/>
                </a:lnTo>
                <a:lnTo>
                  <a:pt x="17395809" y="6104348"/>
                </a:lnTo>
                <a:lnTo>
                  <a:pt x="0" y="6104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867492" y="3494488"/>
            <a:ext cx="7391808" cy="4758477"/>
          </a:xfrm>
          <a:custGeom>
            <a:avLst/>
            <a:gdLst/>
            <a:ahLst/>
            <a:cxnLst/>
            <a:rect l="l" t="t" r="r" b="b"/>
            <a:pathLst>
              <a:path w="7391808" h="4758477">
                <a:moveTo>
                  <a:pt x="0" y="0"/>
                </a:moveTo>
                <a:lnTo>
                  <a:pt x="7391808" y="0"/>
                </a:lnTo>
                <a:lnTo>
                  <a:pt x="7391808" y="4758477"/>
                </a:lnTo>
                <a:lnTo>
                  <a:pt x="0" y="4758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172276">
            <a:off x="15612629" y="7942076"/>
            <a:ext cx="1765926" cy="754933"/>
          </a:xfrm>
          <a:custGeom>
            <a:avLst/>
            <a:gdLst/>
            <a:ahLst/>
            <a:cxnLst/>
            <a:rect l="l" t="t" r="r" b="b"/>
            <a:pathLst>
              <a:path w="1765926" h="754933">
                <a:moveTo>
                  <a:pt x="0" y="0"/>
                </a:moveTo>
                <a:lnTo>
                  <a:pt x="1765926" y="0"/>
                </a:lnTo>
                <a:lnTo>
                  <a:pt x="1765926" y="754934"/>
                </a:lnTo>
                <a:lnTo>
                  <a:pt x="0" y="754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64201" y="3036241"/>
            <a:ext cx="7879799" cy="478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Romulus and Remus were twin sons of Mars. Their mother, Rhea Silvia, was the daughter of a famous king. After giving birth to the twins, Rhea’s uncle ordered that the twins be killed, so Rhea Silvia set them afloat on the Tiber River. </a:t>
            </a:r>
          </a:p>
          <a:p>
            <a:pPr algn="l">
              <a:lnSpc>
                <a:spcPts val="3173"/>
              </a:lnSpc>
            </a:pPr>
            <a:endParaRPr lang="en-US" sz="2266" i="1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algn="l">
              <a:lnSpc>
                <a:spcPts val="3173"/>
              </a:lnSpc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Thankfully, the twins survived and were nursed by a she-wolf on the site of what is now called Rome. </a:t>
            </a:r>
          </a:p>
          <a:p>
            <a:pPr algn="l">
              <a:lnSpc>
                <a:spcPts val="3173"/>
              </a:lnSpc>
            </a:pPr>
            <a:endParaRPr lang="en-US" sz="2266" i="1">
              <a:solidFill>
                <a:srgbClr val="000000"/>
              </a:solidFill>
              <a:latin typeface="Lora Italics"/>
              <a:ea typeface="Lora Italics"/>
              <a:cs typeface="Lora Italics"/>
              <a:sym typeface="Lora Italics"/>
            </a:endParaRPr>
          </a:p>
          <a:p>
            <a:pPr algn="l">
              <a:lnSpc>
                <a:spcPts val="3173"/>
              </a:lnSpc>
              <a:spcBef>
                <a:spcPct val="0"/>
              </a:spcBef>
            </a:pPr>
            <a:r>
              <a:rPr lang="en-US" sz="2266" i="1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Eventually, the twins decided to build a city of their own: Rome. Unfortunately, they got into a fight over where they would build the city, but Romulus won by killing his brother. The city is named “Rome” after him.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13783" y="8854440"/>
            <a:ext cx="582379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Romulus and Remus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1660" y="1763732"/>
            <a:ext cx="2304976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She-wolf</a:t>
            </a:r>
          </a:p>
        </p:txBody>
      </p:sp>
      <p:sp>
        <p:nvSpPr>
          <p:cNvPr id="10" name="Freeform 10"/>
          <p:cNvSpPr/>
          <p:nvPr/>
        </p:nvSpPr>
        <p:spPr>
          <a:xfrm rot="9199315">
            <a:off x="10416396" y="2523838"/>
            <a:ext cx="1765926" cy="754933"/>
          </a:xfrm>
          <a:custGeom>
            <a:avLst/>
            <a:gdLst/>
            <a:ahLst/>
            <a:cxnLst/>
            <a:rect l="l" t="t" r="r" b="b"/>
            <a:pathLst>
              <a:path w="1765926" h="754933">
                <a:moveTo>
                  <a:pt x="0" y="0"/>
                </a:moveTo>
                <a:lnTo>
                  <a:pt x="1765926" y="0"/>
                </a:lnTo>
                <a:lnTo>
                  <a:pt x="1765926" y="754933"/>
                </a:lnTo>
                <a:lnTo>
                  <a:pt x="0" y="754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237619">
            <a:off x="6476275" y="-2239229"/>
            <a:ext cx="18625502" cy="6535858"/>
          </a:xfrm>
          <a:custGeom>
            <a:avLst/>
            <a:gdLst/>
            <a:ahLst/>
            <a:cxnLst/>
            <a:rect l="l" t="t" r="r" b="b"/>
            <a:pathLst>
              <a:path w="18625502" h="6535858">
                <a:moveTo>
                  <a:pt x="0" y="0"/>
                </a:moveTo>
                <a:lnTo>
                  <a:pt x="18625502" y="0"/>
                </a:lnTo>
                <a:lnTo>
                  <a:pt x="18625502" y="6535858"/>
                </a:lnTo>
                <a:lnTo>
                  <a:pt x="0" y="653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237619">
            <a:off x="-4083197" y="9426929"/>
            <a:ext cx="10828734" cy="3799901"/>
          </a:xfrm>
          <a:custGeom>
            <a:avLst/>
            <a:gdLst/>
            <a:ahLst/>
            <a:cxnLst/>
            <a:rect l="l" t="t" r="r" b="b"/>
            <a:pathLst>
              <a:path w="10828734" h="3799901">
                <a:moveTo>
                  <a:pt x="0" y="0"/>
                </a:moveTo>
                <a:lnTo>
                  <a:pt x="10828734" y="0"/>
                </a:lnTo>
                <a:lnTo>
                  <a:pt x="10828734" y="3799901"/>
                </a:lnTo>
                <a:lnTo>
                  <a:pt x="0" y="379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11973" y="2557186"/>
            <a:ext cx="5112295" cy="5664593"/>
          </a:xfrm>
          <a:custGeom>
            <a:avLst/>
            <a:gdLst/>
            <a:ahLst/>
            <a:cxnLst/>
            <a:rect l="l" t="t" r="r" b="b"/>
            <a:pathLst>
              <a:path w="5112295" h="5664593">
                <a:moveTo>
                  <a:pt x="0" y="0"/>
                </a:moveTo>
                <a:lnTo>
                  <a:pt x="5112296" y="0"/>
                </a:lnTo>
                <a:lnTo>
                  <a:pt x="5112296" y="5664593"/>
                </a:lnTo>
                <a:lnTo>
                  <a:pt x="0" y="566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36413" y="2365910"/>
            <a:ext cx="4935983" cy="6047146"/>
          </a:xfrm>
          <a:custGeom>
            <a:avLst/>
            <a:gdLst/>
            <a:ahLst/>
            <a:cxnLst/>
            <a:rect l="l" t="t" r="r" b="b"/>
            <a:pathLst>
              <a:path w="4935983" h="6047146">
                <a:moveTo>
                  <a:pt x="0" y="0"/>
                </a:moveTo>
                <a:lnTo>
                  <a:pt x="4935983" y="0"/>
                </a:lnTo>
                <a:lnTo>
                  <a:pt x="4935983" y="6047145"/>
                </a:lnTo>
                <a:lnTo>
                  <a:pt x="0" y="6047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89026" y="0"/>
            <a:ext cx="2458593" cy="4114800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74940" y="7357118"/>
            <a:ext cx="4280676" cy="4114800"/>
          </a:xfrm>
          <a:custGeom>
            <a:avLst/>
            <a:gdLst/>
            <a:ahLst/>
            <a:cxnLst/>
            <a:rect l="l" t="t" r="r" b="b"/>
            <a:pathLst>
              <a:path w="4280676" h="4114800">
                <a:moveTo>
                  <a:pt x="0" y="0"/>
                </a:moveTo>
                <a:lnTo>
                  <a:pt x="4280676" y="0"/>
                </a:lnTo>
                <a:lnTo>
                  <a:pt x="42806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22687" y="501859"/>
            <a:ext cx="13099417" cy="166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49"/>
              </a:lnSpc>
              <a:spcBef>
                <a:spcPct val="0"/>
              </a:spcBef>
            </a:pPr>
            <a:r>
              <a:rPr lang="en-US" sz="974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The Roman Gods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81552" y="8906309"/>
            <a:ext cx="2875400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Jupiter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64133" y="8279705"/>
            <a:ext cx="2875400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Juno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237619">
            <a:off x="6476275" y="-2239229"/>
            <a:ext cx="18625502" cy="6535858"/>
          </a:xfrm>
          <a:custGeom>
            <a:avLst/>
            <a:gdLst/>
            <a:ahLst/>
            <a:cxnLst/>
            <a:rect l="l" t="t" r="r" b="b"/>
            <a:pathLst>
              <a:path w="18625502" h="6535858">
                <a:moveTo>
                  <a:pt x="0" y="0"/>
                </a:moveTo>
                <a:lnTo>
                  <a:pt x="18625502" y="0"/>
                </a:lnTo>
                <a:lnTo>
                  <a:pt x="18625502" y="6535858"/>
                </a:lnTo>
                <a:lnTo>
                  <a:pt x="0" y="653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237619">
            <a:off x="-4083197" y="9426929"/>
            <a:ext cx="10828734" cy="3799901"/>
          </a:xfrm>
          <a:custGeom>
            <a:avLst/>
            <a:gdLst/>
            <a:ahLst/>
            <a:cxnLst/>
            <a:rect l="l" t="t" r="r" b="b"/>
            <a:pathLst>
              <a:path w="10828734" h="3799901">
                <a:moveTo>
                  <a:pt x="0" y="0"/>
                </a:moveTo>
                <a:lnTo>
                  <a:pt x="10828734" y="0"/>
                </a:lnTo>
                <a:lnTo>
                  <a:pt x="10828734" y="3799901"/>
                </a:lnTo>
                <a:lnTo>
                  <a:pt x="0" y="379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20592" y="2440759"/>
            <a:ext cx="5296395" cy="5664593"/>
          </a:xfrm>
          <a:custGeom>
            <a:avLst/>
            <a:gdLst/>
            <a:ahLst/>
            <a:cxnLst/>
            <a:rect l="l" t="t" r="r" b="b"/>
            <a:pathLst>
              <a:path w="5296395" h="5664593">
                <a:moveTo>
                  <a:pt x="0" y="0"/>
                </a:moveTo>
                <a:lnTo>
                  <a:pt x="5296394" y="0"/>
                </a:lnTo>
                <a:lnTo>
                  <a:pt x="5296394" y="5664593"/>
                </a:lnTo>
                <a:lnTo>
                  <a:pt x="0" y="566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64133" y="1714911"/>
            <a:ext cx="3737162" cy="6857178"/>
          </a:xfrm>
          <a:custGeom>
            <a:avLst/>
            <a:gdLst/>
            <a:ahLst/>
            <a:cxnLst/>
            <a:rect l="l" t="t" r="r" b="b"/>
            <a:pathLst>
              <a:path w="3737162" h="6857178">
                <a:moveTo>
                  <a:pt x="0" y="0"/>
                </a:moveTo>
                <a:lnTo>
                  <a:pt x="3737163" y="0"/>
                </a:lnTo>
                <a:lnTo>
                  <a:pt x="3737163" y="6857178"/>
                </a:lnTo>
                <a:lnTo>
                  <a:pt x="0" y="6857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6355655"/>
            <a:ext cx="1162431" cy="4114800"/>
          </a:xfrm>
          <a:custGeom>
            <a:avLst/>
            <a:gdLst/>
            <a:ahLst/>
            <a:cxnLst/>
            <a:rect l="l" t="t" r="r" b="b"/>
            <a:pathLst>
              <a:path w="1162431" h="4114800">
                <a:moveTo>
                  <a:pt x="0" y="0"/>
                </a:moveTo>
                <a:lnTo>
                  <a:pt x="1162431" y="0"/>
                </a:lnTo>
                <a:lnTo>
                  <a:pt x="1162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99063" y="0"/>
            <a:ext cx="4400856" cy="41148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6" y="0"/>
                </a:lnTo>
                <a:lnTo>
                  <a:pt x="44008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22687" y="501859"/>
            <a:ext cx="13099417" cy="166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49"/>
              </a:lnSpc>
              <a:spcBef>
                <a:spcPct val="0"/>
              </a:spcBef>
            </a:pPr>
            <a:r>
              <a:rPr lang="en-US" sz="974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The Roman Gods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23085" y="8142538"/>
            <a:ext cx="2875400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Mars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64133" y="8279705"/>
            <a:ext cx="3299082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Mercury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237619">
            <a:off x="6476275" y="-2239229"/>
            <a:ext cx="18625502" cy="6535858"/>
          </a:xfrm>
          <a:custGeom>
            <a:avLst/>
            <a:gdLst/>
            <a:ahLst/>
            <a:cxnLst/>
            <a:rect l="l" t="t" r="r" b="b"/>
            <a:pathLst>
              <a:path w="18625502" h="6535858">
                <a:moveTo>
                  <a:pt x="0" y="0"/>
                </a:moveTo>
                <a:lnTo>
                  <a:pt x="18625502" y="0"/>
                </a:lnTo>
                <a:lnTo>
                  <a:pt x="18625502" y="6535858"/>
                </a:lnTo>
                <a:lnTo>
                  <a:pt x="0" y="653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237619">
            <a:off x="-4083197" y="9426929"/>
            <a:ext cx="10828734" cy="3799901"/>
          </a:xfrm>
          <a:custGeom>
            <a:avLst/>
            <a:gdLst/>
            <a:ahLst/>
            <a:cxnLst/>
            <a:rect l="l" t="t" r="r" b="b"/>
            <a:pathLst>
              <a:path w="10828734" h="3799901">
                <a:moveTo>
                  <a:pt x="0" y="0"/>
                </a:moveTo>
                <a:lnTo>
                  <a:pt x="10828734" y="0"/>
                </a:lnTo>
                <a:lnTo>
                  <a:pt x="10828734" y="3799901"/>
                </a:lnTo>
                <a:lnTo>
                  <a:pt x="0" y="379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50522" y="2065245"/>
            <a:ext cx="3863210" cy="6156510"/>
          </a:xfrm>
          <a:custGeom>
            <a:avLst/>
            <a:gdLst/>
            <a:ahLst/>
            <a:cxnLst/>
            <a:rect l="l" t="t" r="r" b="b"/>
            <a:pathLst>
              <a:path w="3863210" h="6156510">
                <a:moveTo>
                  <a:pt x="0" y="0"/>
                </a:moveTo>
                <a:lnTo>
                  <a:pt x="3863210" y="0"/>
                </a:lnTo>
                <a:lnTo>
                  <a:pt x="3863210" y="6156510"/>
                </a:lnTo>
                <a:lnTo>
                  <a:pt x="0" y="6156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64133" y="1983528"/>
            <a:ext cx="2824846" cy="6588561"/>
          </a:xfrm>
          <a:custGeom>
            <a:avLst/>
            <a:gdLst/>
            <a:ahLst/>
            <a:cxnLst/>
            <a:rect l="l" t="t" r="r" b="b"/>
            <a:pathLst>
              <a:path w="2824846" h="6588561">
                <a:moveTo>
                  <a:pt x="0" y="0"/>
                </a:moveTo>
                <a:lnTo>
                  <a:pt x="2824846" y="0"/>
                </a:lnTo>
                <a:lnTo>
                  <a:pt x="2824846" y="6588561"/>
                </a:lnTo>
                <a:lnTo>
                  <a:pt x="0" y="6588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74143" y="117666"/>
            <a:ext cx="3297763" cy="2366145"/>
          </a:xfrm>
          <a:custGeom>
            <a:avLst/>
            <a:gdLst/>
            <a:ahLst/>
            <a:cxnLst/>
            <a:rect l="l" t="t" r="r" b="b"/>
            <a:pathLst>
              <a:path w="3297763" h="2366145">
                <a:moveTo>
                  <a:pt x="0" y="0"/>
                </a:moveTo>
                <a:lnTo>
                  <a:pt x="3297764" y="0"/>
                </a:lnTo>
                <a:lnTo>
                  <a:pt x="3297764" y="2366145"/>
                </a:lnTo>
                <a:lnTo>
                  <a:pt x="0" y="2366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5151" y="7547152"/>
            <a:ext cx="2845372" cy="3051337"/>
          </a:xfrm>
          <a:custGeom>
            <a:avLst/>
            <a:gdLst/>
            <a:ahLst/>
            <a:cxnLst/>
            <a:rect l="l" t="t" r="r" b="b"/>
            <a:pathLst>
              <a:path w="2845372" h="3051337">
                <a:moveTo>
                  <a:pt x="0" y="0"/>
                </a:moveTo>
                <a:lnTo>
                  <a:pt x="2845371" y="0"/>
                </a:lnTo>
                <a:lnTo>
                  <a:pt x="2845371" y="3051337"/>
                </a:lnTo>
                <a:lnTo>
                  <a:pt x="0" y="3051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22687" y="501859"/>
            <a:ext cx="13099417" cy="166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49"/>
              </a:lnSpc>
              <a:spcBef>
                <a:spcPct val="0"/>
              </a:spcBef>
            </a:pPr>
            <a:r>
              <a:rPr lang="en-US" sz="974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The Roman Gods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23085" y="8438739"/>
            <a:ext cx="3418406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Neptune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03698" y="8611581"/>
            <a:ext cx="3418406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Venus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237619">
            <a:off x="6476275" y="-2239229"/>
            <a:ext cx="18625502" cy="6535858"/>
          </a:xfrm>
          <a:custGeom>
            <a:avLst/>
            <a:gdLst/>
            <a:ahLst/>
            <a:cxnLst/>
            <a:rect l="l" t="t" r="r" b="b"/>
            <a:pathLst>
              <a:path w="18625502" h="6535858">
                <a:moveTo>
                  <a:pt x="0" y="0"/>
                </a:moveTo>
                <a:lnTo>
                  <a:pt x="18625502" y="0"/>
                </a:lnTo>
                <a:lnTo>
                  <a:pt x="18625502" y="6535858"/>
                </a:lnTo>
                <a:lnTo>
                  <a:pt x="0" y="653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237619">
            <a:off x="-4083197" y="9426929"/>
            <a:ext cx="10828734" cy="3799901"/>
          </a:xfrm>
          <a:custGeom>
            <a:avLst/>
            <a:gdLst/>
            <a:ahLst/>
            <a:cxnLst/>
            <a:rect l="l" t="t" r="r" b="b"/>
            <a:pathLst>
              <a:path w="10828734" h="3799901">
                <a:moveTo>
                  <a:pt x="0" y="0"/>
                </a:moveTo>
                <a:lnTo>
                  <a:pt x="10828734" y="0"/>
                </a:lnTo>
                <a:lnTo>
                  <a:pt x="10828734" y="3799901"/>
                </a:lnTo>
                <a:lnTo>
                  <a:pt x="0" y="379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32658" y="2524993"/>
            <a:ext cx="3696486" cy="5938131"/>
          </a:xfrm>
          <a:custGeom>
            <a:avLst/>
            <a:gdLst/>
            <a:ahLst/>
            <a:cxnLst/>
            <a:rect l="l" t="t" r="r" b="b"/>
            <a:pathLst>
              <a:path w="3696486" h="5938131">
                <a:moveTo>
                  <a:pt x="0" y="0"/>
                </a:moveTo>
                <a:lnTo>
                  <a:pt x="3696486" y="0"/>
                </a:lnTo>
                <a:lnTo>
                  <a:pt x="3696486" y="5938131"/>
                </a:lnTo>
                <a:lnTo>
                  <a:pt x="0" y="5938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51219" y="1641504"/>
            <a:ext cx="5013891" cy="6821620"/>
          </a:xfrm>
          <a:custGeom>
            <a:avLst/>
            <a:gdLst/>
            <a:ahLst/>
            <a:cxnLst/>
            <a:rect l="l" t="t" r="r" b="b"/>
            <a:pathLst>
              <a:path w="5013891" h="6821620">
                <a:moveTo>
                  <a:pt x="0" y="0"/>
                </a:moveTo>
                <a:lnTo>
                  <a:pt x="5013891" y="0"/>
                </a:lnTo>
                <a:lnTo>
                  <a:pt x="5013891" y="6821620"/>
                </a:lnTo>
                <a:lnTo>
                  <a:pt x="0" y="68216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65110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22687" y="501859"/>
            <a:ext cx="13099417" cy="166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49"/>
              </a:lnSpc>
              <a:spcBef>
                <a:spcPct val="0"/>
              </a:spcBef>
            </a:pPr>
            <a:r>
              <a:rPr lang="en-US" sz="974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The Roman Gods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23085" y="8438739"/>
            <a:ext cx="3418406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Apollo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03698" y="8611581"/>
            <a:ext cx="3418406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Diana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7321549"/>
            <a:ext cx="2690050" cy="4114800"/>
          </a:xfrm>
          <a:custGeom>
            <a:avLst/>
            <a:gdLst/>
            <a:ahLst/>
            <a:cxnLst/>
            <a:rect l="l" t="t" r="r" b="b"/>
            <a:pathLst>
              <a:path w="2690050" h="4114800">
                <a:moveTo>
                  <a:pt x="0" y="0"/>
                </a:moveTo>
                <a:lnTo>
                  <a:pt x="2690050" y="0"/>
                </a:lnTo>
                <a:lnTo>
                  <a:pt x="2690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237619">
            <a:off x="6476275" y="-2239229"/>
            <a:ext cx="18625502" cy="6535858"/>
          </a:xfrm>
          <a:custGeom>
            <a:avLst/>
            <a:gdLst/>
            <a:ahLst/>
            <a:cxnLst/>
            <a:rect l="l" t="t" r="r" b="b"/>
            <a:pathLst>
              <a:path w="18625502" h="6535858">
                <a:moveTo>
                  <a:pt x="0" y="0"/>
                </a:moveTo>
                <a:lnTo>
                  <a:pt x="18625502" y="0"/>
                </a:lnTo>
                <a:lnTo>
                  <a:pt x="18625502" y="6535858"/>
                </a:lnTo>
                <a:lnTo>
                  <a:pt x="0" y="653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237619">
            <a:off x="-4083197" y="9426929"/>
            <a:ext cx="10828734" cy="3799901"/>
          </a:xfrm>
          <a:custGeom>
            <a:avLst/>
            <a:gdLst/>
            <a:ahLst/>
            <a:cxnLst/>
            <a:rect l="l" t="t" r="r" b="b"/>
            <a:pathLst>
              <a:path w="10828734" h="3799901">
                <a:moveTo>
                  <a:pt x="0" y="0"/>
                </a:moveTo>
                <a:lnTo>
                  <a:pt x="10828734" y="0"/>
                </a:lnTo>
                <a:lnTo>
                  <a:pt x="10828734" y="3799901"/>
                </a:lnTo>
                <a:lnTo>
                  <a:pt x="0" y="379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56665" y="2143675"/>
            <a:ext cx="5703303" cy="6319449"/>
          </a:xfrm>
          <a:custGeom>
            <a:avLst/>
            <a:gdLst/>
            <a:ahLst/>
            <a:cxnLst/>
            <a:rect l="l" t="t" r="r" b="b"/>
            <a:pathLst>
              <a:path w="5703303" h="6319449">
                <a:moveTo>
                  <a:pt x="0" y="0"/>
                </a:moveTo>
                <a:lnTo>
                  <a:pt x="5703303" y="0"/>
                </a:lnTo>
                <a:lnTo>
                  <a:pt x="5703303" y="6319449"/>
                </a:lnTo>
                <a:lnTo>
                  <a:pt x="0" y="6319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17215" y="2101200"/>
            <a:ext cx="3698540" cy="6404399"/>
          </a:xfrm>
          <a:custGeom>
            <a:avLst/>
            <a:gdLst/>
            <a:ahLst/>
            <a:cxnLst/>
            <a:rect l="l" t="t" r="r" b="b"/>
            <a:pathLst>
              <a:path w="3698540" h="6404399">
                <a:moveTo>
                  <a:pt x="0" y="0"/>
                </a:moveTo>
                <a:lnTo>
                  <a:pt x="3698541" y="0"/>
                </a:lnTo>
                <a:lnTo>
                  <a:pt x="3698541" y="6404399"/>
                </a:lnTo>
                <a:lnTo>
                  <a:pt x="0" y="64043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55189" y="-26138"/>
            <a:ext cx="4332811" cy="4387656"/>
          </a:xfrm>
          <a:custGeom>
            <a:avLst/>
            <a:gdLst/>
            <a:ahLst/>
            <a:cxnLst/>
            <a:rect l="l" t="t" r="r" b="b"/>
            <a:pathLst>
              <a:path w="4332811" h="4387656">
                <a:moveTo>
                  <a:pt x="0" y="0"/>
                </a:moveTo>
                <a:lnTo>
                  <a:pt x="4332811" y="0"/>
                </a:lnTo>
                <a:lnTo>
                  <a:pt x="4332811" y="4387657"/>
                </a:lnTo>
                <a:lnTo>
                  <a:pt x="0" y="4387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504916" y="7564823"/>
            <a:ext cx="7315200" cy="2798064"/>
          </a:xfrm>
          <a:custGeom>
            <a:avLst/>
            <a:gdLst/>
            <a:ahLst/>
            <a:cxnLst/>
            <a:rect l="l" t="t" r="r" b="b"/>
            <a:pathLst>
              <a:path w="7315200" h="2798064">
                <a:moveTo>
                  <a:pt x="0" y="0"/>
                </a:moveTo>
                <a:lnTo>
                  <a:pt x="7315200" y="0"/>
                </a:lnTo>
                <a:lnTo>
                  <a:pt x="7315200" y="2798064"/>
                </a:lnTo>
                <a:lnTo>
                  <a:pt x="0" y="279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22687" y="501859"/>
            <a:ext cx="13099417" cy="166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49"/>
              </a:lnSpc>
              <a:spcBef>
                <a:spcPct val="0"/>
              </a:spcBef>
            </a:pPr>
            <a:r>
              <a:rPr lang="en-US" sz="974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The Roman Gods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23085" y="8438739"/>
            <a:ext cx="3418406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Minerva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03698" y="8329774"/>
            <a:ext cx="3418406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Ceres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237619">
            <a:off x="6476275" y="-2239229"/>
            <a:ext cx="18625502" cy="6535858"/>
          </a:xfrm>
          <a:custGeom>
            <a:avLst/>
            <a:gdLst/>
            <a:ahLst/>
            <a:cxnLst/>
            <a:rect l="l" t="t" r="r" b="b"/>
            <a:pathLst>
              <a:path w="18625502" h="6535858">
                <a:moveTo>
                  <a:pt x="0" y="0"/>
                </a:moveTo>
                <a:lnTo>
                  <a:pt x="18625502" y="0"/>
                </a:lnTo>
                <a:lnTo>
                  <a:pt x="18625502" y="6535858"/>
                </a:lnTo>
                <a:lnTo>
                  <a:pt x="0" y="6535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237619">
            <a:off x="-4083197" y="9426929"/>
            <a:ext cx="10828734" cy="3799901"/>
          </a:xfrm>
          <a:custGeom>
            <a:avLst/>
            <a:gdLst/>
            <a:ahLst/>
            <a:cxnLst/>
            <a:rect l="l" t="t" r="r" b="b"/>
            <a:pathLst>
              <a:path w="10828734" h="3799901">
                <a:moveTo>
                  <a:pt x="0" y="0"/>
                </a:moveTo>
                <a:lnTo>
                  <a:pt x="10828734" y="0"/>
                </a:lnTo>
                <a:lnTo>
                  <a:pt x="10828734" y="3799901"/>
                </a:lnTo>
                <a:lnTo>
                  <a:pt x="0" y="379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20132" y="2133227"/>
            <a:ext cx="5545470" cy="6438862"/>
          </a:xfrm>
          <a:custGeom>
            <a:avLst/>
            <a:gdLst/>
            <a:ahLst/>
            <a:cxnLst/>
            <a:rect l="l" t="t" r="r" b="b"/>
            <a:pathLst>
              <a:path w="5545470" h="6438862">
                <a:moveTo>
                  <a:pt x="0" y="0"/>
                </a:moveTo>
                <a:lnTo>
                  <a:pt x="5545469" y="0"/>
                </a:lnTo>
                <a:lnTo>
                  <a:pt x="5545469" y="6438862"/>
                </a:lnTo>
                <a:lnTo>
                  <a:pt x="0" y="6438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403698" y="1910752"/>
            <a:ext cx="2400316" cy="6465496"/>
          </a:xfrm>
          <a:custGeom>
            <a:avLst/>
            <a:gdLst/>
            <a:ahLst/>
            <a:cxnLst/>
            <a:rect l="l" t="t" r="r" b="b"/>
            <a:pathLst>
              <a:path w="2400316" h="6465496">
                <a:moveTo>
                  <a:pt x="0" y="0"/>
                </a:moveTo>
                <a:lnTo>
                  <a:pt x="2400315" y="0"/>
                </a:lnTo>
                <a:lnTo>
                  <a:pt x="2400315" y="6465496"/>
                </a:lnTo>
                <a:lnTo>
                  <a:pt x="0" y="64654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22687" y="501859"/>
            <a:ext cx="13099417" cy="166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49"/>
              </a:lnSpc>
              <a:spcBef>
                <a:spcPct val="0"/>
              </a:spcBef>
            </a:pPr>
            <a:r>
              <a:rPr lang="en-US" sz="9749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The Roman Gods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23085" y="8438739"/>
            <a:ext cx="3418406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Vulcan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03698" y="8438739"/>
            <a:ext cx="3418406" cy="1134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65"/>
              </a:lnSpc>
              <a:spcBef>
                <a:spcPct val="0"/>
              </a:spcBef>
            </a:pPr>
            <a:r>
              <a:rPr lang="en-US" sz="6618">
                <a:solidFill>
                  <a:srgbClr val="000000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Vesta</a:t>
            </a:r>
          </a:p>
        </p:txBody>
      </p:sp>
      <p:sp>
        <p:nvSpPr>
          <p:cNvPr id="9" name="Freeform 9"/>
          <p:cNvSpPr/>
          <p:nvPr/>
        </p:nvSpPr>
        <p:spPr>
          <a:xfrm>
            <a:off x="14496947" y="0"/>
            <a:ext cx="4178064" cy="3770703"/>
          </a:xfrm>
          <a:custGeom>
            <a:avLst/>
            <a:gdLst/>
            <a:ahLst/>
            <a:cxnLst/>
            <a:rect l="l" t="t" r="r" b="b"/>
            <a:pathLst>
              <a:path w="4178064" h="3770703">
                <a:moveTo>
                  <a:pt x="0" y="0"/>
                </a:moveTo>
                <a:lnTo>
                  <a:pt x="4178064" y="0"/>
                </a:lnTo>
                <a:lnTo>
                  <a:pt x="4178064" y="3770703"/>
                </a:lnTo>
                <a:lnTo>
                  <a:pt x="0" y="3770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4668" y="7588124"/>
            <a:ext cx="2018053" cy="3315077"/>
          </a:xfrm>
          <a:custGeom>
            <a:avLst/>
            <a:gdLst/>
            <a:ahLst/>
            <a:cxnLst/>
            <a:rect l="l" t="t" r="r" b="b"/>
            <a:pathLst>
              <a:path w="2018053" h="3315077">
                <a:moveTo>
                  <a:pt x="0" y="0"/>
                </a:moveTo>
                <a:lnTo>
                  <a:pt x="2018053" y="0"/>
                </a:lnTo>
                <a:lnTo>
                  <a:pt x="2018053" y="3315077"/>
                </a:lnTo>
                <a:lnTo>
                  <a:pt x="0" y="33150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</Words>
  <Application>Microsoft Office PowerPoint</Application>
  <PresentationFormat>Custom</PresentationFormat>
  <Paragraphs>118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Kingred Modern</vt:lpstr>
      <vt:lpstr>Arial</vt:lpstr>
      <vt:lpstr>Lora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4-5: Roman Mythology</dc:title>
  <cp:lastModifiedBy>Laverty, Kat</cp:lastModifiedBy>
  <cp:revision>2</cp:revision>
  <dcterms:created xsi:type="dcterms:W3CDTF">2006-08-16T00:00:00Z</dcterms:created>
  <dcterms:modified xsi:type="dcterms:W3CDTF">2026-01-12T16:30:08Z</dcterms:modified>
  <dc:identifier>DAGCyogjFYc</dc:identifier>
</cp:coreProperties>
</file>