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0"/>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x="18288000" cy="10287000"/>
  <p:notesSz cx="6858000" cy="9144000"/>
  <p:embeddedFontLst>
    <p:embeddedFont>
      <p:font typeface="Oldstar" charset="1" panose="00000000000000000000"/>
      <p:regular r:id="rId19"/>
    </p:embeddedFont>
    <p:embeddedFont>
      <p:font typeface="Trebuchet MS" charset="1" panose="020B0603020202020204"/>
      <p:regular r:id="rId23"/>
    </p:embeddedFont>
    <p:embeddedFont>
      <p:font typeface="Trebuchet MS Italics" charset="1" panose="020B0603020202090204"/>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fonts/font19.fntdata" Type="http://schemas.openxmlformats.org/officeDocument/2006/relationships/font"/><Relationship Id="rId2" Target="presProps.xml" Type="http://schemas.openxmlformats.org/officeDocument/2006/relationships/presProps"/><Relationship Id="rId20" Target="notesMasters/notesMaster1.xml" Type="http://schemas.openxmlformats.org/officeDocument/2006/relationships/notesMaster"/><Relationship Id="rId21" Target="theme/theme2.xml" Type="http://schemas.openxmlformats.org/officeDocument/2006/relationships/theme"/><Relationship Id="rId22" Target="notesSlides/notesSlide1.xml" Type="http://schemas.openxmlformats.org/officeDocument/2006/relationships/notesSlide"/><Relationship Id="rId23" Target="fonts/font23.fntdata" Type="http://schemas.openxmlformats.org/officeDocument/2006/relationships/font"/><Relationship Id="rId24" Target="notesSlides/notesSlide2.xml" Type="http://schemas.openxmlformats.org/officeDocument/2006/relationships/notesSlide"/><Relationship Id="rId25" Target="notesSlides/notesSlide3.xml" Type="http://schemas.openxmlformats.org/officeDocument/2006/relationships/notesSlide"/><Relationship Id="rId26" Target="notesSlides/notesSlide4.xml" Type="http://schemas.openxmlformats.org/officeDocument/2006/relationships/notesSlide"/><Relationship Id="rId27" Target="notesSlides/notesSlide5.xml" Type="http://schemas.openxmlformats.org/officeDocument/2006/relationships/notesSlide"/><Relationship Id="rId28" Target="notesSlides/notesSlide6.xml" Type="http://schemas.openxmlformats.org/officeDocument/2006/relationships/notesSlide"/><Relationship Id="rId29" Target="notesSlides/notesSlide7.xml" Type="http://schemas.openxmlformats.org/officeDocument/2006/relationships/notesSlide"/><Relationship Id="rId3" Target="viewProps.xml" Type="http://schemas.openxmlformats.org/officeDocument/2006/relationships/viewProps"/><Relationship Id="rId30" Target="notesSlides/notesSlide8.xml" Type="http://schemas.openxmlformats.org/officeDocument/2006/relationships/notesSlide"/><Relationship Id="rId31" Target="notesSlides/notesSlide9.xml" Type="http://schemas.openxmlformats.org/officeDocument/2006/relationships/notesSlide"/><Relationship Id="rId32" Target="notesSlides/notesSlide10.xml" Type="http://schemas.openxmlformats.org/officeDocument/2006/relationships/notesSlide"/><Relationship Id="rId33" Target="notesSlides/notesSlide11.xml" Type="http://schemas.openxmlformats.org/officeDocument/2006/relationships/notesSlide"/><Relationship Id="rId34" Target="fonts/font34.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spiritual beliefs of the Vikings were very important to them, and played a large role in everyday life. They held ceremonies to honour the gods and legends, which would usually take place outdoors and included feasting and sacrifices.</a:t>
            </a:r>
          </a:p>
          <a:p>
            <a:r>
              <a:rPr lang="en-US"/>
              <a:t/>
            </a:r>
          </a:p>
          <a:p>
            <a:r>
              <a:rPr lang="en-US"/>
              <a:t>Often the local chieftain acted as a group's religious leader, but in some instances there were other people who were especially good at interacting with the gods or other mythical beings. These people, believed to be sorcerers or sorceresses, were sometimes asked to help resolve issues in society or provide guidance.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Once their world was created, Odin and the other gods realized that it needed life. They fashioned the first human couple, Ask and Embla, from two trees, [click animation 2x] and the age of humanity began!</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Thank you for listening! Does anyone have any questions?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Yggdrasil [eeg-drah-sil] is this immense, nurturing tree that was a central feature and one of the most original creations of the Norse universe. ​</a:t>
            </a:r>
          </a:p>
          <a:p>
            <a:r>
              <a:rPr lang="en-US"/>
              <a:t/>
            </a:r>
          </a:p>
          <a:p>
            <a:r>
              <a:rPr lang="en-US"/>
              <a:t>This gigantic, eternally green ash tree in the middle of Asgard covered the entire universe, binding the nine worlds of Norse mythology. ​</a:t>
            </a:r>
          </a:p>
          <a:p>
            <a:r>
              <a:rPr lang="en-US"/>
              <a:t/>
            </a:r>
          </a:p>
          <a:p>
            <a:r>
              <a:rPr lang="en-US"/>
              <a:t>This tree connects 9 distinct worlds together, thus creating a universe in which these worlds can interact with each other.​</a:t>
            </a:r>
          </a:p>
          <a:p>
            <a:r>
              <a:rPr lang="en-US"/>
              <a:t/>
            </a:r>
          </a:p>
          <a:p>
            <a:r>
              <a:rPr lang="en-US"/>
              <a:t>It extended up and above the heavens and its roots were buried into the depths of various worlds, including Earth.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Under the Norse Cosmos there were nine worlds divided into three levels: ​</a:t>
            </a:r>
          </a:p>
          <a:p>
            <a:r>
              <a:rPr lang="en-US"/>
              <a:t/>
            </a:r>
          </a:p>
          <a:p>
            <a:r>
              <a:rPr lang="en-US"/>
              <a:t>(Click through animation) The upper worlds included: Asgard, Vanaheim, and Alfheim. ​</a:t>
            </a:r>
          </a:p>
          <a:p>
            <a:r>
              <a:rPr lang="en-US"/>
              <a:t/>
            </a:r>
          </a:p>
          <a:p>
            <a:r>
              <a:rPr lang="en-US"/>
              <a:t>(Click through animation) While the middle worlds included: Midgard, Jotunheim, Svartalfheim and Nidarvellir,​</a:t>
            </a:r>
          </a:p>
          <a:p>
            <a:r>
              <a:rPr lang="en-US"/>
              <a:t/>
            </a:r>
          </a:p>
          <a:p>
            <a:r>
              <a:rPr lang="en-US"/>
              <a:t>(Click through animation) and finally, the lower worlds inlcuded: Muspelheim and Niflheim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the middle of the cosmos, high up in the sky is Asgard. This is the home of the gods. </a:t>
            </a:r>
          </a:p>
          <a:p>
            <a:r>
              <a:rPr lang="en-US"/>
              <a:t/>
            </a:r>
          </a:p>
          <a:p>
            <a:r>
              <a:rPr lang="en-US"/>
              <a:t>The male gods in Asgard are called Aesir and the female gods are called Asynjur. Aesir gods were sky gods, who dominated all things. These gods included Odin and his son Thor.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Midgard is the world where humans live. This world sometimes goes by the name “middle earth” because Midgard is located in the center of Yggdrasil, below Asgard. Midgard and Asgard are connected by the Bifrost, or the Rainbow Bridge.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Edda is a term used to describe two Icelandic manuscripts that were written in the 13th century CE. Together they are the main sources of Norse mythology. The first Edda manuscript was compiled by Snorri Sturluson, an Icelandic poet and historian. The second was written by an unknown author. </a:t>
            </a:r>
          </a:p>
          <a:p>
            <a:r>
              <a:rPr lang="en-US"/>
              <a:t/>
            </a:r>
          </a:p>
          <a:p>
            <a:r>
              <a:rPr lang="en-US"/>
              <a:t>Snorri's manuscript includes the Norse legend of how the world was created. Do you want to hear it?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the Earth or anything else was created, there were only two worlds in existence: the icy Niflheim and the fiery Muspelheim.</a:t>
            </a:r>
          </a:p>
          <a:p>
            <a:r>
              <a:rPr lang="en-US"/>
              <a:t/>
            </a:r>
          </a:p>
          <a:p>
            <a:r>
              <a:rPr lang="en-US"/>
              <a:t>Eventually the ice and fire of these two worlds met in the middle, and their combination created [click animation] the giant Ymir and [click animation] the great cow Audhumla.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Audhumla licked the ice of Niflheim until she eventually uncovered the first gods, who were frozen beneath the world's surface. [click animation]</a:t>
            </a:r>
          </a:p>
          <a:p>
            <a:r>
              <a:rPr lang="en-US"/>
              <a:t/>
            </a:r>
          </a:p>
          <a:p>
            <a:r>
              <a:rPr lang="en-US"/>
              <a:t>These gods had children of their own, one of whom was Odin.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Odin and the other young gods grew strong enough, they killed the great giant Ymir and created the world from his body. [click animation]</a:t>
            </a:r>
          </a:p>
          <a:p>
            <a:r>
              <a:rPr lang="en-US"/>
              <a:t/>
            </a:r>
          </a:p>
          <a:p>
            <a:r>
              <a:rPr lang="en-US"/>
              <a:t>His flesh was used to create the earth, his skull created the sky, his bones became mountains, and his blood became the sea.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42.pn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3.png" Type="http://schemas.openxmlformats.org/officeDocument/2006/relationships/image"/><Relationship Id="rId9" Target="../media/image44.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svg" Type="http://schemas.openxmlformats.org/officeDocument/2006/relationships/image"/><Relationship Id="rId2" Target="../notesSlides/notesSlide10.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42.png" Type="http://schemas.openxmlformats.org/officeDocument/2006/relationships/image"/><Relationship Id="rId6" Target="../media/image45.png" Type="http://schemas.openxmlformats.org/officeDocument/2006/relationships/image"/><Relationship Id="rId7" Target="../media/image15.png" Type="http://schemas.openxmlformats.org/officeDocument/2006/relationships/image"/><Relationship Id="rId8" Target="../media/image16.svg" Type="http://schemas.openxmlformats.org/officeDocument/2006/relationships/image"/><Relationship Id="rId9" Target="../media/image9.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9.png" Type="http://schemas.openxmlformats.org/officeDocument/2006/relationships/image"/><Relationship Id="rId12" Target="../media/image10.svg" Type="http://schemas.openxmlformats.org/officeDocument/2006/relationships/image"/><Relationship Id="rId13" Target="../media/image17.png" Type="http://schemas.openxmlformats.org/officeDocument/2006/relationships/image"/><Relationship Id="rId2" Target="../notesSlides/notesSlide11.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9.png" Type="http://schemas.openxmlformats.org/officeDocument/2006/relationships/image"/><Relationship Id="rId12" Target="../media/image10.svg" Type="http://schemas.openxmlformats.org/officeDocument/2006/relationships/image"/><Relationship Id="rId13" Target="../media/image17.png" Type="http://schemas.openxmlformats.org/officeDocument/2006/relationships/image"/><Relationship Id="rId2" Target="../notesSlides/notesSlide1.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18.png" Type="http://schemas.openxmlformats.org/officeDocument/2006/relationships/image"/><Relationship Id="rId6" Target="../media/image19.png" Type="http://schemas.openxmlformats.org/officeDocument/2006/relationships/image"/><Relationship Id="rId7" Target="../media/image20.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21.png" Type="http://schemas.openxmlformats.org/officeDocument/2006/relationships/image"/><Relationship Id="rId4" Target="../media/image22.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7.png" Type="http://schemas.openxmlformats.org/officeDocument/2006/relationships/image"/><Relationship Id="rId2" Target="../notesSlides/notesSlide4.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22.png" Type="http://schemas.openxmlformats.org/officeDocument/2006/relationships/image"/><Relationship Id="rId6" Target="../media/image23.png" Type="http://schemas.openxmlformats.org/officeDocument/2006/relationships/image"/><Relationship Id="rId7" Target="../media/image24.png" Type="http://schemas.openxmlformats.org/officeDocument/2006/relationships/image"/><Relationship Id="rId8" Target="../media/image25.svg" Type="http://schemas.openxmlformats.org/officeDocument/2006/relationships/image"/><Relationship Id="rId9" Target="../media/image26.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28.png" Type="http://schemas.openxmlformats.org/officeDocument/2006/relationships/image"/><Relationship Id="rId6" Target="../media/image29.svg" Type="http://schemas.openxmlformats.org/officeDocument/2006/relationships/image"/><Relationship Id="rId7" Target="../media/image30.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1.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7.png" Type="http://schemas.openxmlformats.org/officeDocument/2006/relationships/image"/><Relationship Id="rId11" Target="../media/image38.png" Type="http://schemas.openxmlformats.org/officeDocument/2006/relationships/image"/><Relationship Id="rId12" Target="../media/image39.svg" Type="http://schemas.openxmlformats.org/officeDocument/2006/relationships/image"/><Relationship Id="rId13" Target="../media/image40.png" Type="http://schemas.openxmlformats.org/officeDocument/2006/relationships/image"/><Relationship Id="rId14" Target="../media/image41.svg" Type="http://schemas.openxmlformats.org/officeDocument/2006/relationships/image"/><Relationship Id="rId2" Target="../notesSlides/notesSlide7.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2.png" Type="http://schemas.openxmlformats.org/officeDocument/2006/relationships/image"/><Relationship Id="rId6" Target="../media/image33.png" Type="http://schemas.openxmlformats.org/officeDocument/2006/relationships/image"/><Relationship Id="rId7" Target="../media/image34.svg" Type="http://schemas.openxmlformats.org/officeDocument/2006/relationships/image"/><Relationship Id="rId8" Target="../media/image35.png" Type="http://schemas.openxmlformats.org/officeDocument/2006/relationships/image"/><Relationship Id="rId9" Target="../media/image36.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2.png" Type="http://schemas.openxmlformats.org/officeDocument/2006/relationships/image"/><Relationship Id="rId6" Target="../media/image40.png" Type="http://schemas.openxmlformats.org/officeDocument/2006/relationships/image"/><Relationship Id="rId7" Target="../media/image41.svg" Type="http://schemas.openxmlformats.org/officeDocument/2006/relationships/image"/><Relationship Id="rId8" Target="../media/image4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E8DEC8"/>
        </a:solidFill>
      </p:bgPr>
    </p:bg>
    <p:spTree>
      <p:nvGrpSpPr>
        <p:cNvPr id="1" name=""/>
        <p:cNvGrpSpPr/>
        <p:nvPr/>
      </p:nvGrpSpPr>
      <p:grpSpPr>
        <a:xfrm>
          <a:off x="0" y="0"/>
          <a:ext cx="0" cy="0"/>
          <a:chOff x="0" y="0"/>
          <a:chExt cx="0" cy="0"/>
        </a:xfrm>
      </p:grpSpPr>
      <p:grpSp>
        <p:nvGrpSpPr>
          <p:cNvPr name="Group 2" id="2"/>
          <p:cNvGrpSpPr/>
          <p:nvPr/>
        </p:nvGrpSpPr>
        <p:grpSpPr>
          <a:xfrm rot="0">
            <a:off x="-695098" y="-356127"/>
            <a:ext cx="9493702" cy="10999254"/>
            <a:chOff x="0" y="0"/>
            <a:chExt cx="2500399" cy="2896923"/>
          </a:xfrm>
        </p:grpSpPr>
        <p:sp>
          <p:nvSpPr>
            <p:cNvPr name="Freeform 3" id="3"/>
            <p:cNvSpPr/>
            <p:nvPr/>
          </p:nvSpPr>
          <p:spPr>
            <a:xfrm flipH="false" flipV="false" rot="0">
              <a:off x="0" y="0"/>
              <a:ext cx="2500399" cy="2896923"/>
            </a:xfrm>
            <a:custGeom>
              <a:avLst/>
              <a:gdLst/>
              <a:ahLst/>
              <a:cxnLst/>
              <a:rect r="r" b="b" t="t" l="l"/>
              <a:pathLst>
                <a:path h="2896923" w="2500399">
                  <a:moveTo>
                    <a:pt x="0" y="0"/>
                  </a:moveTo>
                  <a:lnTo>
                    <a:pt x="2500399" y="0"/>
                  </a:lnTo>
                  <a:lnTo>
                    <a:pt x="2500399" y="2896923"/>
                  </a:lnTo>
                  <a:lnTo>
                    <a:pt x="0" y="2896923"/>
                  </a:lnTo>
                  <a:close/>
                </a:path>
              </a:pathLst>
            </a:custGeom>
            <a:solidFill>
              <a:srgbClr val="233E44"/>
            </a:solidFill>
          </p:spPr>
        </p:sp>
        <p:sp>
          <p:nvSpPr>
            <p:cNvPr name="TextBox 4" id="4"/>
            <p:cNvSpPr txBox="true"/>
            <p:nvPr/>
          </p:nvSpPr>
          <p:spPr>
            <a:xfrm>
              <a:off x="0" y="-38100"/>
              <a:ext cx="2500399" cy="2935023"/>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5400000">
            <a:off x="9144000" y="0"/>
            <a:ext cx="10287000" cy="10287000"/>
          </a:xfrm>
          <a:custGeom>
            <a:avLst/>
            <a:gdLst/>
            <a:ahLst/>
            <a:cxnLst/>
            <a:rect r="r" b="b" t="t" l="l"/>
            <a:pathLst>
              <a:path h="10287000" w="10287000">
                <a:moveTo>
                  <a:pt x="0" y="0"/>
                </a:moveTo>
                <a:lnTo>
                  <a:pt x="10287000" y="0"/>
                </a:lnTo>
                <a:lnTo>
                  <a:pt x="10287000" y="10287000"/>
                </a:lnTo>
                <a:lnTo>
                  <a:pt x="0" y="10287000"/>
                </a:lnTo>
                <a:lnTo>
                  <a:pt x="0" y="0"/>
                </a:lnTo>
                <a:close/>
              </a:path>
            </a:pathLst>
          </a:custGeom>
          <a:blipFill>
            <a:blip r:embed="rId2">
              <a:alphaModFix amt="55000"/>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9885702" y="1161288"/>
            <a:ext cx="7315200" cy="832104"/>
          </a:xfrm>
          <a:custGeom>
            <a:avLst/>
            <a:gdLst/>
            <a:ahLst/>
            <a:cxnLst/>
            <a:rect r="r" b="b" t="t" l="l"/>
            <a:pathLst>
              <a:path h="832104" w="7315200">
                <a:moveTo>
                  <a:pt x="0" y="0"/>
                </a:moveTo>
                <a:lnTo>
                  <a:pt x="7315200" y="0"/>
                </a:lnTo>
                <a:lnTo>
                  <a:pt x="7315200" y="832104"/>
                </a:lnTo>
                <a:lnTo>
                  <a:pt x="0" y="83210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9282774" y="3412493"/>
            <a:ext cx="8521056" cy="5845807"/>
          </a:xfrm>
          <a:prstGeom prst="rect">
            <a:avLst/>
          </a:prstGeom>
        </p:spPr>
        <p:txBody>
          <a:bodyPr anchor="t" rtlCol="false" tIns="0" lIns="0" bIns="0" rIns="0">
            <a:spAutoFit/>
          </a:bodyPr>
          <a:lstStyle/>
          <a:p>
            <a:pPr algn="ctr">
              <a:lnSpc>
                <a:spcPts val="15180"/>
              </a:lnSpc>
            </a:pPr>
            <a:r>
              <a:rPr lang="en-US" sz="14321">
                <a:solidFill>
                  <a:srgbClr val="233E44"/>
                </a:solidFill>
                <a:latin typeface="Oldstar"/>
                <a:ea typeface="Oldstar"/>
                <a:cs typeface="Oldstar"/>
                <a:sym typeface="Oldstar"/>
              </a:rPr>
              <a:t>Mythology and legends</a:t>
            </a:r>
          </a:p>
        </p:txBody>
      </p:sp>
      <p:sp>
        <p:nvSpPr>
          <p:cNvPr name="TextBox 8" id="8"/>
          <p:cNvSpPr txBox="true"/>
          <p:nvPr/>
        </p:nvSpPr>
        <p:spPr>
          <a:xfrm rot="0">
            <a:off x="10211109" y="2211414"/>
            <a:ext cx="6664386" cy="939699"/>
          </a:xfrm>
          <a:prstGeom prst="rect">
            <a:avLst/>
          </a:prstGeom>
        </p:spPr>
        <p:txBody>
          <a:bodyPr anchor="t" rtlCol="false" tIns="0" lIns="0" bIns="0" rIns="0">
            <a:spAutoFit/>
          </a:bodyPr>
          <a:lstStyle/>
          <a:p>
            <a:pPr algn="ctr">
              <a:lnSpc>
                <a:spcPts val="7134"/>
              </a:lnSpc>
            </a:pPr>
            <a:r>
              <a:rPr lang="en-US" sz="6730">
                <a:solidFill>
                  <a:srgbClr val="233E44"/>
                </a:solidFill>
                <a:latin typeface="Oldstar"/>
                <a:ea typeface="Oldstar"/>
                <a:cs typeface="Oldstar"/>
                <a:sym typeface="Oldstar"/>
              </a:rPr>
              <a:t>Vikings:</a:t>
            </a:r>
          </a:p>
        </p:txBody>
      </p:sp>
      <p:grpSp>
        <p:nvGrpSpPr>
          <p:cNvPr name="Group 9" id="9"/>
          <p:cNvGrpSpPr/>
          <p:nvPr/>
        </p:nvGrpSpPr>
        <p:grpSpPr>
          <a:xfrm rot="0">
            <a:off x="-1143000" y="0"/>
            <a:ext cx="20574000" cy="10287000"/>
            <a:chOff x="0" y="0"/>
            <a:chExt cx="27432000" cy="13716000"/>
          </a:xfrm>
        </p:grpSpPr>
        <p:sp>
          <p:nvSpPr>
            <p:cNvPr name="Freeform 10" id="10"/>
            <p:cNvSpPr/>
            <p:nvPr/>
          </p:nvSpPr>
          <p:spPr>
            <a:xfrm flipH="false" flipV="false" rot="-5400000">
              <a:off x="13716000" y="0"/>
              <a:ext cx="13716000" cy="13716000"/>
            </a:xfrm>
            <a:custGeom>
              <a:avLst/>
              <a:gdLst/>
              <a:ahLst/>
              <a:cxnLst/>
              <a:rect r="r" b="b" t="t" l="l"/>
              <a:pathLst>
                <a:path h="13716000" w="13716000">
                  <a:moveTo>
                    <a:pt x="0" y="0"/>
                  </a:moveTo>
                  <a:lnTo>
                    <a:pt x="13716000" y="0"/>
                  </a:lnTo>
                  <a:lnTo>
                    <a:pt x="13716000" y="13716000"/>
                  </a:lnTo>
                  <a:lnTo>
                    <a:pt x="0" y="13716000"/>
                  </a:lnTo>
                  <a:lnTo>
                    <a:pt x="0" y="0"/>
                  </a:lnTo>
                  <a:close/>
                </a:path>
              </a:pathLst>
            </a:custGeom>
            <a:blipFill>
              <a:blip r:embed="rId2">
                <a:alphaModFix amt="25000"/>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true" rot="-5400000">
              <a:off x="0" y="0"/>
              <a:ext cx="13716000" cy="13716000"/>
            </a:xfrm>
            <a:custGeom>
              <a:avLst/>
              <a:gdLst/>
              <a:ahLst/>
              <a:cxnLst/>
              <a:rect r="r" b="b" t="t" l="l"/>
              <a:pathLst>
                <a:path h="13716000" w="13716000">
                  <a:moveTo>
                    <a:pt x="0" y="13716000"/>
                  </a:moveTo>
                  <a:lnTo>
                    <a:pt x="13716000" y="13716000"/>
                  </a:lnTo>
                  <a:lnTo>
                    <a:pt x="13716000" y="0"/>
                  </a:lnTo>
                  <a:lnTo>
                    <a:pt x="0" y="0"/>
                  </a:lnTo>
                  <a:lnTo>
                    <a:pt x="0" y="13716000"/>
                  </a:lnTo>
                  <a:close/>
                </a:path>
              </a:pathLst>
            </a:custGeom>
            <a:blipFill>
              <a:blip r:embed="rId2">
                <a:alphaModFix amt="25000"/>
                <a:extLst>
                  <a:ext uri="{96DAC541-7B7A-43D3-8B79-37D633B846F1}">
                    <asvg:svgBlip xmlns:asvg="http://schemas.microsoft.com/office/drawing/2016/SVG/main" r:embed="rId3"/>
                  </a:ext>
                </a:extLst>
              </a:blip>
              <a:stretch>
                <a:fillRect l="0" t="0" r="0" b="0"/>
              </a:stretch>
            </a:blipFill>
          </p:spPr>
        </p:sp>
      </p:grpSp>
      <p:sp>
        <p:nvSpPr>
          <p:cNvPr name="Freeform 12" id="12"/>
          <p:cNvSpPr/>
          <p:nvPr/>
        </p:nvSpPr>
        <p:spPr>
          <a:xfrm flipH="false" flipV="false" rot="0">
            <a:off x="3840973" y="1993392"/>
            <a:ext cx="4957631" cy="5518059"/>
          </a:xfrm>
          <a:custGeom>
            <a:avLst/>
            <a:gdLst/>
            <a:ahLst/>
            <a:cxnLst/>
            <a:rect r="r" b="b" t="t" l="l"/>
            <a:pathLst>
              <a:path h="5518059" w="4957631">
                <a:moveTo>
                  <a:pt x="0" y="0"/>
                </a:moveTo>
                <a:lnTo>
                  <a:pt x="4957631" y="0"/>
                </a:lnTo>
                <a:lnTo>
                  <a:pt x="4957631" y="5518058"/>
                </a:lnTo>
                <a:lnTo>
                  <a:pt x="0" y="5518058"/>
                </a:lnTo>
                <a:lnTo>
                  <a:pt x="0" y="0"/>
                </a:lnTo>
                <a:close/>
              </a:path>
            </a:pathLst>
          </a:custGeom>
          <a:blipFill>
            <a:blip r:embed="rId6"/>
            <a:stretch>
              <a:fillRect l="0" t="0" r="0" b="0"/>
            </a:stretch>
          </a:blipFill>
        </p:spPr>
      </p:sp>
      <p:sp>
        <p:nvSpPr>
          <p:cNvPr name="Freeform 13" id="13"/>
          <p:cNvSpPr/>
          <p:nvPr/>
        </p:nvSpPr>
        <p:spPr>
          <a:xfrm flipH="false" flipV="false" rot="0">
            <a:off x="1418898" y="3045410"/>
            <a:ext cx="3933918" cy="4196179"/>
          </a:xfrm>
          <a:custGeom>
            <a:avLst/>
            <a:gdLst/>
            <a:ahLst/>
            <a:cxnLst/>
            <a:rect r="r" b="b" t="t" l="l"/>
            <a:pathLst>
              <a:path h="4196179" w="3933918">
                <a:moveTo>
                  <a:pt x="0" y="0"/>
                </a:moveTo>
                <a:lnTo>
                  <a:pt x="3933918" y="0"/>
                </a:lnTo>
                <a:lnTo>
                  <a:pt x="3933918" y="4196180"/>
                </a:lnTo>
                <a:lnTo>
                  <a:pt x="0" y="4196180"/>
                </a:lnTo>
                <a:lnTo>
                  <a:pt x="0" y="0"/>
                </a:lnTo>
                <a:close/>
              </a:path>
            </a:pathLst>
          </a:custGeom>
          <a:blipFill>
            <a:blip r:embed="rId7"/>
            <a:stretch>
              <a:fillRect l="0" t="0" r="0" b="0"/>
            </a:stretch>
          </a:blipFill>
        </p:spPr>
      </p:sp>
      <p:sp>
        <p:nvSpPr>
          <p:cNvPr name="Freeform 14" id="14"/>
          <p:cNvSpPr/>
          <p:nvPr/>
        </p:nvSpPr>
        <p:spPr>
          <a:xfrm flipH="false" flipV="false" rot="0">
            <a:off x="369049" y="4989438"/>
            <a:ext cx="4314338" cy="4114800"/>
          </a:xfrm>
          <a:custGeom>
            <a:avLst/>
            <a:gdLst/>
            <a:ahLst/>
            <a:cxnLst/>
            <a:rect r="r" b="b" t="t" l="l"/>
            <a:pathLst>
              <a:path h="4114800" w="4314338">
                <a:moveTo>
                  <a:pt x="0" y="0"/>
                </a:moveTo>
                <a:lnTo>
                  <a:pt x="4314338" y="0"/>
                </a:lnTo>
                <a:lnTo>
                  <a:pt x="431433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4683387" y="6865568"/>
            <a:ext cx="1449401" cy="2570999"/>
          </a:xfrm>
          <a:custGeom>
            <a:avLst/>
            <a:gdLst/>
            <a:ahLst/>
            <a:cxnLst/>
            <a:rect r="r" b="b" t="t" l="l"/>
            <a:pathLst>
              <a:path h="2570999" w="1449401">
                <a:moveTo>
                  <a:pt x="0" y="0"/>
                </a:moveTo>
                <a:lnTo>
                  <a:pt x="1449401" y="0"/>
                </a:lnTo>
                <a:lnTo>
                  <a:pt x="1449401" y="2570999"/>
                </a:lnTo>
                <a:lnTo>
                  <a:pt x="0" y="257099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p:cNvSpPr/>
          <p:nvPr/>
        </p:nvSpPr>
        <p:spPr>
          <a:xfrm flipH="false" flipV="false" rot="0">
            <a:off x="4469877" y="1161288"/>
            <a:ext cx="2439040" cy="2633241"/>
          </a:xfrm>
          <a:custGeom>
            <a:avLst/>
            <a:gdLst/>
            <a:ahLst/>
            <a:cxnLst/>
            <a:rect r="r" b="b" t="t" l="l"/>
            <a:pathLst>
              <a:path h="2633241" w="2439040">
                <a:moveTo>
                  <a:pt x="0" y="0"/>
                </a:moveTo>
                <a:lnTo>
                  <a:pt x="2439040" y="0"/>
                </a:lnTo>
                <a:lnTo>
                  <a:pt x="2439040" y="2633241"/>
                </a:lnTo>
                <a:lnTo>
                  <a:pt x="0" y="263324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233E44"/>
        </a:solidFill>
      </p:bgPr>
    </p:bg>
    <p:spTree>
      <p:nvGrpSpPr>
        <p:cNvPr id="1" name=""/>
        <p:cNvGrpSpPr/>
        <p:nvPr/>
      </p:nvGrpSpPr>
      <p:grpSpPr>
        <a:xfrm>
          <a:off x="0" y="0"/>
          <a:ext cx="0" cy="0"/>
          <a:chOff x="0" y="0"/>
          <a:chExt cx="0" cy="0"/>
        </a:xfrm>
      </p:grpSpPr>
      <p:grpSp>
        <p:nvGrpSpPr>
          <p:cNvPr name="Group 2" id="2"/>
          <p:cNvGrpSpPr/>
          <p:nvPr/>
        </p:nvGrpSpPr>
        <p:grpSpPr>
          <a:xfrm rot="0">
            <a:off x="-1143000" y="0"/>
            <a:ext cx="20574000" cy="10287000"/>
            <a:chOff x="0" y="0"/>
            <a:chExt cx="27432000" cy="13716000"/>
          </a:xfrm>
        </p:grpSpPr>
        <p:sp>
          <p:nvSpPr>
            <p:cNvPr name="Freeform 3" id="3"/>
            <p:cNvSpPr/>
            <p:nvPr/>
          </p:nvSpPr>
          <p:spPr>
            <a:xfrm flipH="false" flipV="false" rot="-5400000">
              <a:off x="13716000" y="0"/>
              <a:ext cx="13716000" cy="13716000"/>
            </a:xfrm>
            <a:custGeom>
              <a:avLst/>
              <a:gdLst/>
              <a:ahLst/>
              <a:cxnLst/>
              <a:rect r="r" b="b" t="t" l="l"/>
              <a:pathLst>
                <a:path h="13716000" w="13716000">
                  <a:moveTo>
                    <a:pt x="0" y="0"/>
                  </a:moveTo>
                  <a:lnTo>
                    <a:pt x="13716000" y="0"/>
                  </a:lnTo>
                  <a:lnTo>
                    <a:pt x="13716000" y="13716000"/>
                  </a:lnTo>
                  <a:lnTo>
                    <a:pt x="0" y="13716000"/>
                  </a:lnTo>
                  <a:lnTo>
                    <a:pt x="0" y="0"/>
                  </a:lnTo>
                  <a:close/>
                </a:path>
              </a:pathLst>
            </a:custGeom>
            <a:blipFill>
              <a:blip r:embed="rId3">
                <a:alphaModFix amt="25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true" rot="-5400000">
              <a:off x="0" y="0"/>
              <a:ext cx="13716000" cy="13716000"/>
            </a:xfrm>
            <a:custGeom>
              <a:avLst/>
              <a:gdLst/>
              <a:ahLst/>
              <a:cxnLst/>
              <a:rect r="r" b="b" t="t" l="l"/>
              <a:pathLst>
                <a:path h="13716000" w="13716000">
                  <a:moveTo>
                    <a:pt x="0" y="13716000"/>
                  </a:moveTo>
                  <a:lnTo>
                    <a:pt x="13716000" y="13716000"/>
                  </a:lnTo>
                  <a:lnTo>
                    <a:pt x="13716000" y="0"/>
                  </a:lnTo>
                  <a:lnTo>
                    <a:pt x="0" y="0"/>
                  </a:lnTo>
                  <a:lnTo>
                    <a:pt x="0" y="13716000"/>
                  </a:lnTo>
                  <a:close/>
                </a:path>
              </a:pathLst>
            </a:custGeom>
            <a:blipFill>
              <a:blip r:embed="rId3">
                <a:alphaModFix amt="25000"/>
                <a:extLst>
                  <a:ext uri="{96DAC541-7B7A-43D3-8B79-37D633B846F1}">
                    <asvg:svgBlip xmlns:asvg="http://schemas.microsoft.com/office/drawing/2016/SVG/main" r:embed="rId4"/>
                  </a:ext>
                </a:extLst>
              </a:blip>
              <a:stretch>
                <a:fillRect l="0" t="0" r="0" b="0"/>
              </a:stretch>
            </a:blipFill>
          </p:spPr>
        </p:sp>
      </p:grpSp>
      <p:sp>
        <p:nvSpPr>
          <p:cNvPr name="Freeform 5" id="5"/>
          <p:cNvSpPr/>
          <p:nvPr/>
        </p:nvSpPr>
        <p:spPr>
          <a:xfrm flipH="false" flipV="false" rot="0">
            <a:off x="10516915" y="2908534"/>
            <a:ext cx="5975898" cy="6531036"/>
          </a:xfrm>
          <a:custGeom>
            <a:avLst/>
            <a:gdLst/>
            <a:ahLst/>
            <a:cxnLst/>
            <a:rect r="r" b="b" t="t" l="l"/>
            <a:pathLst>
              <a:path h="6531036" w="5975898">
                <a:moveTo>
                  <a:pt x="0" y="0"/>
                </a:moveTo>
                <a:lnTo>
                  <a:pt x="5975899" y="0"/>
                </a:lnTo>
                <a:lnTo>
                  <a:pt x="5975899" y="6531036"/>
                </a:lnTo>
                <a:lnTo>
                  <a:pt x="0" y="6531036"/>
                </a:lnTo>
                <a:lnTo>
                  <a:pt x="0" y="0"/>
                </a:lnTo>
                <a:close/>
              </a:path>
            </a:pathLst>
          </a:custGeom>
          <a:blipFill>
            <a:blip r:embed="rId5"/>
            <a:stretch>
              <a:fillRect l="0" t="0" r="0" b="0"/>
            </a:stretch>
          </a:blipFill>
        </p:spPr>
      </p:sp>
      <p:sp>
        <p:nvSpPr>
          <p:cNvPr name="Freeform 6" id="6"/>
          <p:cNvSpPr/>
          <p:nvPr/>
        </p:nvSpPr>
        <p:spPr>
          <a:xfrm flipH="false" flipV="false" rot="0">
            <a:off x="2186648" y="1028700"/>
            <a:ext cx="6957352" cy="7362277"/>
          </a:xfrm>
          <a:custGeom>
            <a:avLst/>
            <a:gdLst/>
            <a:ahLst/>
            <a:cxnLst/>
            <a:rect r="r" b="b" t="t" l="l"/>
            <a:pathLst>
              <a:path h="7362277" w="6957352">
                <a:moveTo>
                  <a:pt x="0" y="0"/>
                </a:moveTo>
                <a:lnTo>
                  <a:pt x="6957352" y="0"/>
                </a:lnTo>
                <a:lnTo>
                  <a:pt x="6957352" y="7362277"/>
                </a:lnTo>
                <a:lnTo>
                  <a:pt x="0" y="736227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1712033" y="799056"/>
            <a:ext cx="7959075" cy="7949126"/>
          </a:xfrm>
          <a:custGeom>
            <a:avLst/>
            <a:gdLst/>
            <a:ahLst/>
            <a:cxnLst/>
            <a:rect r="r" b="b" t="t" l="l"/>
            <a:pathLst>
              <a:path h="7949126" w="7959075">
                <a:moveTo>
                  <a:pt x="0" y="0"/>
                </a:moveTo>
                <a:lnTo>
                  <a:pt x="7959075" y="0"/>
                </a:lnTo>
                <a:lnTo>
                  <a:pt x="7959075" y="7949127"/>
                </a:lnTo>
                <a:lnTo>
                  <a:pt x="0" y="794912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233E44"/>
        </a:solidFill>
      </p:bgPr>
    </p:bg>
    <p:spTree>
      <p:nvGrpSpPr>
        <p:cNvPr id="1" name=""/>
        <p:cNvGrpSpPr/>
        <p:nvPr/>
      </p:nvGrpSpPr>
      <p:grpSpPr>
        <a:xfrm>
          <a:off x="0" y="0"/>
          <a:ext cx="0" cy="0"/>
          <a:chOff x="0" y="0"/>
          <a:chExt cx="0" cy="0"/>
        </a:xfrm>
      </p:grpSpPr>
      <p:grpSp>
        <p:nvGrpSpPr>
          <p:cNvPr name="Group 2" id="2"/>
          <p:cNvGrpSpPr/>
          <p:nvPr/>
        </p:nvGrpSpPr>
        <p:grpSpPr>
          <a:xfrm rot="0">
            <a:off x="-1143000" y="0"/>
            <a:ext cx="20574000" cy="10287000"/>
            <a:chOff x="0" y="0"/>
            <a:chExt cx="27432000" cy="13716000"/>
          </a:xfrm>
        </p:grpSpPr>
        <p:sp>
          <p:nvSpPr>
            <p:cNvPr name="Freeform 3" id="3"/>
            <p:cNvSpPr/>
            <p:nvPr/>
          </p:nvSpPr>
          <p:spPr>
            <a:xfrm flipH="false" flipV="false" rot="-5400000">
              <a:off x="13716000" y="0"/>
              <a:ext cx="13716000" cy="13716000"/>
            </a:xfrm>
            <a:custGeom>
              <a:avLst/>
              <a:gdLst/>
              <a:ahLst/>
              <a:cxnLst/>
              <a:rect r="r" b="b" t="t" l="l"/>
              <a:pathLst>
                <a:path h="13716000" w="13716000">
                  <a:moveTo>
                    <a:pt x="0" y="0"/>
                  </a:moveTo>
                  <a:lnTo>
                    <a:pt x="13716000" y="0"/>
                  </a:lnTo>
                  <a:lnTo>
                    <a:pt x="13716000" y="13716000"/>
                  </a:lnTo>
                  <a:lnTo>
                    <a:pt x="0" y="13716000"/>
                  </a:lnTo>
                  <a:lnTo>
                    <a:pt x="0" y="0"/>
                  </a:lnTo>
                  <a:close/>
                </a:path>
              </a:pathLst>
            </a:custGeom>
            <a:blipFill>
              <a:blip r:embed="rId3">
                <a:alphaModFix amt="25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true" rot="-5400000">
              <a:off x="0" y="0"/>
              <a:ext cx="13716000" cy="13716000"/>
            </a:xfrm>
            <a:custGeom>
              <a:avLst/>
              <a:gdLst/>
              <a:ahLst/>
              <a:cxnLst/>
              <a:rect r="r" b="b" t="t" l="l"/>
              <a:pathLst>
                <a:path h="13716000" w="13716000">
                  <a:moveTo>
                    <a:pt x="0" y="13716000"/>
                  </a:moveTo>
                  <a:lnTo>
                    <a:pt x="13716000" y="13716000"/>
                  </a:lnTo>
                  <a:lnTo>
                    <a:pt x="13716000" y="0"/>
                  </a:lnTo>
                  <a:lnTo>
                    <a:pt x="0" y="0"/>
                  </a:lnTo>
                  <a:lnTo>
                    <a:pt x="0" y="13716000"/>
                  </a:lnTo>
                  <a:close/>
                </a:path>
              </a:pathLst>
            </a:custGeom>
            <a:blipFill>
              <a:blip r:embed="rId3">
                <a:alphaModFix amt="25000"/>
                <a:extLst>
                  <a:ext uri="{96DAC541-7B7A-43D3-8B79-37D633B846F1}">
                    <asvg:svgBlip xmlns:asvg="http://schemas.microsoft.com/office/drawing/2016/SVG/main" r:embed="rId4"/>
                  </a:ext>
                </a:extLst>
              </a:blip>
              <a:stretch>
                <a:fillRect l="0" t="0" r="0" b="0"/>
              </a:stretch>
            </a:blipFill>
          </p:spPr>
        </p:sp>
      </p:grpSp>
      <p:sp>
        <p:nvSpPr>
          <p:cNvPr name="Freeform 5" id="5"/>
          <p:cNvSpPr/>
          <p:nvPr/>
        </p:nvSpPr>
        <p:spPr>
          <a:xfrm flipH="false" flipV="false" rot="0">
            <a:off x="10184587" y="2470464"/>
            <a:ext cx="5975898" cy="6531036"/>
          </a:xfrm>
          <a:custGeom>
            <a:avLst/>
            <a:gdLst/>
            <a:ahLst/>
            <a:cxnLst/>
            <a:rect r="r" b="b" t="t" l="l"/>
            <a:pathLst>
              <a:path h="6531036" w="5975898">
                <a:moveTo>
                  <a:pt x="0" y="0"/>
                </a:moveTo>
                <a:lnTo>
                  <a:pt x="5975898" y="0"/>
                </a:lnTo>
                <a:lnTo>
                  <a:pt x="5975898" y="6531036"/>
                </a:lnTo>
                <a:lnTo>
                  <a:pt x="0" y="6531036"/>
                </a:lnTo>
                <a:lnTo>
                  <a:pt x="0" y="0"/>
                </a:lnTo>
                <a:close/>
              </a:path>
            </a:pathLst>
          </a:custGeom>
          <a:blipFill>
            <a:blip r:embed="rId5"/>
            <a:stretch>
              <a:fillRect l="0" t="0" r="0" b="0"/>
            </a:stretch>
          </a:blipFill>
        </p:spPr>
      </p:sp>
      <p:sp>
        <p:nvSpPr>
          <p:cNvPr name="Freeform 6" id="6"/>
          <p:cNvSpPr/>
          <p:nvPr/>
        </p:nvSpPr>
        <p:spPr>
          <a:xfrm flipH="false" flipV="false" rot="0">
            <a:off x="2839429" y="1028700"/>
            <a:ext cx="5781294" cy="8229600"/>
          </a:xfrm>
          <a:custGeom>
            <a:avLst/>
            <a:gdLst/>
            <a:ahLst/>
            <a:cxnLst/>
            <a:rect r="r" b="b" t="t" l="l"/>
            <a:pathLst>
              <a:path h="8229600" w="5781294">
                <a:moveTo>
                  <a:pt x="0" y="0"/>
                </a:moveTo>
                <a:lnTo>
                  <a:pt x="5781294" y="0"/>
                </a:lnTo>
                <a:lnTo>
                  <a:pt x="5781294" y="8229600"/>
                </a:lnTo>
                <a:lnTo>
                  <a:pt x="0" y="8229600"/>
                </a:lnTo>
                <a:lnTo>
                  <a:pt x="0" y="0"/>
                </a:lnTo>
                <a:close/>
              </a:path>
            </a:pathLst>
          </a:custGeom>
          <a:blipFill>
            <a:blip r:embed="rId6"/>
            <a:stretch>
              <a:fillRect l="0" t="0" r="0" b="0"/>
            </a:stretch>
          </a:blipFill>
        </p:spPr>
      </p:sp>
      <p:sp>
        <p:nvSpPr>
          <p:cNvPr name="Freeform 7" id="7"/>
          <p:cNvSpPr/>
          <p:nvPr/>
        </p:nvSpPr>
        <p:spPr>
          <a:xfrm flipH="false" flipV="false" rot="0">
            <a:off x="3945282" y="5143500"/>
            <a:ext cx="1784795" cy="4114800"/>
          </a:xfrm>
          <a:custGeom>
            <a:avLst/>
            <a:gdLst/>
            <a:ahLst/>
            <a:cxnLst/>
            <a:rect r="r" b="b" t="t" l="l"/>
            <a:pathLst>
              <a:path h="4114800" w="1784795">
                <a:moveTo>
                  <a:pt x="0" y="0"/>
                </a:moveTo>
                <a:lnTo>
                  <a:pt x="1784794" y="0"/>
                </a:lnTo>
                <a:lnTo>
                  <a:pt x="178479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6022661" y="4886700"/>
            <a:ext cx="2319718" cy="4114800"/>
          </a:xfrm>
          <a:custGeom>
            <a:avLst/>
            <a:gdLst/>
            <a:ahLst/>
            <a:cxnLst/>
            <a:rect r="r" b="b" t="t" l="l"/>
            <a:pathLst>
              <a:path h="4114800" w="2319718">
                <a:moveTo>
                  <a:pt x="0" y="0"/>
                </a:moveTo>
                <a:lnTo>
                  <a:pt x="2319718" y="0"/>
                </a:lnTo>
                <a:lnTo>
                  <a:pt x="231971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E8DEC8"/>
        </a:solidFill>
      </p:bgPr>
    </p:bg>
    <p:spTree>
      <p:nvGrpSpPr>
        <p:cNvPr id="1" name=""/>
        <p:cNvGrpSpPr/>
        <p:nvPr/>
      </p:nvGrpSpPr>
      <p:grpSpPr>
        <a:xfrm>
          <a:off x="0" y="0"/>
          <a:ext cx="0" cy="0"/>
          <a:chOff x="0" y="0"/>
          <a:chExt cx="0" cy="0"/>
        </a:xfrm>
      </p:grpSpPr>
      <p:grpSp>
        <p:nvGrpSpPr>
          <p:cNvPr name="Group 2" id="2"/>
          <p:cNvGrpSpPr/>
          <p:nvPr/>
        </p:nvGrpSpPr>
        <p:grpSpPr>
          <a:xfrm rot="0">
            <a:off x="9631217" y="-248565"/>
            <a:ext cx="10759770" cy="10784131"/>
            <a:chOff x="0" y="0"/>
            <a:chExt cx="2833849" cy="2840265"/>
          </a:xfrm>
        </p:grpSpPr>
        <p:sp>
          <p:nvSpPr>
            <p:cNvPr name="Freeform 3" id="3"/>
            <p:cNvSpPr/>
            <p:nvPr/>
          </p:nvSpPr>
          <p:spPr>
            <a:xfrm flipH="false" flipV="false" rot="0">
              <a:off x="0" y="0"/>
              <a:ext cx="2833849" cy="2840265"/>
            </a:xfrm>
            <a:custGeom>
              <a:avLst/>
              <a:gdLst/>
              <a:ahLst/>
              <a:cxnLst/>
              <a:rect r="r" b="b" t="t" l="l"/>
              <a:pathLst>
                <a:path h="2840265" w="2833849">
                  <a:moveTo>
                    <a:pt x="0" y="0"/>
                  </a:moveTo>
                  <a:lnTo>
                    <a:pt x="2833849" y="0"/>
                  </a:lnTo>
                  <a:lnTo>
                    <a:pt x="2833849" y="2840265"/>
                  </a:lnTo>
                  <a:lnTo>
                    <a:pt x="0" y="2840265"/>
                  </a:lnTo>
                  <a:close/>
                </a:path>
              </a:pathLst>
            </a:custGeom>
            <a:solidFill>
              <a:srgbClr val="233E44"/>
            </a:solidFill>
          </p:spPr>
        </p:sp>
        <p:sp>
          <p:nvSpPr>
            <p:cNvPr name="TextBox 4" id="4"/>
            <p:cNvSpPr txBox="true"/>
            <p:nvPr/>
          </p:nvSpPr>
          <p:spPr>
            <a:xfrm>
              <a:off x="0" y="-38100"/>
              <a:ext cx="2833849" cy="2878365"/>
            </a:xfrm>
            <a:prstGeom prst="rect">
              <a:avLst/>
            </a:prstGeom>
          </p:spPr>
          <p:txBody>
            <a:bodyPr anchor="ctr" rtlCol="false" tIns="50800" lIns="50800" bIns="50800" rIns="50800"/>
            <a:lstStyle/>
            <a:p>
              <a:pPr algn="ctr">
                <a:lnSpc>
                  <a:spcPts val="3376"/>
                </a:lnSpc>
              </a:pPr>
            </a:p>
          </p:txBody>
        </p:sp>
      </p:grpSp>
      <p:grpSp>
        <p:nvGrpSpPr>
          <p:cNvPr name="Group 5" id="5"/>
          <p:cNvGrpSpPr/>
          <p:nvPr/>
        </p:nvGrpSpPr>
        <p:grpSpPr>
          <a:xfrm rot="0">
            <a:off x="-2286000" y="0"/>
            <a:ext cx="20574000" cy="10287000"/>
            <a:chOff x="0" y="0"/>
            <a:chExt cx="27432000" cy="13716000"/>
          </a:xfrm>
        </p:grpSpPr>
        <p:sp>
          <p:nvSpPr>
            <p:cNvPr name="Freeform 6" id="6"/>
            <p:cNvSpPr/>
            <p:nvPr/>
          </p:nvSpPr>
          <p:spPr>
            <a:xfrm flipH="false" flipV="false" rot="-5400000">
              <a:off x="13716000" y="0"/>
              <a:ext cx="13716000" cy="13716000"/>
            </a:xfrm>
            <a:custGeom>
              <a:avLst/>
              <a:gdLst/>
              <a:ahLst/>
              <a:cxnLst/>
              <a:rect r="r" b="b" t="t" l="l"/>
              <a:pathLst>
                <a:path h="13716000" w="13716000">
                  <a:moveTo>
                    <a:pt x="0" y="0"/>
                  </a:moveTo>
                  <a:lnTo>
                    <a:pt x="13716000" y="0"/>
                  </a:lnTo>
                  <a:lnTo>
                    <a:pt x="13716000" y="13716000"/>
                  </a:lnTo>
                  <a:lnTo>
                    <a:pt x="0" y="13716000"/>
                  </a:lnTo>
                  <a:lnTo>
                    <a:pt x="0" y="0"/>
                  </a:lnTo>
                  <a:close/>
                </a:path>
              </a:pathLst>
            </a:custGeom>
            <a:blipFill>
              <a:blip r:embed="rId3">
                <a:alphaModFix amt="37000"/>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true" rot="-5400000">
              <a:off x="0" y="0"/>
              <a:ext cx="13716000" cy="13716000"/>
            </a:xfrm>
            <a:custGeom>
              <a:avLst/>
              <a:gdLst/>
              <a:ahLst/>
              <a:cxnLst/>
              <a:rect r="r" b="b" t="t" l="l"/>
              <a:pathLst>
                <a:path h="13716000" w="13716000">
                  <a:moveTo>
                    <a:pt x="0" y="13716000"/>
                  </a:moveTo>
                  <a:lnTo>
                    <a:pt x="13716000" y="13716000"/>
                  </a:lnTo>
                  <a:lnTo>
                    <a:pt x="13716000" y="0"/>
                  </a:lnTo>
                  <a:lnTo>
                    <a:pt x="0" y="0"/>
                  </a:lnTo>
                  <a:lnTo>
                    <a:pt x="0" y="13716000"/>
                  </a:lnTo>
                  <a:close/>
                </a:path>
              </a:pathLst>
            </a:custGeom>
            <a:blipFill>
              <a:blip r:embed="rId3">
                <a:alphaModFix amt="37000"/>
                <a:extLst>
                  <a:ext uri="{96DAC541-7B7A-43D3-8B79-37D633B846F1}">
                    <asvg:svgBlip xmlns:asvg="http://schemas.microsoft.com/office/drawing/2016/SVG/main" r:embed="rId4"/>
                  </a:ext>
                </a:extLst>
              </a:blip>
              <a:stretch>
                <a:fillRect l="0" t="0" r="0" b="0"/>
              </a:stretch>
            </a:blipFill>
          </p:spPr>
        </p:sp>
      </p:grpSp>
      <p:sp>
        <p:nvSpPr>
          <p:cNvPr name="Freeform 8" id="8"/>
          <p:cNvSpPr/>
          <p:nvPr/>
        </p:nvSpPr>
        <p:spPr>
          <a:xfrm flipH="false" flipV="false" rot="0">
            <a:off x="1726767" y="2958156"/>
            <a:ext cx="6177684" cy="702712"/>
          </a:xfrm>
          <a:custGeom>
            <a:avLst/>
            <a:gdLst/>
            <a:ahLst/>
            <a:cxnLst/>
            <a:rect r="r" b="b" t="t" l="l"/>
            <a:pathLst>
              <a:path h="702712" w="6177684">
                <a:moveTo>
                  <a:pt x="0" y="0"/>
                </a:moveTo>
                <a:lnTo>
                  <a:pt x="6177683" y="0"/>
                </a:lnTo>
                <a:lnTo>
                  <a:pt x="6177683" y="702711"/>
                </a:lnTo>
                <a:lnTo>
                  <a:pt x="0" y="70271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8770613" y="1570599"/>
            <a:ext cx="10069344" cy="8596702"/>
          </a:xfrm>
          <a:custGeom>
            <a:avLst/>
            <a:gdLst/>
            <a:ahLst/>
            <a:cxnLst/>
            <a:rect r="r" b="b" t="t" l="l"/>
            <a:pathLst>
              <a:path h="8596702" w="10069344">
                <a:moveTo>
                  <a:pt x="0" y="0"/>
                </a:moveTo>
                <a:lnTo>
                  <a:pt x="10069343" y="0"/>
                </a:lnTo>
                <a:lnTo>
                  <a:pt x="10069343" y="8596702"/>
                </a:lnTo>
                <a:lnTo>
                  <a:pt x="0" y="859670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11589997" y="5868950"/>
            <a:ext cx="1784795" cy="4114800"/>
          </a:xfrm>
          <a:custGeom>
            <a:avLst/>
            <a:gdLst/>
            <a:ahLst/>
            <a:cxnLst/>
            <a:rect r="r" b="b" t="t" l="l"/>
            <a:pathLst>
              <a:path h="4114800" w="1784795">
                <a:moveTo>
                  <a:pt x="0" y="0"/>
                </a:moveTo>
                <a:lnTo>
                  <a:pt x="1784795" y="0"/>
                </a:lnTo>
                <a:lnTo>
                  <a:pt x="178479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1" id="11"/>
          <p:cNvSpPr/>
          <p:nvPr/>
        </p:nvSpPr>
        <p:spPr>
          <a:xfrm flipH="false" flipV="false" rot="0">
            <a:off x="13605801" y="5672574"/>
            <a:ext cx="2319718" cy="4114800"/>
          </a:xfrm>
          <a:custGeom>
            <a:avLst/>
            <a:gdLst/>
            <a:ahLst/>
            <a:cxnLst/>
            <a:rect r="r" b="b" t="t" l="l"/>
            <a:pathLst>
              <a:path h="4114800" w="2319718">
                <a:moveTo>
                  <a:pt x="0" y="0"/>
                </a:moveTo>
                <a:lnTo>
                  <a:pt x="2319718" y="0"/>
                </a:lnTo>
                <a:lnTo>
                  <a:pt x="2319718"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2" id="12"/>
          <p:cNvSpPr/>
          <p:nvPr/>
        </p:nvSpPr>
        <p:spPr>
          <a:xfrm flipH="false" flipV="false" rot="-2542205">
            <a:off x="11199743" y="814695"/>
            <a:ext cx="5211084" cy="5158973"/>
          </a:xfrm>
          <a:custGeom>
            <a:avLst/>
            <a:gdLst/>
            <a:ahLst/>
            <a:cxnLst/>
            <a:rect r="r" b="b" t="t" l="l"/>
            <a:pathLst>
              <a:path h="5158973" w="5211084">
                <a:moveTo>
                  <a:pt x="0" y="0"/>
                </a:moveTo>
                <a:lnTo>
                  <a:pt x="5211083" y="0"/>
                </a:lnTo>
                <a:lnTo>
                  <a:pt x="5211083" y="5158973"/>
                </a:lnTo>
                <a:lnTo>
                  <a:pt x="0" y="5158973"/>
                </a:lnTo>
                <a:lnTo>
                  <a:pt x="0" y="0"/>
                </a:lnTo>
                <a:close/>
              </a:path>
            </a:pathLst>
          </a:custGeom>
          <a:blipFill>
            <a:blip r:embed="rId13"/>
            <a:stretch>
              <a:fillRect l="0" t="0" r="0" b="0"/>
            </a:stretch>
          </a:blipFill>
        </p:spPr>
      </p:sp>
      <p:sp>
        <p:nvSpPr>
          <p:cNvPr name="TextBox 13" id="13"/>
          <p:cNvSpPr txBox="true"/>
          <p:nvPr/>
        </p:nvSpPr>
        <p:spPr>
          <a:xfrm rot="0">
            <a:off x="1340490" y="3794217"/>
            <a:ext cx="6950238" cy="2831915"/>
          </a:xfrm>
          <a:prstGeom prst="rect">
            <a:avLst/>
          </a:prstGeom>
        </p:spPr>
        <p:txBody>
          <a:bodyPr anchor="t" rtlCol="false" tIns="0" lIns="0" bIns="0" rIns="0">
            <a:spAutoFit/>
          </a:bodyPr>
          <a:lstStyle/>
          <a:p>
            <a:pPr algn="ctr">
              <a:lnSpc>
                <a:spcPts val="10955"/>
              </a:lnSpc>
            </a:pPr>
            <a:r>
              <a:rPr lang="en-US" sz="10334">
                <a:solidFill>
                  <a:srgbClr val="233E44"/>
                </a:solidFill>
                <a:latin typeface="Oldstar"/>
                <a:ea typeface="Oldstar"/>
                <a:cs typeface="Oldstar"/>
                <a:sym typeface="Oldstar"/>
              </a:rPr>
              <a:t>thanks for listening!</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E8DEC8"/>
        </a:solidFill>
      </p:bgPr>
    </p:bg>
    <p:spTree>
      <p:nvGrpSpPr>
        <p:cNvPr id="1" name=""/>
        <p:cNvGrpSpPr/>
        <p:nvPr/>
      </p:nvGrpSpPr>
      <p:grpSpPr>
        <a:xfrm>
          <a:off x="0" y="0"/>
          <a:ext cx="0" cy="0"/>
          <a:chOff x="0" y="0"/>
          <a:chExt cx="0" cy="0"/>
        </a:xfrm>
      </p:grpSpPr>
      <p:grpSp>
        <p:nvGrpSpPr>
          <p:cNvPr name="Group 2" id="2"/>
          <p:cNvGrpSpPr/>
          <p:nvPr/>
        </p:nvGrpSpPr>
        <p:grpSpPr>
          <a:xfrm rot="5400000">
            <a:off x="7480225" y="-8302241"/>
            <a:ext cx="3327549" cy="19062697"/>
            <a:chOff x="0" y="0"/>
            <a:chExt cx="876392" cy="5020628"/>
          </a:xfrm>
        </p:grpSpPr>
        <p:sp>
          <p:nvSpPr>
            <p:cNvPr name="Freeform 3" id="3"/>
            <p:cNvSpPr/>
            <p:nvPr/>
          </p:nvSpPr>
          <p:spPr>
            <a:xfrm flipH="false" flipV="false" rot="0">
              <a:off x="0" y="0"/>
              <a:ext cx="876392" cy="5020628"/>
            </a:xfrm>
            <a:custGeom>
              <a:avLst/>
              <a:gdLst/>
              <a:ahLst/>
              <a:cxnLst/>
              <a:rect r="r" b="b" t="t" l="l"/>
              <a:pathLst>
                <a:path h="5020628" w="876392">
                  <a:moveTo>
                    <a:pt x="0" y="0"/>
                  </a:moveTo>
                  <a:lnTo>
                    <a:pt x="876392" y="0"/>
                  </a:lnTo>
                  <a:lnTo>
                    <a:pt x="876392" y="5020628"/>
                  </a:lnTo>
                  <a:lnTo>
                    <a:pt x="0" y="5020628"/>
                  </a:lnTo>
                  <a:close/>
                </a:path>
              </a:pathLst>
            </a:custGeom>
            <a:solidFill>
              <a:srgbClr val="233E44"/>
            </a:solidFill>
          </p:spPr>
        </p:sp>
        <p:sp>
          <p:nvSpPr>
            <p:cNvPr name="TextBox 4" id="4"/>
            <p:cNvSpPr txBox="true"/>
            <p:nvPr/>
          </p:nvSpPr>
          <p:spPr>
            <a:xfrm>
              <a:off x="0" y="-38100"/>
              <a:ext cx="876392" cy="5058728"/>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143000" y="0"/>
            <a:ext cx="20574000" cy="10287000"/>
            <a:chOff x="0" y="0"/>
            <a:chExt cx="27432000" cy="13716000"/>
          </a:xfrm>
        </p:grpSpPr>
        <p:sp>
          <p:nvSpPr>
            <p:cNvPr name="Freeform 6" id="6"/>
            <p:cNvSpPr/>
            <p:nvPr/>
          </p:nvSpPr>
          <p:spPr>
            <a:xfrm flipH="false" flipV="false" rot="-5400000">
              <a:off x="13716000" y="0"/>
              <a:ext cx="13716000" cy="13716000"/>
            </a:xfrm>
            <a:custGeom>
              <a:avLst/>
              <a:gdLst/>
              <a:ahLst/>
              <a:cxnLst/>
              <a:rect r="r" b="b" t="t" l="l"/>
              <a:pathLst>
                <a:path h="13716000" w="13716000">
                  <a:moveTo>
                    <a:pt x="0" y="0"/>
                  </a:moveTo>
                  <a:lnTo>
                    <a:pt x="13716000" y="0"/>
                  </a:lnTo>
                  <a:lnTo>
                    <a:pt x="13716000" y="13716000"/>
                  </a:lnTo>
                  <a:lnTo>
                    <a:pt x="0" y="13716000"/>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true" rot="-5400000">
              <a:off x="0" y="0"/>
              <a:ext cx="13716000" cy="13716000"/>
            </a:xfrm>
            <a:custGeom>
              <a:avLst/>
              <a:gdLst/>
              <a:ahLst/>
              <a:cxnLst/>
              <a:rect r="r" b="b" t="t" l="l"/>
              <a:pathLst>
                <a:path h="13716000" w="13716000">
                  <a:moveTo>
                    <a:pt x="0" y="13716000"/>
                  </a:moveTo>
                  <a:lnTo>
                    <a:pt x="13716000" y="13716000"/>
                  </a:lnTo>
                  <a:lnTo>
                    <a:pt x="13716000" y="0"/>
                  </a:lnTo>
                  <a:lnTo>
                    <a:pt x="0" y="0"/>
                  </a:lnTo>
                  <a:lnTo>
                    <a:pt x="0" y="1371600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grpSp>
      <p:sp>
        <p:nvSpPr>
          <p:cNvPr name="TextBox 8" id="8"/>
          <p:cNvSpPr txBox="true"/>
          <p:nvPr/>
        </p:nvSpPr>
        <p:spPr>
          <a:xfrm rot="0">
            <a:off x="1640011" y="907820"/>
            <a:ext cx="15007978" cy="1692732"/>
          </a:xfrm>
          <a:prstGeom prst="rect">
            <a:avLst/>
          </a:prstGeom>
        </p:spPr>
        <p:txBody>
          <a:bodyPr anchor="t" rtlCol="false" tIns="0" lIns="0" bIns="0" rIns="0">
            <a:spAutoFit/>
          </a:bodyPr>
          <a:lstStyle/>
          <a:p>
            <a:pPr algn="ctr">
              <a:lnSpc>
                <a:spcPts val="12970"/>
              </a:lnSpc>
            </a:pPr>
            <a:r>
              <a:rPr lang="en-US" sz="12236">
                <a:solidFill>
                  <a:srgbClr val="F5C875"/>
                </a:solidFill>
                <a:latin typeface="Oldstar"/>
                <a:ea typeface="Oldstar"/>
                <a:cs typeface="Oldstar"/>
                <a:sym typeface="Oldstar"/>
              </a:rPr>
              <a:t>bibliography</a:t>
            </a:r>
          </a:p>
        </p:txBody>
      </p:sp>
      <p:sp>
        <p:nvSpPr>
          <p:cNvPr name="TextBox 9" id="9"/>
          <p:cNvSpPr txBox="true"/>
          <p:nvPr/>
        </p:nvSpPr>
        <p:spPr>
          <a:xfrm rot="0">
            <a:off x="1640011" y="3385222"/>
            <a:ext cx="15007978" cy="4030885"/>
          </a:xfrm>
          <a:prstGeom prst="rect">
            <a:avLst/>
          </a:prstGeom>
        </p:spPr>
        <p:txBody>
          <a:bodyPr anchor="t" rtlCol="false" tIns="0" lIns="0" bIns="0" rIns="0">
            <a:spAutoFit/>
          </a:bodyPr>
          <a:lstStyle/>
          <a:p>
            <a:pPr algn="l">
              <a:lnSpc>
                <a:spcPts val="3575"/>
              </a:lnSpc>
            </a:pPr>
            <a:r>
              <a:rPr lang="en-US" sz="2553">
                <a:solidFill>
                  <a:srgbClr val="2B2125"/>
                </a:solidFill>
                <a:latin typeface="Trebuchet MS"/>
                <a:ea typeface="Trebuchet MS"/>
                <a:cs typeface="Trebuchet MS"/>
                <a:sym typeface="Trebuchet MS"/>
              </a:rPr>
              <a:t>Keller, Mary Jo. </a:t>
            </a:r>
            <a:r>
              <a:rPr lang="en-US" sz="2553" i="true">
                <a:solidFill>
                  <a:srgbClr val="2B2125"/>
                </a:solidFill>
                <a:latin typeface="Trebuchet MS Italics"/>
                <a:ea typeface="Trebuchet MS Italics"/>
                <a:cs typeface="Trebuchet MS Italics"/>
                <a:sym typeface="Trebuchet MS Italics"/>
              </a:rPr>
              <a:t>Hands-On Heritage: Vikings Activity Book</a:t>
            </a:r>
            <a:r>
              <a:rPr lang="en-US" sz="2553">
                <a:solidFill>
                  <a:srgbClr val="2B2125"/>
                </a:solidFill>
                <a:latin typeface="Trebuchet MS"/>
                <a:ea typeface="Trebuchet MS"/>
                <a:cs typeface="Trebuchet MS"/>
                <a:sym typeface="Trebuchet MS"/>
              </a:rPr>
              <a:t>. Edupress, 2007.</a:t>
            </a:r>
          </a:p>
          <a:p>
            <a:pPr algn="l">
              <a:lnSpc>
                <a:spcPts val="3575"/>
              </a:lnSpc>
            </a:pPr>
          </a:p>
          <a:p>
            <a:pPr algn="l">
              <a:lnSpc>
                <a:spcPts val="3575"/>
              </a:lnSpc>
            </a:pPr>
            <a:r>
              <a:rPr lang="en-US" sz="2553">
                <a:solidFill>
                  <a:srgbClr val="2B2125"/>
                </a:solidFill>
                <a:latin typeface="Trebuchet MS"/>
                <a:ea typeface="Trebuchet MS"/>
                <a:cs typeface="Trebuchet MS"/>
                <a:sym typeface="Trebuchet MS"/>
              </a:rPr>
              <a:t>Murphy, G. Ronald. </a:t>
            </a:r>
            <a:r>
              <a:rPr lang="en-US" sz="2553" i="true">
                <a:solidFill>
                  <a:srgbClr val="2B2125"/>
                </a:solidFill>
                <a:latin typeface="Trebuchet MS Italics"/>
                <a:ea typeface="Trebuchet MS Italics"/>
                <a:cs typeface="Trebuchet MS Italics"/>
                <a:sym typeface="Trebuchet MS Italics"/>
              </a:rPr>
              <a:t>Tree of Salvation: Yggdrasil and the Cross in the North</a:t>
            </a:r>
            <a:r>
              <a:rPr lang="en-US" sz="2553">
                <a:solidFill>
                  <a:srgbClr val="2B2125"/>
                </a:solidFill>
                <a:latin typeface="Trebuchet MS"/>
                <a:ea typeface="Trebuchet MS"/>
                <a:cs typeface="Trebuchet MS"/>
                <a:sym typeface="Trebuchet MS"/>
              </a:rPr>
              <a:t>. Oxford University Press, 2013. </a:t>
            </a:r>
            <a:r>
              <a:rPr lang="en-US" sz="2553">
                <a:solidFill>
                  <a:srgbClr val="2B2125"/>
                </a:solidFill>
                <a:latin typeface="Trebuchet MS"/>
                <a:ea typeface="Trebuchet MS"/>
                <a:cs typeface="Trebuchet MS"/>
                <a:sym typeface="Trebuchet MS"/>
              </a:rPr>
              <a:t>​</a:t>
            </a:r>
          </a:p>
          <a:p>
            <a:pPr algn="l">
              <a:lnSpc>
                <a:spcPts val="3575"/>
              </a:lnSpc>
            </a:pPr>
          </a:p>
          <a:p>
            <a:pPr algn="l" marL="0" indent="0" lvl="0">
              <a:lnSpc>
                <a:spcPts val="3575"/>
              </a:lnSpc>
              <a:spcBef>
                <a:spcPct val="0"/>
              </a:spcBef>
            </a:pPr>
            <a:r>
              <a:rPr lang="en-US" sz="2553">
                <a:solidFill>
                  <a:srgbClr val="2B2125"/>
                </a:solidFill>
                <a:latin typeface="Trebuchet MS"/>
                <a:ea typeface="Trebuchet MS"/>
                <a:cs typeface="Trebuchet MS"/>
                <a:sym typeface="Trebuchet MS"/>
              </a:rPr>
              <a:t>Stern, Marjolein and Roderick Dale. </a:t>
            </a:r>
            <a:r>
              <a:rPr lang="en-US" sz="2553" i="true">
                <a:solidFill>
                  <a:srgbClr val="2B2125"/>
                </a:solidFill>
                <a:latin typeface="Trebuchet MS Italics"/>
                <a:ea typeface="Trebuchet MS Italics"/>
                <a:cs typeface="Trebuchet MS Italics"/>
                <a:sym typeface="Trebuchet MS Italics"/>
              </a:rPr>
              <a:t>The Viking Experience</a:t>
            </a:r>
            <a:r>
              <a:rPr lang="en-US" sz="2553">
                <a:solidFill>
                  <a:srgbClr val="2B2125"/>
                </a:solidFill>
                <a:latin typeface="Trebuchet MS"/>
                <a:ea typeface="Trebuchet MS"/>
                <a:cs typeface="Trebuchet MS"/>
                <a:sym typeface="Trebuchet MS"/>
              </a:rPr>
              <a:t>. Carlton Books, 2014.</a:t>
            </a:r>
          </a:p>
          <a:p>
            <a:pPr algn="l" marL="0" indent="0" lvl="0">
              <a:lnSpc>
                <a:spcPts val="3575"/>
              </a:lnSpc>
              <a:spcBef>
                <a:spcPct val="0"/>
              </a:spcBef>
            </a:pPr>
          </a:p>
          <a:p>
            <a:pPr algn="l" marL="0" indent="0" lvl="0">
              <a:lnSpc>
                <a:spcPts val="3575"/>
              </a:lnSpc>
              <a:spcBef>
                <a:spcPct val="0"/>
              </a:spcBef>
            </a:pPr>
            <a:r>
              <a:rPr lang="en-US" sz="2553" strike="noStrike" u="none">
                <a:solidFill>
                  <a:srgbClr val="2B2125"/>
                </a:solidFill>
                <a:latin typeface="Trebuchet MS"/>
                <a:ea typeface="Trebuchet MS"/>
                <a:cs typeface="Trebuchet MS"/>
                <a:sym typeface="Trebuchet MS"/>
              </a:rPr>
              <a:t>World History Encyclopedia. “Norse Mythology - A Collection.” Published November 21, 2018. https://www.worldhistory.org/collection/30/norse-mythology---a-collection/.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E8DEC8"/>
        </a:solidFill>
      </p:bgPr>
    </p:bg>
    <p:spTree>
      <p:nvGrpSpPr>
        <p:cNvPr id="1" name=""/>
        <p:cNvGrpSpPr/>
        <p:nvPr/>
      </p:nvGrpSpPr>
      <p:grpSpPr>
        <a:xfrm>
          <a:off x="0" y="0"/>
          <a:ext cx="0" cy="0"/>
          <a:chOff x="0" y="0"/>
          <a:chExt cx="0" cy="0"/>
        </a:xfrm>
      </p:grpSpPr>
      <p:grpSp>
        <p:nvGrpSpPr>
          <p:cNvPr name="Group 2" id="2"/>
          <p:cNvGrpSpPr/>
          <p:nvPr/>
        </p:nvGrpSpPr>
        <p:grpSpPr>
          <a:xfrm rot="0">
            <a:off x="9631217" y="-248565"/>
            <a:ext cx="10759770" cy="10784131"/>
            <a:chOff x="0" y="0"/>
            <a:chExt cx="2833849" cy="2840265"/>
          </a:xfrm>
        </p:grpSpPr>
        <p:sp>
          <p:nvSpPr>
            <p:cNvPr name="Freeform 3" id="3"/>
            <p:cNvSpPr/>
            <p:nvPr/>
          </p:nvSpPr>
          <p:spPr>
            <a:xfrm flipH="false" flipV="false" rot="0">
              <a:off x="0" y="0"/>
              <a:ext cx="2833849" cy="2840265"/>
            </a:xfrm>
            <a:custGeom>
              <a:avLst/>
              <a:gdLst/>
              <a:ahLst/>
              <a:cxnLst/>
              <a:rect r="r" b="b" t="t" l="l"/>
              <a:pathLst>
                <a:path h="2840265" w="2833849">
                  <a:moveTo>
                    <a:pt x="0" y="0"/>
                  </a:moveTo>
                  <a:lnTo>
                    <a:pt x="2833849" y="0"/>
                  </a:lnTo>
                  <a:lnTo>
                    <a:pt x="2833849" y="2840265"/>
                  </a:lnTo>
                  <a:lnTo>
                    <a:pt x="0" y="2840265"/>
                  </a:lnTo>
                  <a:close/>
                </a:path>
              </a:pathLst>
            </a:custGeom>
            <a:solidFill>
              <a:srgbClr val="233E44"/>
            </a:solidFill>
          </p:spPr>
        </p:sp>
        <p:sp>
          <p:nvSpPr>
            <p:cNvPr name="TextBox 4" id="4"/>
            <p:cNvSpPr txBox="true"/>
            <p:nvPr/>
          </p:nvSpPr>
          <p:spPr>
            <a:xfrm>
              <a:off x="0" y="-38100"/>
              <a:ext cx="2833849" cy="2878365"/>
            </a:xfrm>
            <a:prstGeom prst="rect">
              <a:avLst/>
            </a:prstGeom>
          </p:spPr>
          <p:txBody>
            <a:bodyPr anchor="ctr" rtlCol="false" tIns="50800" lIns="50800" bIns="50800" rIns="50800"/>
            <a:lstStyle/>
            <a:p>
              <a:pPr algn="ctr">
                <a:lnSpc>
                  <a:spcPts val="3376"/>
                </a:lnSpc>
              </a:pPr>
            </a:p>
          </p:txBody>
        </p:sp>
      </p:grpSp>
      <p:grpSp>
        <p:nvGrpSpPr>
          <p:cNvPr name="Group 5" id="5"/>
          <p:cNvGrpSpPr/>
          <p:nvPr/>
        </p:nvGrpSpPr>
        <p:grpSpPr>
          <a:xfrm rot="0">
            <a:off x="-2286000" y="0"/>
            <a:ext cx="20574000" cy="10287000"/>
            <a:chOff x="0" y="0"/>
            <a:chExt cx="27432000" cy="13716000"/>
          </a:xfrm>
        </p:grpSpPr>
        <p:sp>
          <p:nvSpPr>
            <p:cNvPr name="Freeform 6" id="6"/>
            <p:cNvSpPr/>
            <p:nvPr/>
          </p:nvSpPr>
          <p:spPr>
            <a:xfrm flipH="false" flipV="false" rot="-5400000">
              <a:off x="13716000" y="0"/>
              <a:ext cx="13716000" cy="13716000"/>
            </a:xfrm>
            <a:custGeom>
              <a:avLst/>
              <a:gdLst/>
              <a:ahLst/>
              <a:cxnLst/>
              <a:rect r="r" b="b" t="t" l="l"/>
              <a:pathLst>
                <a:path h="13716000" w="13716000">
                  <a:moveTo>
                    <a:pt x="0" y="0"/>
                  </a:moveTo>
                  <a:lnTo>
                    <a:pt x="13716000" y="0"/>
                  </a:lnTo>
                  <a:lnTo>
                    <a:pt x="13716000" y="13716000"/>
                  </a:lnTo>
                  <a:lnTo>
                    <a:pt x="0" y="13716000"/>
                  </a:lnTo>
                  <a:lnTo>
                    <a:pt x="0" y="0"/>
                  </a:lnTo>
                  <a:close/>
                </a:path>
              </a:pathLst>
            </a:custGeom>
            <a:blipFill>
              <a:blip r:embed="rId3">
                <a:alphaModFix amt="37000"/>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true" rot="-5400000">
              <a:off x="0" y="0"/>
              <a:ext cx="13716000" cy="13716000"/>
            </a:xfrm>
            <a:custGeom>
              <a:avLst/>
              <a:gdLst/>
              <a:ahLst/>
              <a:cxnLst/>
              <a:rect r="r" b="b" t="t" l="l"/>
              <a:pathLst>
                <a:path h="13716000" w="13716000">
                  <a:moveTo>
                    <a:pt x="0" y="13716000"/>
                  </a:moveTo>
                  <a:lnTo>
                    <a:pt x="13716000" y="13716000"/>
                  </a:lnTo>
                  <a:lnTo>
                    <a:pt x="13716000" y="0"/>
                  </a:lnTo>
                  <a:lnTo>
                    <a:pt x="0" y="0"/>
                  </a:lnTo>
                  <a:lnTo>
                    <a:pt x="0" y="13716000"/>
                  </a:lnTo>
                  <a:close/>
                </a:path>
              </a:pathLst>
            </a:custGeom>
            <a:blipFill>
              <a:blip r:embed="rId3">
                <a:alphaModFix amt="37000"/>
                <a:extLst>
                  <a:ext uri="{96DAC541-7B7A-43D3-8B79-37D633B846F1}">
                    <asvg:svgBlip xmlns:asvg="http://schemas.microsoft.com/office/drawing/2016/SVG/main" r:embed="rId4"/>
                  </a:ext>
                </a:extLst>
              </a:blip>
              <a:stretch>
                <a:fillRect l="0" t="0" r="0" b="0"/>
              </a:stretch>
            </a:blipFill>
          </p:spPr>
        </p:sp>
      </p:grpSp>
      <p:sp>
        <p:nvSpPr>
          <p:cNvPr name="Freeform 8" id="8"/>
          <p:cNvSpPr/>
          <p:nvPr/>
        </p:nvSpPr>
        <p:spPr>
          <a:xfrm flipH="false" flipV="false" rot="0">
            <a:off x="1726767" y="1058120"/>
            <a:ext cx="6177684" cy="702712"/>
          </a:xfrm>
          <a:custGeom>
            <a:avLst/>
            <a:gdLst/>
            <a:ahLst/>
            <a:cxnLst/>
            <a:rect r="r" b="b" t="t" l="l"/>
            <a:pathLst>
              <a:path h="702712" w="6177684">
                <a:moveTo>
                  <a:pt x="0" y="0"/>
                </a:moveTo>
                <a:lnTo>
                  <a:pt x="6177683" y="0"/>
                </a:lnTo>
                <a:lnTo>
                  <a:pt x="6177683" y="702711"/>
                </a:lnTo>
                <a:lnTo>
                  <a:pt x="0" y="70271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8770613" y="1570599"/>
            <a:ext cx="10069344" cy="8596702"/>
          </a:xfrm>
          <a:custGeom>
            <a:avLst/>
            <a:gdLst/>
            <a:ahLst/>
            <a:cxnLst/>
            <a:rect r="r" b="b" t="t" l="l"/>
            <a:pathLst>
              <a:path h="8596702" w="10069344">
                <a:moveTo>
                  <a:pt x="0" y="0"/>
                </a:moveTo>
                <a:lnTo>
                  <a:pt x="10069343" y="0"/>
                </a:lnTo>
                <a:lnTo>
                  <a:pt x="10069343" y="8596702"/>
                </a:lnTo>
                <a:lnTo>
                  <a:pt x="0" y="859670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11589997" y="5868950"/>
            <a:ext cx="1784795" cy="4114800"/>
          </a:xfrm>
          <a:custGeom>
            <a:avLst/>
            <a:gdLst/>
            <a:ahLst/>
            <a:cxnLst/>
            <a:rect r="r" b="b" t="t" l="l"/>
            <a:pathLst>
              <a:path h="4114800" w="1784795">
                <a:moveTo>
                  <a:pt x="0" y="0"/>
                </a:moveTo>
                <a:lnTo>
                  <a:pt x="1784795" y="0"/>
                </a:lnTo>
                <a:lnTo>
                  <a:pt x="178479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1" id="11"/>
          <p:cNvSpPr/>
          <p:nvPr/>
        </p:nvSpPr>
        <p:spPr>
          <a:xfrm flipH="false" flipV="false" rot="0">
            <a:off x="13605801" y="5672574"/>
            <a:ext cx="2319718" cy="4114800"/>
          </a:xfrm>
          <a:custGeom>
            <a:avLst/>
            <a:gdLst/>
            <a:ahLst/>
            <a:cxnLst/>
            <a:rect r="r" b="b" t="t" l="l"/>
            <a:pathLst>
              <a:path h="4114800" w="2319718">
                <a:moveTo>
                  <a:pt x="0" y="0"/>
                </a:moveTo>
                <a:lnTo>
                  <a:pt x="2319718" y="0"/>
                </a:lnTo>
                <a:lnTo>
                  <a:pt x="2319718"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2" id="12"/>
          <p:cNvSpPr/>
          <p:nvPr/>
        </p:nvSpPr>
        <p:spPr>
          <a:xfrm flipH="false" flipV="false" rot="-2542205">
            <a:off x="11199743" y="814695"/>
            <a:ext cx="5211084" cy="5158973"/>
          </a:xfrm>
          <a:custGeom>
            <a:avLst/>
            <a:gdLst/>
            <a:ahLst/>
            <a:cxnLst/>
            <a:rect r="r" b="b" t="t" l="l"/>
            <a:pathLst>
              <a:path h="5158973" w="5211084">
                <a:moveTo>
                  <a:pt x="0" y="0"/>
                </a:moveTo>
                <a:lnTo>
                  <a:pt x="5211083" y="0"/>
                </a:lnTo>
                <a:lnTo>
                  <a:pt x="5211083" y="5158973"/>
                </a:lnTo>
                <a:lnTo>
                  <a:pt x="0" y="5158973"/>
                </a:lnTo>
                <a:lnTo>
                  <a:pt x="0" y="0"/>
                </a:lnTo>
                <a:close/>
              </a:path>
            </a:pathLst>
          </a:custGeom>
          <a:blipFill>
            <a:blip r:embed="rId13"/>
            <a:stretch>
              <a:fillRect l="0" t="0" r="0" b="0"/>
            </a:stretch>
          </a:blipFill>
        </p:spPr>
      </p:sp>
      <p:sp>
        <p:nvSpPr>
          <p:cNvPr name="TextBox 13" id="13"/>
          <p:cNvSpPr txBox="true"/>
          <p:nvPr/>
        </p:nvSpPr>
        <p:spPr>
          <a:xfrm rot="0">
            <a:off x="1340490" y="1953021"/>
            <a:ext cx="6950238" cy="1441161"/>
          </a:xfrm>
          <a:prstGeom prst="rect">
            <a:avLst/>
          </a:prstGeom>
        </p:spPr>
        <p:txBody>
          <a:bodyPr anchor="t" rtlCol="false" tIns="0" lIns="0" bIns="0" rIns="0">
            <a:spAutoFit/>
          </a:bodyPr>
          <a:lstStyle/>
          <a:p>
            <a:pPr algn="ctr">
              <a:lnSpc>
                <a:spcPts val="10955"/>
              </a:lnSpc>
            </a:pPr>
            <a:r>
              <a:rPr lang="en-US" sz="10334">
                <a:solidFill>
                  <a:srgbClr val="233E44"/>
                </a:solidFill>
                <a:latin typeface="Oldstar"/>
                <a:ea typeface="Oldstar"/>
                <a:cs typeface="Oldstar"/>
                <a:sym typeface="Oldstar"/>
              </a:rPr>
              <a:t>beliefs</a:t>
            </a:r>
          </a:p>
        </p:txBody>
      </p:sp>
      <p:sp>
        <p:nvSpPr>
          <p:cNvPr name="TextBox 14" id="14"/>
          <p:cNvSpPr txBox="true"/>
          <p:nvPr/>
        </p:nvSpPr>
        <p:spPr>
          <a:xfrm rot="0">
            <a:off x="860604" y="3569952"/>
            <a:ext cx="7910008" cy="3646075"/>
          </a:xfrm>
          <a:prstGeom prst="rect">
            <a:avLst/>
          </a:prstGeom>
        </p:spPr>
        <p:txBody>
          <a:bodyPr anchor="t" rtlCol="false" tIns="0" lIns="0" bIns="0" rIns="0">
            <a:spAutoFit/>
          </a:bodyPr>
          <a:lstStyle/>
          <a:p>
            <a:pPr algn="l" marL="745660" indent="-372830" lvl="1">
              <a:lnSpc>
                <a:spcPts val="4835"/>
              </a:lnSpc>
              <a:buFont typeface="Arial"/>
              <a:buChar char="•"/>
            </a:pPr>
            <a:r>
              <a:rPr lang="en-US" sz="3453">
                <a:solidFill>
                  <a:srgbClr val="2B2125"/>
                </a:solidFill>
                <a:latin typeface="Trebuchet MS"/>
                <a:ea typeface="Trebuchet MS"/>
                <a:cs typeface="Trebuchet MS"/>
                <a:sym typeface="Trebuchet MS"/>
              </a:rPr>
              <a:t>Spiritual beliefs were important to everyday life for Vikings</a:t>
            </a:r>
          </a:p>
          <a:p>
            <a:pPr algn="l" marL="745660" indent="-372830" lvl="1">
              <a:lnSpc>
                <a:spcPts val="4835"/>
              </a:lnSpc>
              <a:buFont typeface="Arial"/>
              <a:buChar char="•"/>
            </a:pPr>
            <a:r>
              <a:rPr lang="en-US" sz="3453">
                <a:solidFill>
                  <a:srgbClr val="2B2125"/>
                </a:solidFill>
                <a:latin typeface="Trebuchet MS"/>
                <a:ea typeface="Trebuchet MS"/>
                <a:cs typeface="Trebuchet MS"/>
                <a:sym typeface="Trebuchet MS"/>
              </a:rPr>
              <a:t>Held ceremonies to honour the gods</a:t>
            </a:r>
          </a:p>
          <a:p>
            <a:pPr algn="l" marL="745660" indent="-372830" lvl="1">
              <a:lnSpc>
                <a:spcPts val="4835"/>
              </a:lnSpc>
              <a:spcBef>
                <a:spcPct val="0"/>
              </a:spcBef>
              <a:buFont typeface="Arial"/>
              <a:buChar char="•"/>
            </a:pPr>
            <a:r>
              <a:rPr lang="en-US" sz="3453">
                <a:solidFill>
                  <a:srgbClr val="2B2125"/>
                </a:solidFill>
                <a:latin typeface="Trebuchet MS"/>
                <a:ea typeface="Trebuchet MS"/>
                <a:cs typeface="Trebuchet MS"/>
                <a:sym typeface="Trebuchet MS"/>
              </a:rPr>
              <a:t>Sorcerers/Sorceresses could interact with mythical world and provide guidance</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233E44"/>
        </a:solidFill>
      </p:bgPr>
    </p:bg>
    <p:spTree>
      <p:nvGrpSpPr>
        <p:cNvPr id="1" name=""/>
        <p:cNvGrpSpPr/>
        <p:nvPr/>
      </p:nvGrpSpPr>
      <p:grpSpPr>
        <a:xfrm>
          <a:off x="0" y="0"/>
          <a:ext cx="0" cy="0"/>
          <a:chOff x="0" y="0"/>
          <a:chExt cx="0" cy="0"/>
        </a:xfrm>
      </p:grpSpPr>
      <p:grpSp>
        <p:nvGrpSpPr>
          <p:cNvPr name="Group 2" id="2"/>
          <p:cNvGrpSpPr/>
          <p:nvPr/>
        </p:nvGrpSpPr>
        <p:grpSpPr>
          <a:xfrm rot="0">
            <a:off x="-1143000" y="0"/>
            <a:ext cx="20574000" cy="10287000"/>
            <a:chOff x="0" y="0"/>
            <a:chExt cx="27432000" cy="13716000"/>
          </a:xfrm>
        </p:grpSpPr>
        <p:sp>
          <p:nvSpPr>
            <p:cNvPr name="Freeform 3" id="3"/>
            <p:cNvSpPr/>
            <p:nvPr/>
          </p:nvSpPr>
          <p:spPr>
            <a:xfrm flipH="false" flipV="false" rot="-5400000">
              <a:off x="13716000" y="0"/>
              <a:ext cx="13716000" cy="13716000"/>
            </a:xfrm>
            <a:custGeom>
              <a:avLst/>
              <a:gdLst/>
              <a:ahLst/>
              <a:cxnLst/>
              <a:rect r="r" b="b" t="t" l="l"/>
              <a:pathLst>
                <a:path h="13716000" w="13716000">
                  <a:moveTo>
                    <a:pt x="0" y="0"/>
                  </a:moveTo>
                  <a:lnTo>
                    <a:pt x="13716000" y="0"/>
                  </a:lnTo>
                  <a:lnTo>
                    <a:pt x="13716000" y="13716000"/>
                  </a:lnTo>
                  <a:lnTo>
                    <a:pt x="0" y="13716000"/>
                  </a:lnTo>
                  <a:lnTo>
                    <a:pt x="0" y="0"/>
                  </a:lnTo>
                  <a:close/>
                </a:path>
              </a:pathLst>
            </a:custGeom>
            <a:blipFill>
              <a:blip r:embed="rId3">
                <a:alphaModFix amt="25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true" rot="-5400000">
              <a:off x="0" y="0"/>
              <a:ext cx="13716000" cy="13716000"/>
            </a:xfrm>
            <a:custGeom>
              <a:avLst/>
              <a:gdLst/>
              <a:ahLst/>
              <a:cxnLst/>
              <a:rect r="r" b="b" t="t" l="l"/>
              <a:pathLst>
                <a:path h="13716000" w="13716000">
                  <a:moveTo>
                    <a:pt x="0" y="13716000"/>
                  </a:moveTo>
                  <a:lnTo>
                    <a:pt x="13716000" y="13716000"/>
                  </a:lnTo>
                  <a:lnTo>
                    <a:pt x="13716000" y="0"/>
                  </a:lnTo>
                  <a:lnTo>
                    <a:pt x="0" y="0"/>
                  </a:lnTo>
                  <a:lnTo>
                    <a:pt x="0" y="13716000"/>
                  </a:lnTo>
                  <a:close/>
                </a:path>
              </a:pathLst>
            </a:custGeom>
            <a:blipFill>
              <a:blip r:embed="rId3">
                <a:alphaModFix amt="25000"/>
                <a:extLst>
                  <a:ext uri="{96DAC541-7B7A-43D3-8B79-37D633B846F1}">
                    <asvg:svgBlip xmlns:asvg="http://schemas.microsoft.com/office/drawing/2016/SVG/main" r:embed="rId4"/>
                  </a:ext>
                </a:extLst>
              </a:blip>
              <a:stretch>
                <a:fillRect l="0" t="0" r="0" b="0"/>
              </a:stretch>
            </a:blipFill>
          </p:spPr>
        </p:sp>
      </p:grpSp>
      <p:sp>
        <p:nvSpPr>
          <p:cNvPr name="Freeform 5" id="5"/>
          <p:cNvSpPr/>
          <p:nvPr/>
        </p:nvSpPr>
        <p:spPr>
          <a:xfrm flipH="false" flipV="false" rot="0">
            <a:off x="1028700" y="1028700"/>
            <a:ext cx="8561352" cy="8229600"/>
          </a:xfrm>
          <a:custGeom>
            <a:avLst/>
            <a:gdLst/>
            <a:ahLst/>
            <a:cxnLst/>
            <a:rect r="r" b="b" t="t" l="l"/>
            <a:pathLst>
              <a:path h="8229600" w="8561352">
                <a:moveTo>
                  <a:pt x="0" y="0"/>
                </a:moveTo>
                <a:lnTo>
                  <a:pt x="8561352" y="0"/>
                </a:lnTo>
                <a:lnTo>
                  <a:pt x="8561352" y="8229600"/>
                </a:lnTo>
                <a:lnTo>
                  <a:pt x="0" y="8229600"/>
                </a:lnTo>
                <a:lnTo>
                  <a:pt x="0" y="0"/>
                </a:lnTo>
                <a:close/>
              </a:path>
            </a:pathLst>
          </a:custGeom>
          <a:blipFill>
            <a:blip r:embed="rId5"/>
            <a:stretch>
              <a:fillRect l="0" t="0" r="0" b="0"/>
            </a:stretch>
          </a:blipFill>
        </p:spPr>
      </p:sp>
      <p:sp>
        <p:nvSpPr>
          <p:cNvPr name="Freeform 6" id="6"/>
          <p:cNvSpPr/>
          <p:nvPr/>
        </p:nvSpPr>
        <p:spPr>
          <a:xfrm flipH="false" flipV="false" rot="0">
            <a:off x="11298978" y="5402418"/>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7" id="7"/>
          <p:cNvSpPr txBox="true"/>
          <p:nvPr/>
        </p:nvSpPr>
        <p:spPr>
          <a:xfrm rot="0">
            <a:off x="8332857" y="1200150"/>
            <a:ext cx="8926443" cy="1692732"/>
          </a:xfrm>
          <a:prstGeom prst="rect">
            <a:avLst/>
          </a:prstGeom>
        </p:spPr>
        <p:txBody>
          <a:bodyPr anchor="t" rtlCol="false" tIns="0" lIns="0" bIns="0" rIns="0">
            <a:spAutoFit/>
          </a:bodyPr>
          <a:lstStyle/>
          <a:p>
            <a:pPr algn="ctr">
              <a:lnSpc>
                <a:spcPts val="12970"/>
              </a:lnSpc>
            </a:pPr>
            <a:r>
              <a:rPr lang="en-US" sz="12236">
                <a:solidFill>
                  <a:srgbClr val="F5C875"/>
                </a:solidFill>
                <a:latin typeface="Oldstar"/>
                <a:ea typeface="Oldstar"/>
                <a:cs typeface="Oldstar"/>
                <a:sym typeface="Oldstar"/>
              </a:rPr>
              <a:t>yggdrasil</a:t>
            </a:r>
          </a:p>
        </p:txBody>
      </p:sp>
      <p:sp>
        <p:nvSpPr>
          <p:cNvPr name="TextBox 8" id="8"/>
          <p:cNvSpPr txBox="true"/>
          <p:nvPr/>
        </p:nvSpPr>
        <p:spPr>
          <a:xfrm rot="0">
            <a:off x="9453456" y="3392009"/>
            <a:ext cx="7805844" cy="1429384"/>
          </a:xfrm>
          <a:prstGeom prst="rect">
            <a:avLst/>
          </a:prstGeom>
        </p:spPr>
        <p:txBody>
          <a:bodyPr anchor="t" rtlCol="false" tIns="0" lIns="0" bIns="0" rIns="0">
            <a:spAutoFit/>
          </a:bodyPr>
          <a:lstStyle/>
          <a:p>
            <a:pPr algn="l" marL="885195" indent="-442598" lvl="1">
              <a:lnSpc>
                <a:spcPts val="5740"/>
              </a:lnSpc>
              <a:buFont typeface="Arial"/>
              <a:buChar char="•"/>
            </a:pPr>
            <a:r>
              <a:rPr lang="en-US" sz="4100">
                <a:solidFill>
                  <a:srgbClr val="E8DEC8"/>
                </a:solidFill>
                <a:latin typeface="Trebuchet MS"/>
                <a:ea typeface="Trebuchet MS"/>
                <a:cs typeface="Trebuchet MS"/>
                <a:sym typeface="Trebuchet MS"/>
              </a:rPr>
              <a:t>Tree of Life</a:t>
            </a:r>
          </a:p>
          <a:p>
            <a:pPr algn="l" marL="885195" indent="-442598" lvl="1">
              <a:lnSpc>
                <a:spcPts val="5740"/>
              </a:lnSpc>
              <a:buFont typeface="Arial"/>
              <a:buChar char="•"/>
            </a:pPr>
            <a:r>
              <a:rPr lang="en-US" sz="4100">
                <a:solidFill>
                  <a:srgbClr val="E8DEC8"/>
                </a:solidFill>
                <a:latin typeface="Trebuchet MS"/>
                <a:ea typeface="Trebuchet MS"/>
                <a:cs typeface="Trebuchet MS"/>
                <a:sym typeface="Trebuchet MS"/>
              </a:rPr>
              <a:t>Connects the 9 Realms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E8DEC8"/>
        </a:solidFill>
      </p:bgPr>
    </p:bg>
    <p:spTree>
      <p:nvGrpSpPr>
        <p:cNvPr id="1" name=""/>
        <p:cNvGrpSpPr/>
        <p:nvPr/>
      </p:nvGrpSpPr>
      <p:grpSpPr>
        <a:xfrm>
          <a:off x="0" y="0"/>
          <a:ext cx="0" cy="0"/>
          <a:chOff x="0" y="0"/>
          <a:chExt cx="0" cy="0"/>
        </a:xfrm>
      </p:grpSpPr>
      <p:sp>
        <p:nvSpPr>
          <p:cNvPr name="Freeform 2" id="2"/>
          <p:cNvSpPr/>
          <p:nvPr/>
        </p:nvSpPr>
        <p:spPr>
          <a:xfrm flipH="false" flipV="false" rot="0">
            <a:off x="307560" y="907853"/>
            <a:ext cx="7612380" cy="8229600"/>
          </a:xfrm>
          <a:custGeom>
            <a:avLst/>
            <a:gdLst/>
            <a:ahLst/>
            <a:cxnLst/>
            <a:rect r="r" b="b" t="t" l="l"/>
            <a:pathLst>
              <a:path h="8229600" w="7612380">
                <a:moveTo>
                  <a:pt x="0" y="0"/>
                </a:moveTo>
                <a:lnTo>
                  <a:pt x="7612380" y="0"/>
                </a:lnTo>
                <a:lnTo>
                  <a:pt x="7612380" y="8229600"/>
                </a:lnTo>
                <a:lnTo>
                  <a:pt x="0" y="8229600"/>
                </a:lnTo>
                <a:lnTo>
                  <a:pt x="0" y="0"/>
                </a:lnTo>
                <a:close/>
              </a:path>
            </a:pathLst>
          </a:custGeom>
          <a:blipFill>
            <a:blip r:embed="rId3"/>
            <a:stretch>
              <a:fillRect l="0" t="0" r="0" b="0"/>
            </a:stretch>
          </a:blipFill>
        </p:spPr>
      </p:sp>
      <p:grpSp>
        <p:nvGrpSpPr>
          <p:cNvPr name="Group 3" id="3"/>
          <p:cNvGrpSpPr/>
          <p:nvPr/>
        </p:nvGrpSpPr>
        <p:grpSpPr>
          <a:xfrm rot="0">
            <a:off x="3218014" y="3409158"/>
            <a:ext cx="3014100" cy="4060990"/>
            <a:chOff x="0" y="0"/>
            <a:chExt cx="1337180" cy="1801624"/>
          </a:xfrm>
        </p:grpSpPr>
        <p:sp>
          <p:nvSpPr>
            <p:cNvPr name="Freeform 4" id="4"/>
            <p:cNvSpPr/>
            <p:nvPr/>
          </p:nvSpPr>
          <p:spPr>
            <a:xfrm flipH="false" flipV="false" rot="0">
              <a:off x="0" y="0"/>
              <a:ext cx="1337180" cy="1801624"/>
            </a:xfrm>
            <a:custGeom>
              <a:avLst/>
              <a:gdLst/>
              <a:ahLst/>
              <a:cxnLst/>
              <a:rect r="r" b="b" t="t" l="l"/>
              <a:pathLst>
                <a:path h="1801624" w="1337180">
                  <a:moveTo>
                    <a:pt x="77057" y="0"/>
                  </a:moveTo>
                  <a:lnTo>
                    <a:pt x="1260123" y="0"/>
                  </a:lnTo>
                  <a:cubicBezTo>
                    <a:pt x="1302680" y="0"/>
                    <a:pt x="1337180" y="34500"/>
                    <a:pt x="1337180" y="77057"/>
                  </a:cubicBezTo>
                  <a:lnTo>
                    <a:pt x="1337180" y="1724567"/>
                  </a:lnTo>
                  <a:cubicBezTo>
                    <a:pt x="1337180" y="1767124"/>
                    <a:pt x="1302680" y="1801624"/>
                    <a:pt x="1260123" y="1801624"/>
                  </a:cubicBezTo>
                  <a:lnTo>
                    <a:pt x="77057" y="1801624"/>
                  </a:lnTo>
                  <a:cubicBezTo>
                    <a:pt x="34500" y="1801624"/>
                    <a:pt x="0" y="1767124"/>
                    <a:pt x="0" y="1724567"/>
                  </a:cubicBezTo>
                  <a:lnTo>
                    <a:pt x="0" y="77057"/>
                  </a:lnTo>
                  <a:cubicBezTo>
                    <a:pt x="0" y="34500"/>
                    <a:pt x="34500" y="0"/>
                    <a:pt x="77057" y="0"/>
                  </a:cubicBezTo>
                  <a:close/>
                </a:path>
              </a:pathLst>
            </a:custGeom>
            <a:solidFill>
              <a:srgbClr val="8E5E5E"/>
            </a:solidFill>
          </p:spPr>
        </p:sp>
        <p:sp>
          <p:nvSpPr>
            <p:cNvPr name="TextBox 5" id="5"/>
            <p:cNvSpPr txBox="true"/>
            <p:nvPr/>
          </p:nvSpPr>
          <p:spPr>
            <a:xfrm>
              <a:off x="0" y="-38100"/>
              <a:ext cx="1337180" cy="1839724"/>
            </a:xfrm>
            <a:prstGeom prst="rect">
              <a:avLst/>
            </a:prstGeom>
          </p:spPr>
          <p:txBody>
            <a:bodyPr anchor="ctr" rtlCol="false" tIns="30158" lIns="30158" bIns="30158" rIns="30158"/>
            <a:lstStyle/>
            <a:p>
              <a:pPr algn="ctr">
                <a:lnSpc>
                  <a:spcPts val="2659"/>
                </a:lnSpc>
              </a:pPr>
            </a:p>
          </p:txBody>
        </p:sp>
      </p:grpSp>
      <p:sp>
        <p:nvSpPr>
          <p:cNvPr name="Freeform 6" id="6"/>
          <p:cNvSpPr/>
          <p:nvPr/>
        </p:nvSpPr>
        <p:spPr>
          <a:xfrm flipH="false" flipV="false" rot="0">
            <a:off x="10509430" y="1028700"/>
            <a:ext cx="8054721" cy="8229600"/>
          </a:xfrm>
          <a:custGeom>
            <a:avLst/>
            <a:gdLst/>
            <a:ahLst/>
            <a:cxnLst/>
            <a:rect r="r" b="b" t="t" l="l"/>
            <a:pathLst>
              <a:path h="8229600" w="8054721">
                <a:moveTo>
                  <a:pt x="0" y="0"/>
                </a:moveTo>
                <a:lnTo>
                  <a:pt x="8054721" y="0"/>
                </a:lnTo>
                <a:lnTo>
                  <a:pt x="8054721" y="8229600"/>
                </a:lnTo>
                <a:lnTo>
                  <a:pt x="0" y="8229600"/>
                </a:lnTo>
                <a:lnTo>
                  <a:pt x="0" y="0"/>
                </a:lnTo>
                <a:close/>
              </a:path>
            </a:pathLst>
          </a:custGeom>
          <a:blipFill>
            <a:blip r:embed="rId4"/>
            <a:stretch>
              <a:fillRect l="0" t="0" r="0" b="0"/>
            </a:stretch>
          </a:blipFill>
        </p:spPr>
      </p:sp>
      <p:grpSp>
        <p:nvGrpSpPr>
          <p:cNvPr name="Group 7" id="7"/>
          <p:cNvGrpSpPr/>
          <p:nvPr/>
        </p:nvGrpSpPr>
        <p:grpSpPr>
          <a:xfrm rot="0">
            <a:off x="11975156" y="3409158"/>
            <a:ext cx="3073225" cy="4060990"/>
            <a:chOff x="0" y="0"/>
            <a:chExt cx="965214" cy="1275443"/>
          </a:xfrm>
        </p:grpSpPr>
        <p:sp>
          <p:nvSpPr>
            <p:cNvPr name="Freeform 8" id="8"/>
            <p:cNvSpPr/>
            <p:nvPr/>
          </p:nvSpPr>
          <p:spPr>
            <a:xfrm flipH="false" flipV="false" rot="0">
              <a:off x="0" y="0"/>
              <a:ext cx="965214" cy="1275443"/>
            </a:xfrm>
            <a:custGeom>
              <a:avLst/>
              <a:gdLst/>
              <a:ahLst/>
              <a:cxnLst/>
              <a:rect r="r" b="b" t="t" l="l"/>
              <a:pathLst>
                <a:path h="1275443" w="965214">
                  <a:moveTo>
                    <a:pt x="108324" y="0"/>
                  </a:moveTo>
                  <a:lnTo>
                    <a:pt x="856891" y="0"/>
                  </a:lnTo>
                  <a:cubicBezTo>
                    <a:pt x="916716" y="0"/>
                    <a:pt x="965214" y="48498"/>
                    <a:pt x="965214" y="108324"/>
                  </a:cubicBezTo>
                  <a:lnTo>
                    <a:pt x="965214" y="1167120"/>
                  </a:lnTo>
                  <a:cubicBezTo>
                    <a:pt x="965214" y="1195849"/>
                    <a:pt x="953801" y="1223401"/>
                    <a:pt x="933487" y="1243716"/>
                  </a:cubicBezTo>
                  <a:cubicBezTo>
                    <a:pt x="913172" y="1264031"/>
                    <a:pt x="885620" y="1275443"/>
                    <a:pt x="856891" y="1275443"/>
                  </a:cubicBezTo>
                  <a:lnTo>
                    <a:pt x="108324" y="1275443"/>
                  </a:lnTo>
                  <a:cubicBezTo>
                    <a:pt x="48498" y="1275443"/>
                    <a:pt x="0" y="1226945"/>
                    <a:pt x="0" y="1167120"/>
                  </a:cubicBezTo>
                  <a:lnTo>
                    <a:pt x="0" y="108324"/>
                  </a:lnTo>
                  <a:cubicBezTo>
                    <a:pt x="0" y="48498"/>
                    <a:pt x="48498" y="0"/>
                    <a:pt x="108324" y="0"/>
                  </a:cubicBezTo>
                  <a:close/>
                </a:path>
              </a:pathLst>
            </a:custGeom>
            <a:solidFill>
              <a:srgbClr val="E8B098"/>
            </a:solidFill>
          </p:spPr>
        </p:sp>
        <p:sp>
          <p:nvSpPr>
            <p:cNvPr name="TextBox 9" id="9"/>
            <p:cNvSpPr txBox="true"/>
            <p:nvPr/>
          </p:nvSpPr>
          <p:spPr>
            <a:xfrm>
              <a:off x="0" y="-38100"/>
              <a:ext cx="965214" cy="1313543"/>
            </a:xfrm>
            <a:prstGeom prst="rect">
              <a:avLst/>
            </a:prstGeom>
          </p:spPr>
          <p:txBody>
            <a:bodyPr anchor="ctr" rtlCol="false" tIns="42600" lIns="42600" bIns="42600" rIns="42600"/>
            <a:lstStyle/>
            <a:p>
              <a:pPr algn="ctr">
                <a:lnSpc>
                  <a:spcPts val="2660"/>
                </a:lnSpc>
              </a:pPr>
            </a:p>
          </p:txBody>
        </p:sp>
      </p:grpSp>
      <p:grpSp>
        <p:nvGrpSpPr>
          <p:cNvPr name="Group 10" id="10"/>
          <p:cNvGrpSpPr/>
          <p:nvPr/>
        </p:nvGrpSpPr>
        <p:grpSpPr>
          <a:xfrm rot="0">
            <a:off x="7594189" y="3409158"/>
            <a:ext cx="3159501" cy="4060990"/>
            <a:chOff x="0" y="0"/>
            <a:chExt cx="2172283" cy="2792092"/>
          </a:xfrm>
        </p:grpSpPr>
        <p:sp>
          <p:nvSpPr>
            <p:cNvPr name="Freeform 11" id="11"/>
            <p:cNvSpPr/>
            <p:nvPr/>
          </p:nvSpPr>
          <p:spPr>
            <a:xfrm flipH="false" flipV="false" rot="0">
              <a:off x="0" y="0"/>
              <a:ext cx="2172283" cy="2792093"/>
            </a:xfrm>
            <a:custGeom>
              <a:avLst/>
              <a:gdLst/>
              <a:ahLst/>
              <a:cxnLst/>
              <a:rect r="r" b="b" t="t" l="l"/>
              <a:pathLst>
                <a:path h="2792093" w="2172283">
                  <a:moveTo>
                    <a:pt x="49007" y="0"/>
                  </a:moveTo>
                  <a:lnTo>
                    <a:pt x="2123276" y="0"/>
                  </a:lnTo>
                  <a:cubicBezTo>
                    <a:pt x="2136273" y="0"/>
                    <a:pt x="2148739" y="5163"/>
                    <a:pt x="2157929" y="14354"/>
                  </a:cubicBezTo>
                  <a:cubicBezTo>
                    <a:pt x="2167120" y="23545"/>
                    <a:pt x="2172283" y="36010"/>
                    <a:pt x="2172283" y="49007"/>
                  </a:cubicBezTo>
                  <a:lnTo>
                    <a:pt x="2172283" y="2743085"/>
                  </a:lnTo>
                  <a:cubicBezTo>
                    <a:pt x="2172283" y="2770151"/>
                    <a:pt x="2150342" y="2792093"/>
                    <a:pt x="2123276" y="2792093"/>
                  </a:cubicBezTo>
                  <a:lnTo>
                    <a:pt x="49007" y="2792093"/>
                  </a:lnTo>
                  <a:cubicBezTo>
                    <a:pt x="21941" y="2792093"/>
                    <a:pt x="0" y="2770151"/>
                    <a:pt x="0" y="2743085"/>
                  </a:cubicBezTo>
                  <a:lnTo>
                    <a:pt x="0" y="49007"/>
                  </a:lnTo>
                  <a:cubicBezTo>
                    <a:pt x="0" y="36010"/>
                    <a:pt x="5163" y="23545"/>
                    <a:pt x="14354" y="14354"/>
                  </a:cubicBezTo>
                  <a:cubicBezTo>
                    <a:pt x="23545" y="5163"/>
                    <a:pt x="36010" y="0"/>
                    <a:pt x="49007" y="0"/>
                  </a:cubicBezTo>
                  <a:close/>
                </a:path>
              </a:pathLst>
            </a:custGeom>
            <a:solidFill>
              <a:srgbClr val="88A6B6"/>
            </a:solidFill>
          </p:spPr>
        </p:sp>
        <p:sp>
          <p:nvSpPr>
            <p:cNvPr name="TextBox 12" id="12"/>
            <p:cNvSpPr txBox="true"/>
            <p:nvPr/>
          </p:nvSpPr>
          <p:spPr>
            <a:xfrm>
              <a:off x="0" y="-38100"/>
              <a:ext cx="2172283" cy="2830192"/>
            </a:xfrm>
            <a:prstGeom prst="rect">
              <a:avLst/>
            </a:prstGeom>
          </p:spPr>
          <p:txBody>
            <a:bodyPr anchor="ctr" rtlCol="false" tIns="19460" lIns="19460" bIns="19460" rIns="19460"/>
            <a:lstStyle/>
            <a:p>
              <a:pPr algn="ctr">
                <a:lnSpc>
                  <a:spcPts val="2659"/>
                </a:lnSpc>
              </a:pPr>
            </a:p>
          </p:txBody>
        </p:sp>
      </p:grpSp>
      <p:sp>
        <p:nvSpPr>
          <p:cNvPr name="TextBox 13" id="13"/>
          <p:cNvSpPr txBox="true"/>
          <p:nvPr/>
        </p:nvSpPr>
        <p:spPr>
          <a:xfrm rot="0">
            <a:off x="5668881" y="1162050"/>
            <a:ext cx="6950238" cy="1441161"/>
          </a:xfrm>
          <a:prstGeom prst="rect">
            <a:avLst/>
          </a:prstGeom>
        </p:spPr>
        <p:txBody>
          <a:bodyPr anchor="t" rtlCol="false" tIns="0" lIns="0" bIns="0" rIns="0">
            <a:spAutoFit/>
          </a:bodyPr>
          <a:lstStyle/>
          <a:p>
            <a:pPr algn="ctr">
              <a:lnSpc>
                <a:spcPts val="10955"/>
              </a:lnSpc>
            </a:pPr>
            <a:r>
              <a:rPr lang="en-US" sz="10334">
                <a:solidFill>
                  <a:srgbClr val="233E44"/>
                </a:solidFill>
                <a:latin typeface="Oldstar"/>
                <a:ea typeface="Oldstar"/>
                <a:cs typeface="Oldstar"/>
                <a:sym typeface="Oldstar"/>
              </a:rPr>
              <a:t>9 realms</a:t>
            </a:r>
          </a:p>
        </p:txBody>
      </p:sp>
      <p:sp>
        <p:nvSpPr>
          <p:cNvPr name="TextBox 14" id="14"/>
          <p:cNvSpPr txBox="true"/>
          <p:nvPr/>
        </p:nvSpPr>
        <p:spPr>
          <a:xfrm rot="0">
            <a:off x="3373189" y="4271300"/>
            <a:ext cx="2738167" cy="2270030"/>
          </a:xfrm>
          <a:prstGeom prst="rect">
            <a:avLst/>
          </a:prstGeom>
        </p:spPr>
        <p:txBody>
          <a:bodyPr anchor="t" rtlCol="false" tIns="0" lIns="0" bIns="0" rIns="0">
            <a:spAutoFit/>
          </a:bodyPr>
          <a:lstStyle/>
          <a:p>
            <a:pPr algn="l">
              <a:lnSpc>
                <a:spcPts val="4555"/>
              </a:lnSpc>
            </a:pPr>
            <a:r>
              <a:rPr lang="en-US" sz="3253">
                <a:solidFill>
                  <a:srgbClr val="3D5919"/>
                </a:solidFill>
                <a:latin typeface="Trebuchet MS"/>
                <a:ea typeface="Trebuchet MS"/>
                <a:cs typeface="Trebuchet MS"/>
                <a:sym typeface="Trebuchet MS"/>
              </a:rPr>
              <a:t>Upper Worlds:</a:t>
            </a:r>
          </a:p>
          <a:p>
            <a:pPr algn="l" marL="702481" indent="-351240" lvl="1">
              <a:lnSpc>
                <a:spcPts val="4555"/>
              </a:lnSpc>
              <a:buFont typeface="Arial"/>
              <a:buChar char="•"/>
            </a:pPr>
            <a:r>
              <a:rPr lang="en-US" sz="3253">
                <a:solidFill>
                  <a:srgbClr val="3D5919"/>
                </a:solidFill>
                <a:latin typeface="Trebuchet MS"/>
                <a:ea typeface="Trebuchet MS"/>
                <a:cs typeface="Trebuchet MS"/>
                <a:sym typeface="Trebuchet MS"/>
              </a:rPr>
              <a:t>Asgard</a:t>
            </a:r>
          </a:p>
          <a:p>
            <a:pPr algn="l" marL="702481" indent="-351240" lvl="1">
              <a:lnSpc>
                <a:spcPts val="4555"/>
              </a:lnSpc>
              <a:buFont typeface="Arial"/>
              <a:buChar char="•"/>
            </a:pPr>
            <a:r>
              <a:rPr lang="en-US" sz="3253">
                <a:solidFill>
                  <a:srgbClr val="3D5919"/>
                </a:solidFill>
                <a:latin typeface="Trebuchet MS"/>
                <a:ea typeface="Trebuchet MS"/>
                <a:cs typeface="Trebuchet MS"/>
                <a:sym typeface="Trebuchet MS"/>
              </a:rPr>
              <a:t>Vanaheim</a:t>
            </a:r>
          </a:p>
          <a:p>
            <a:pPr algn="l" marL="702481" indent="-351240" lvl="1">
              <a:lnSpc>
                <a:spcPts val="4555"/>
              </a:lnSpc>
              <a:spcBef>
                <a:spcPct val="0"/>
              </a:spcBef>
              <a:buFont typeface="Arial"/>
              <a:buChar char="•"/>
            </a:pPr>
            <a:r>
              <a:rPr lang="en-US" sz="3253">
                <a:solidFill>
                  <a:srgbClr val="3D5919"/>
                </a:solidFill>
                <a:latin typeface="Trebuchet MS"/>
                <a:ea typeface="Trebuchet MS"/>
                <a:cs typeface="Trebuchet MS"/>
                <a:sym typeface="Trebuchet MS"/>
              </a:rPr>
              <a:t>Alfheim</a:t>
            </a:r>
          </a:p>
        </p:txBody>
      </p:sp>
      <p:sp>
        <p:nvSpPr>
          <p:cNvPr name="TextBox 15" id="15"/>
          <p:cNvSpPr txBox="true"/>
          <p:nvPr/>
        </p:nvSpPr>
        <p:spPr>
          <a:xfrm rot="0">
            <a:off x="7654069" y="3894915"/>
            <a:ext cx="3099621" cy="2841530"/>
          </a:xfrm>
          <a:prstGeom prst="rect">
            <a:avLst/>
          </a:prstGeom>
        </p:spPr>
        <p:txBody>
          <a:bodyPr anchor="t" rtlCol="false" tIns="0" lIns="0" bIns="0" rIns="0">
            <a:spAutoFit/>
          </a:bodyPr>
          <a:lstStyle/>
          <a:p>
            <a:pPr algn="l">
              <a:lnSpc>
                <a:spcPts val="4555"/>
              </a:lnSpc>
            </a:pPr>
            <a:r>
              <a:rPr lang="en-US" sz="3253">
                <a:solidFill>
                  <a:srgbClr val="3D5919"/>
                </a:solidFill>
                <a:latin typeface="Trebuchet MS"/>
                <a:ea typeface="Trebuchet MS"/>
                <a:cs typeface="Trebuchet MS"/>
                <a:sym typeface="Trebuchet MS"/>
              </a:rPr>
              <a:t>Middle Worlds:</a:t>
            </a:r>
          </a:p>
          <a:p>
            <a:pPr algn="l" marL="702481" indent="-351240" lvl="1">
              <a:lnSpc>
                <a:spcPts val="4555"/>
              </a:lnSpc>
              <a:buFont typeface="Arial"/>
              <a:buChar char="•"/>
            </a:pPr>
            <a:r>
              <a:rPr lang="en-US" sz="3253">
                <a:solidFill>
                  <a:srgbClr val="3D5919"/>
                </a:solidFill>
                <a:latin typeface="Trebuchet MS"/>
                <a:ea typeface="Trebuchet MS"/>
                <a:cs typeface="Trebuchet MS"/>
                <a:sym typeface="Trebuchet MS"/>
              </a:rPr>
              <a:t>Midgard</a:t>
            </a:r>
          </a:p>
          <a:p>
            <a:pPr algn="l" marL="702481" indent="-351240" lvl="1">
              <a:lnSpc>
                <a:spcPts val="4555"/>
              </a:lnSpc>
              <a:buFont typeface="Arial"/>
              <a:buChar char="•"/>
            </a:pPr>
            <a:r>
              <a:rPr lang="en-US" sz="3253">
                <a:solidFill>
                  <a:srgbClr val="3D5919"/>
                </a:solidFill>
                <a:latin typeface="Trebuchet MS"/>
                <a:ea typeface="Trebuchet MS"/>
                <a:cs typeface="Trebuchet MS"/>
                <a:sym typeface="Trebuchet MS"/>
              </a:rPr>
              <a:t>Jotunheim</a:t>
            </a:r>
          </a:p>
          <a:p>
            <a:pPr algn="l" marL="702481" indent="-351240" lvl="1">
              <a:lnSpc>
                <a:spcPts val="4555"/>
              </a:lnSpc>
              <a:buFont typeface="Arial"/>
              <a:buChar char="•"/>
            </a:pPr>
            <a:r>
              <a:rPr lang="en-US" sz="3253">
                <a:solidFill>
                  <a:srgbClr val="3D5919"/>
                </a:solidFill>
                <a:latin typeface="Trebuchet MS"/>
                <a:ea typeface="Trebuchet MS"/>
                <a:cs typeface="Trebuchet MS"/>
                <a:sym typeface="Trebuchet MS"/>
              </a:rPr>
              <a:t>Svartalfheim</a:t>
            </a:r>
          </a:p>
          <a:p>
            <a:pPr algn="l" marL="702481" indent="-351240" lvl="1">
              <a:lnSpc>
                <a:spcPts val="4555"/>
              </a:lnSpc>
              <a:spcBef>
                <a:spcPct val="0"/>
              </a:spcBef>
              <a:buFont typeface="Arial"/>
              <a:buChar char="•"/>
            </a:pPr>
            <a:r>
              <a:rPr lang="en-US" sz="3253">
                <a:solidFill>
                  <a:srgbClr val="3D5919"/>
                </a:solidFill>
                <a:latin typeface="Trebuchet MS"/>
                <a:ea typeface="Trebuchet MS"/>
                <a:cs typeface="Trebuchet MS"/>
                <a:sym typeface="Trebuchet MS"/>
              </a:rPr>
              <a:t>Nidarvellir</a:t>
            </a:r>
          </a:p>
        </p:txBody>
      </p:sp>
      <p:sp>
        <p:nvSpPr>
          <p:cNvPr name="TextBox 16" id="16"/>
          <p:cNvSpPr txBox="true"/>
          <p:nvPr/>
        </p:nvSpPr>
        <p:spPr>
          <a:xfrm rot="0">
            <a:off x="12069401" y="4466415"/>
            <a:ext cx="2884736" cy="1698530"/>
          </a:xfrm>
          <a:prstGeom prst="rect">
            <a:avLst/>
          </a:prstGeom>
        </p:spPr>
        <p:txBody>
          <a:bodyPr anchor="t" rtlCol="false" tIns="0" lIns="0" bIns="0" rIns="0">
            <a:spAutoFit/>
          </a:bodyPr>
          <a:lstStyle/>
          <a:p>
            <a:pPr algn="l">
              <a:lnSpc>
                <a:spcPts val="4555"/>
              </a:lnSpc>
            </a:pPr>
            <a:r>
              <a:rPr lang="en-US" sz="3253">
                <a:solidFill>
                  <a:srgbClr val="3D5919"/>
                </a:solidFill>
                <a:latin typeface="Trebuchet MS"/>
                <a:ea typeface="Trebuchet MS"/>
                <a:cs typeface="Trebuchet MS"/>
                <a:sym typeface="Trebuchet MS"/>
              </a:rPr>
              <a:t>Lower Worlds:</a:t>
            </a:r>
          </a:p>
          <a:p>
            <a:pPr algn="l" marL="702481" indent="-351240" lvl="1">
              <a:lnSpc>
                <a:spcPts val="4555"/>
              </a:lnSpc>
              <a:buFont typeface="Arial"/>
              <a:buChar char="•"/>
            </a:pPr>
            <a:r>
              <a:rPr lang="en-US" sz="3253">
                <a:solidFill>
                  <a:srgbClr val="3D5919"/>
                </a:solidFill>
                <a:latin typeface="Trebuchet MS"/>
                <a:ea typeface="Trebuchet MS"/>
                <a:cs typeface="Trebuchet MS"/>
                <a:sym typeface="Trebuchet MS"/>
              </a:rPr>
              <a:t>Muspelheim</a:t>
            </a:r>
          </a:p>
          <a:p>
            <a:pPr algn="l" marL="702481" indent="-351240" lvl="1">
              <a:lnSpc>
                <a:spcPts val="4555"/>
              </a:lnSpc>
              <a:spcBef>
                <a:spcPct val="0"/>
              </a:spcBef>
              <a:buFont typeface="Arial"/>
              <a:buChar char="•"/>
            </a:pPr>
            <a:r>
              <a:rPr lang="en-US" sz="3253">
                <a:solidFill>
                  <a:srgbClr val="3D5919"/>
                </a:solidFill>
                <a:latin typeface="Trebuchet MS"/>
                <a:ea typeface="Trebuchet MS"/>
                <a:cs typeface="Trebuchet MS"/>
                <a:sym typeface="Trebuchet MS"/>
              </a:rPr>
              <a:t>Niflheim</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E8DEC8"/>
        </a:solidFill>
      </p:bgPr>
    </p:bg>
    <p:spTree>
      <p:nvGrpSpPr>
        <p:cNvPr id="1" name=""/>
        <p:cNvGrpSpPr/>
        <p:nvPr/>
      </p:nvGrpSpPr>
      <p:grpSpPr>
        <a:xfrm>
          <a:off x="0" y="0"/>
          <a:ext cx="0" cy="0"/>
          <a:chOff x="0" y="0"/>
          <a:chExt cx="0" cy="0"/>
        </a:xfrm>
      </p:grpSpPr>
      <p:grpSp>
        <p:nvGrpSpPr>
          <p:cNvPr name="Group 2" id="2"/>
          <p:cNvGrpSpPr/>
          <p:nvPr/>
        </p:nvGrpSpPr>
        <p:grpSpPr>
          <a:xfrm rot="5400000">
            <a:off x="7480225" y="-8302241"/>
            <a:ext cx="3327549" cy="19062697"/>
            <a:chOff x="0" y="0"/>
            <a:chExt cx="876392" cy="5020628"/>
          </a:xfrm>
        </p:grpSpPr>
        <p:sp>
          <p:nvSpPr>
            <p:cNvPr name="Freeform 3" id="3"/>
            <p:cNvSpPr/>
            <p:nvPr/>
          </p:nvSpPr>
          <p:spPr>
            <a:xfrm flipH="false" flipV="false" rot="0">
              <a:off x="0" y="0"/>
              <a:ext cx="876392" cy="5020628"/>
            </a:xfrm>
            <a:custGeom>
              <a:avLst/>
              <a:gdLst/>
              <a:ahLst/>
              <a:cxnLst/>
              <a:rect r="r" b="b" t="t" l="l"/>
              <a:pathLst>
                <a:path h="5020628" w="876392">
                  <a:moveTo>
                    <a:pt x="0" y="0"/>
                  </a:moveTo>
                  <a:lnTo>
                    <a:pt x="876392" y="0"/>
                  </a:lnTo>
                  <a:lnTo>
                    <a:pt x="876392" y="5020628"/>
                  </a:lnTo>
                  <a:lnTo>
                    <a:pt x="0" y="5020628"/>
                  </a:lnTo>
                  <a:close/>
                </a:path>
              </a:pathLst>
            </a:custGeom>
            <a:solidFill>
              <a:srgbClr val="233E44"/>
            </a:solidFill>
          </p:spPr>
        </p:sp>
        <p:sp>
          <p:nvSpPr>
            <p:cNvPr name="TextBox 4" id="4"/>
            <p:cNvSpPr txBox="true"/>
            <p:nvPr/>
          </p:nvSpPr>
          <p:spPr>
            <a:xfrm>
              <a:off x="0" y="-38100"/>
              <a:ext cx="876392" cy="5058728"/>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143000" y="0"/>
            <a:ext cx="20574000" cy="10287000"/>
            <a:chOff x="0" y="0"/>
            <a:chExt cx="27432000" cy="13716000"/>
          </a:xfrm>
        </p:grpSpPr>
        <p:sp>
          <p:nvSpPr>
            <p:cNvPr name="Freeform 6" id="6"/>
            <p:cNvSpPr/>
            <p:nvPr/>
          </p:nvSpPr>
          <p:spPr>
            <a:xfrm flipH="false" flipV="false" rot="-5400000">
              <a:off x="13716000" y="0"/>
              <a:ext cx="13716000" cy="13716000"/>
            </a:xfrm>
            <a:custGeom>
              <a:avLst/>
              <a:gdLst/>
              <a:ahLst/>
              <a:cxnLst/>
              <a:rect r="r" b="b" t="t" l="l"/>
              <a:pathLst>
                <a:path h="13716000" w="13716000">
                  <a:moveTo>
                    <a:pt x="0" y="0"/>
                  </a:moveTo>
                  <a:lnTo>
                    <a:pt x="13716000" y="0"/>
                  </a:lnTo>
                  <a:lnTo>
                    <a:pt x="13716000" y="13716000"/>
                  </a:lnTo>
                  <a:lnTo>
                    <a:pt x="0" y="13716000"/>
                  </a:lnTo>
                  <a:lnTo>
                    <a:pt x="0" y="0"/>
                  </a:lnTo>
                  <a:close/>
                </a:path>
              </a:pathLst>
            </a:custGeom>
            <a:blipFill>
              <a:blip r:embed="rId3">
                <a:alphaModFix amt="37000"/>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true" rot="-5400000">
              <a:off x="0" y="0"/>
              <a:ext cx="13716000" cy="13716000"/>
            </a:xfrm>
            <a:custGeom>
              <a:avLst/>
              <a:gdLst/>
              <a:ahLst/>
              <a:cxnLst/>
              <a:rect r="r" b="b" t="t" l="l"/>
              <a:pathLst>
                <a:path h="13716000" w="13716000">
                  <a:moveTo>
                    <a:pt x="0" y="13716000"/>
                  </a:moveTo>
                  <a:lnTo>
                    <a:pt x="13716000" y="13716000"/>
                  </a:lnTo>
                  <a:lnTo>
                    <a:pt x="13716000" y="0"/>
                  </a:lnTo>
                  <a:lnTo>
                    <a:pt x="0" y="0"/>
                  </a:lnTo>
                  <a:lnTo>
                    <a:pt x="0" y="13716000"/>
                  </a:lnTo>
                  <a:close/>
                </a:path>
              </a:pathLst>
            </a:custGeom>
            <a:blipFill>
              <a:blip r:embed="rId3">
                <a:alphaModFix amt="37000"/>
                <a:extLst>
                  <a:ext uri="{96DAC541-7B7A-43D3-8B79-37D633B846F1}">
                    <asvg:svgBlip xmlns:asvg="http://schemas.microsoft.com/office/drawing/2016/SVG/main" r:embed="rId4"/>
                  </a:ext>
                </a:extLst>
              </a:blip>
              <a:stretch>
                <a:fillRect l="0" t="0" r="0" b="0"/>
              </a:stretch>
            </a:blipFill>
          </p:spPr>
        </p:sp>
      </p:grpSp>
      <p:sp>
        <p:nvSpPr>
          <p:cNvPr name="Freeform 8" id="8"/>
          <p:cNvSpPr/>
          <p:nvPr/>
        </p:nvSpPr>
        <p:spPr>
          <a:xfrm flipH="false" flipV="false" rot="0">
            <a:off x="4138621" y="5352298"/>
            <a:ext cx="10292274" cy="10675906"/>
          </a:xfrm>
          <a:custGeom>
            <a:avLst/>
            <a:gdLst/>
            <a:ahLst/>
            <a:cxnLst/>
            <a:rect r="r" b="b" t="t" l="l"/>
            <a:pathLst>
              <a:path h="10675906" w="10292274">
                <a:moveTo>
                  <a:pt x="0" y="0"/>
                </a:moveTo>
                <a:lnTo>
                  <a:pt x="10292273" y="0"/>
                </a:lnTo>
                <a:lnTo>
                  <a:pt x="10292273" y="10675906"/>
                </a:lnTo>
                <a:lnTo>
                  <a:pt x="0" y="10675906"/>
                </a:lnTo>
                <a:lnTo>
                  <a:pt x="0" y="0"/>
                </a:lnTo>
                <a:close/>
              </a:path>
            </a:pathLst>
          </a:custGeom>
          <a:blipFill>
            <a:blip r:embed="rId5"/>
            <a:stretch>
              <a:fillRect l="-1523" t="0" r="0" b="0"/>
            </a:stretch>
          </a:blipFill>
        </p:spPr>
      </p:sp>
      <p:sp>
        <p:nvSpPr>
          <p:cNvPr name="Freeform 9" id="9"/>
          <p:cNvSpPr/>
          <p:nvPr/>
        </p:nvSpPr>
        <p:spPr>
          <a:xfrm flipH="false" flipV="false" rot="0">
            <a:off x="2590859" y="4053194"/>
            <a:ext cx="7144540" cy="4087272"/>
          </a:xfrm>
          <a:custGeom>
            <a:avLst/>
            <a:gdLst/>
            <a:ahLst/>
            <a:cxnLst/>
            <a:rect r="r" b="b" t="t" l="l"/>
            <a:pathLst>
              <a:path h="4087272" w="7144540">
                <a:moveTo>
                  <a:pt x="0" y="0"/>
                </a:moveTo>
                <a:lnTo>
                  <a:pt x="7144540" y="0"/>
                </a:lnTo>
                <a:lnTo>
                  <a:pt x="7144540" y="4087273"/>
                </a:lnTo>
                <a:lnTo>
                  <a:pt x="0" y="4087273"/>
                </a:lnTo>
                <a:lnTo>
                  <a:pt x="0" y="0"/>
                </a:lnTo>
                <a:close/>
              </a:path>
            </a:pathLst>
          </a:custGeom>
          <a:blipFill>
            <a:blip r:embed="rId6"/>
            <a:stretch>
              <a:fillRect l="0" t="0" r="0" b="0"/>
            </a:stretch>
          </a:blipFill>
        </p:spPr>
      </p:sp>
      <p:sp>
        <p:nvSpPr>
          <p:cNvPr name="Freeform 10" id="10"/>
          <p:cNvSpPr/>
          <p:nvPr/>
        </p:nvSpPr>
        <p:spPr>
          <a:xfrm flipH="false" flipV="false" rot="0">
            <a:off x="6224468" y="4654492"/>
            <a:ext cx="6120580" cy="4618256"/>
          </a:xfrm>
          <a:custGeom>
            <a:avLst/>
            <a:gdLst/>
            <a:ahLst/>
            <a:cxnLst/>
            <a:rect r="r" b="b" t="t" l="l"/>
            <a:pathLst>
              <a:path h="4618256" w="6120580">
                <a:moveTo>
                  <a:pt x="0" y="0"/>
                </a:moveTo>
                <a:lnTo>
                  <a:pt x="6120579" y="0"/>
                </a:lnTo>
                <a:lnTo>
                  <a:pt x="6120579" y="4618256"/>
                </a:lnTo>
                <a:lnTo>
                  <a:pt x="0" y="461825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0">
            <a:off x="9415846" y="6259796"/>
            <a:ext cx="7091385" cy="4556215"/>
          </a:xfrm>
          <a:custGeom>
            <a:avLst/>
            <a:gdLst/>
            <a:ahLst/>
            <a:cxnLst/>
            <a:rect r="r" b="b" t="t" l="l"/>
            <a:pathLst>
              <a:path h="4556215" w="7091385">
                <a:moveTo>
                  <a:pt x="0" y="0"/>
                </a:moveTo>
                <a:lnTo>
                  <a:pt x="7091385" y="0"/>
                </a:lnTo>
                <a:lnTo>
                  <a:pt x="7091385" y="4556215"/>
                </a:lnTo>
                <a:lnTo>
                  <a:pt x="0" y="4556215"/>
                </a:lnTo>
                <a:lnTo>
                  <a:pt x="0" y="0"/>
                </a:lnTo>
                <a:close/>
              </a:path>
            </a:pathLst>
          </a:custGeom>
          <a:blipFill>
            <a:blip r:embed="rId9"/>
            <a:stretch>
              <a:fillRect l="0" t="0" r="0" b="0"/>
            </a:stretch>
          </a:blipFill>
        </p:spPr>
      </p:sp>
      <p:sp>
        <p:nvSpPr>
          <p:cNvPr name="Freeform 12" id="12"/>
          <p:cNvSpPr/>
          <p:nvPr/>
        </p:nvSpPr>
        <p:spPr>
          <a:xfrm flipH="false" flipV="false" rot="0">
            <a:off x="4023581" y="7993342"/>
            <a:ext cx="4920420" cy="2146533"/>
          </a:xfrm>
          <a:custGeom>
            <a:avLst/>
            <a:gdLst/>
            <a:ahLst/>
            <a:cxnLst/>
            <a:rect r="r" b="b" t="t" l="l"/>
            <a:pathLst>
              <a:path h="2146533" w="4920420">
                <a:moveTo>
                  <a:pt x="0" y="0"/>
                </a:moveTo>
                <a:lnTo>
                  <a:pt x="4920421" y="0"/>
                </a:lnTo>
                <a:lnTo>
                  <a:pt x="4920421" y="2146533"/>
                </a:lnTo>
                <a:lnTo>
                  <a:pt x="0" y="2146533"/>
                </a:lnTo>
                <a:lnTo>
                  <a:pt x="0" y="0"/>
                </a:lnTo>
                <a:close/>
              </a:path>
            </a:pathLst>
          </a:custGeom>
          <a:blipFill>
            <a:blip r:embed="rId10"/>
            <a:stretch>
              <a:fillRect l="0" t="0" r="0" b="0"/>
            </a:stretch>
          </a:blipFill>
        </p:spPr>
      </p:sp>
      <p:sp>
        <p:nvSpPr>
          <p:cNvPr name="TextBox 13" id="13"/>
          <p:cNvSpPr txBox="true"/>
          <p:nvPr/>
        </p:nvSpPr>
        <p:spPr>
          <a:xfrm rot="0">
            <a:off x="1640011" y="907820"/>
            <a:ext cx="15007978" cy="1692732"/>
          </a:xfrm>
          <a:prstGeom prst="rect">
            <a:avLst/>
          </a:prstGeom>
        </p:spPr>
        <p:txBody>
          <a:bodyPr anchor="t" rtlCol="false" tIns="0" lIns="0" bIns="0" rIns="0">
            <a:spAutoFit/>
          </a:bodyPr>
          <a:lstStyle/>
          <a:p>
            <a:pPr algn="ctr">
              <a:lnSpc>
                <a:spcPts val="12970"/>
              </a:lnSpc>
            </a:pPr>
            <a:r>
              <a:rPr lang="en-US" sz="12236">
                <a:solidFill>
                  <a:srgbClr val="F5C875"/>
                </a:solidFill>
                <a:latin typeface="Oldstar"/>
                <a:ea typeface="Oldstar"/>
                <a:cs typeface="Oldstar"/>
                <a:sym typeface="Oldstar"/>
              </a:rPr>
              <a:t>Asgard</a:t>
            </a:r>
          </a:p>
        </p:txBody>
      </p:sp>
      <p:sp>
        <p:nvSpPr>
          <p:cNvPr name="TextBox 14" id="14"/>
          <p:cNvSpPr txBox="true"/>
          <p:nvPr/>
        </p:nvSpPr>
        <p:spPr>
          <a:xfrm rot="0">
            <a:off x="3401771" y="2950024"/>
            <a:ext cx="11484459" cy="1278795"/>
          </a:xfrm>
          <a:prstGeom prst="rect">
            <a:avLst/>
          </a:prstGeom>
        </p:spPr>
        <p:txBody>
          <a:bodyPr anchor="t" rtlCol="false" tIns="0" lIns="0" bIns="0" rIns="0">
            <a:spAutoFit/>
          </a:bodyPr>
          <a:lstStyle/>
          <a:p>
            <a:pPr algn="ctr">
              <a:lnSpc>
                <a:spcPts val="5115"/>
              </a:lnSpc>
            </a:pPr>
            <a:r>
              <a:rPr lang="en-US" sz="3653">
                <a:solidFill>
                  <a:srgbClr val="2B2125"/>
                </a:solidFill>
                <a:latin typeface="Trebuchet MS"/>
                <a:ea typeface="Trebuchet MS"/>
                <a:cs typeface="Trebuchet MS"/>
                <a:sym typeface="Trebuchet MS"/>
              </a:rPr>
              <a:t>Grand palace in the sky, near the top of Yggdrasil</a:t>
            </a:r>
          </a:p>
          <a:p>
            <a:pPr algn="ctr">
              <a:lnSpc>
                <a:spcPts val="5115"/>
              </a:lnSpc>
            </a:pPr>
            <a:r>
              <a:rPr lang="en-US" sz="3653">
                <a:solidFill>
                  <a:srgbClr val="2B2125"/>
                </a:solidFill>
                <a:latin typeface="Trebuchet MS"/>
                <a:ea typeface="Trebuchet MS"/>
                <a:cs typeface="Trebuchet MS"/>
                <a:sym typeface="Trebuchet MS"/>
              </a:rPr>
              <a:t>Home of the Gods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E8DEC8"/>
        </a:solidFill>
      </p:bgPr>
    </p:bg>
    <p:spTree>
      <p:nvGrpSpPr>
        <p:cNvPr id="1" name=""/>
        <p:cNvGrpSpPr/>
        <p:nvPr/>
      </p:nvGrpSpPr>
      <p:grpSpPr>
        <a:xfrm>
          <a:off x="0" y="0"/>
          <a:ext cx="0" cy="0"/>
          <a:chOff x="0" y="0"/>
          <a:chExt cx="0" cy="0"/>
        </a:xfrm>
      </p:grpSpPr>
      <p:grpSp>
        <p:nvGrpSpPr>
          <p:cNvPr name="Group 2" id="2"/>
          <p:cNvGrpSpPr/>
          <p:nvPr/>
        </p:nvGrpSpPr>
        <p:grpSpPr>
          <a:xfrm rot="5400000">
            <a:off x="7480225" y="-8302241"/>
            <a:ext cx="3327549" cy="19062697"/>
            <a:chOff x="0" y="0"/>
            <a:chExt cx="876392" cy="5020628"/>
          </a:xfrm>
        </p:grpSpPr>
        <p:sp>
          <p:nvSpPr>
            <p:cNvPr name="Freeform 3" id="3"/>
            <p:cNvSpPr/>
            <p:nvPr/>
          </p:nvSpPr>
          <p:spPr>
            <a:xfrm flipH="false" flipV="false" rot="0">
              <a:off x="0" y="0"/>
              <a:ext cx="876392" cy="5020628"/>
            </a:xfrm>
            <a:custGeom>
              <a:avLst/>
              <a:gdLst/>
              <a:ahLst/>
              <a:cxnLst/>
              <a:rect r="r" b="b" t="t" l="l"/>
              <a:pathLst>
                <a:path h="5020628" w="876392">
                  <a:moveTo>
                    <a:pt x="0" y="0"/>
                  </a:moveTo>
                  <a:lnTo>
                    <a:pt x="876392" y="0"/>
                  </a:lnTo>
                  <a:lnTo>
                    <a:pt x="876392" y="5020628"/>
                  </a:lnTo>
                  <a:lnTo>
                    <a:pt x="0" y="5020628"/>
                  </a:lnTo>
                  <a:close/>
                </a:path>
              </a:pathLst>
            </a:custGeom>
            <a:solidFill>
              <a:srgbClr val="233E44"/>
            </a:solidFill>
          </p:spPr>
        </p:sp>
        <p:sp>
          <p:nvSpPr>
            <p:cNvPr name="TextBox 4" id="4"/>
            <p:cNvSpPr txBox="true"/>
            <p:nvPr/>
          </p:nvSpPr>
          <p:spPr>
            <a:xfrm>
              <a:off x="0" y="-38100"/>
              <a:ext cx="876392" cy="5058728"/>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143000" y="0"/>
            <a:ext cx="20574000" cy="10287000"/>
            <a:chOff x="0" y="0"/>
            <a:chExt cx="27432000" cy="13716000"/>
          </a:xfrm>
        </p:grpSpPr>
        <p:sp>
          <p:nvSpPr>
            <p:cNvPr name="Freeform 6" id="6"/>
            <p:cNvSpPr/>
            <p:nvPr/>
          </p:nvSpPr>
          <p:spPr>
            <a:xfrm flipH="false" flipV="false" rot="-5400000">
              <a:off x="13716000" y="0"/>
              <a:ext cx="13716000" cy="13716000"/>
            </a:xfrm>
            <a:custGeom>
              <a:avLst/>
              <a:gdLst/>
              <a:ahLst/>
              <a:cxnLst/>
              <a:rect r="r" b="b" t="t" l="l"/>
              <a:pathLst>
                <a:path h="13716000" w="13716000">
                  <a:moveTo>
                    <a:pt x="0" y="0"/>
                  </a:moveTo>
                  <a:lnTo>
                    <a:pt x="13716000" y="0"/>
                  </a:lnTo>
                  <a:lnTo>
                    <a:pt x="13716000" y="13716000"/>
                  </a:lnTo>
                  <a:lnTo>
                    <a:pt x="0" y="13716000"/>
                  </a:lnTo>
                  <a:lnTo>
                    <a:pt x="0" y="0"/>
                  </a:lnTo>
                  <a:close/>
                </a:path>
              </a:pathLst>
            </a:custGeom>
            <a:blipFill>
              <a:blip r:embed="rId3">
                <a:alphaModFix amt="37000"/>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true" rot="-5400000">
              <a:off x="0" y="0"/>
              <a:ext cx="13716000" cy="13716000"/>
            </a:xfrm>
            <a:custGeom>
              <a:avLst/>
              <a:gdLst/>
              <a:ahLst/>
              <a:cxnLst/>
              <a:rect r="r" b="b" t="t" l="l"/>
              <a:pathLst>
                <a:path h="13716000" w="13716000">
                  <a:moveTo>
                    <a:pt x="0" y="13716000"/>
                  </a:moveTo>
                  <a:lnTo>
                    <a:pt x="13716000" y="13716000"/>
                  </a:lnTo>
                  <a:lnTo>
                    <a:pt x="13716000" y="0"/>
                  </a:lnTo>
                  <a:lnTo>
                    <a:pt x="0" y="0"/>
                  </a:lnTo>
                  <a:lnTo>
                    <a:pt x="0" y="13716000"/>
                  </a:lnTo>
                  <a:close/>
                </a:path>
              </a:pathLst>
            </a:custGeom>
            <a:blipFill>
              <a:blip r:embed="rId3">
                <a:alphaModFix amt="37000"/>
                <a:extLst>
                  <a:ext uri="{96DAC541-7B7A-43D3-8B79-37D633B846F1}">
                    <asvg:svgBlip xmlns:asvg="http://schemas.microsoft.com/office/drawing/2016/SVG/main" r:embed="rId4"/>
                  </a:ext>
                </a:extLst>
              </a:blip>
              <a:stretch>
                <a:fillRect l="0" t="0" r="0" b="0"/>
              </a:stretch>
            </a:blipFill>
          </p:spPr>
        </p:sp>
      </p:grpSp>
      <p:sp>
        <p:nvSpPr>
          <p:cNvPr name="Freeform 8" id="8"/>
          <p:cNvSpPr/>
          <p:nvPr/>
        </p:nvSpPr>
        <p:spPr>
          <a:xfrm flipH="false" flipV="false" rot="0">
            <a:off x="5185318" y="5084849"/>
            <a:ext cx="8240669" cy="8346902"/>
          </a:xfrm>
          <a:custGeom>
            <a:avLst/>
            <a:gdLst/>
            <a:ahLst/>
            <a:cxnLst/>
            <a:rect r="r" b="b" t="t" l="l"/>
            <a:pathLst>
              <a:path h="8346902" w="8240669">
                <a:moveTo>
                  <a:pt x="0" y="0"/>
                </a:moveTo>
                <a:lnTo>
                  <a:pt x="8240670" y="0"/>
                </a:lnTo>
                <a:lnTo>
                  <a:pt x="8240670" y="8346902"/>
                </a:lnTo>
                <a:lnTo>
                  <a:pt x="0" y="834690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6848356" y="4831746"/>
            <a:ext cx="4591288" cy="1480691"/>
          </a:xfrm>
          <a:custGeom>
            <a:avLst/>
            <a:gdLst/>
            <a:ahLst/>
            <a:cxnLst/>
            <a:rect r="r" b="b" t="t" l="l"/>
            <a:pathLst>
              <a:path h="1480691" w="4591288">
                <a:moveTo>
                  <a:pt x="0" y="0"/>
                </a:moveTo>
                <a:lnTo>
                  <a:pt x="4591288" y="0"/>
                </a:lnTo>
                <a:lnTo>
                  <a:pt x="4591288" y="1480690"/>
                </a:lnTo>
                <a:lnTo>
                  <a:pt x="0" y="1480690"/>
                </a:lnTo>
                <a:lnTo>
                  <a:pt x="0" y="0"/>
                </a:lnTo>
                <a:close/>
              </a:path>
            </a:pathLst>
          </a:custGeom>
          <a:blipFill>
            <a:blip r:embed="rId7"/>
            <a:stretch>
              <a:fillRect l="0" t="0" r="0" b="0"/>
            </a:stretch>
          </a:blipFill>
        </p:spPr>
      </p:sp>
      <p:sp>
        <p:nvSpPr>
          <p:cNvPr name="TextBox 10" id="10"/>
          <p:cNvSpPr txBox="true"/>
          <p:nvPr/>
        </p:nvSpPr>
        <p:spPr>
          <a:xfrm rot="0">
            <a:off x="1640011" y="907820"/>
            <a:ext cx="15007978" cy="1692732"/>
          </a:xfrm>
          <a:prstGeom prst="rect">
            <a:avLst/>
          </a:prstGeom>
        </p:spPr>
        <p:txBody>
          <a:bodyPr anchor="t" rtlCol="false" tIns="0" lIns="0" bIns="0" rIns="0">
            <a:spAutoFit/>
          </a:bodyPr>
          <a:lstStyle/>
          <a:p>
            <a:pPr algn="ctr">
              <a:lnSpc>
                <a:spcPts val="12970"/>
              </a:lnSpc>
            </a:pPr>
            <a:r>
              <a:rPr lang="en-US" sz="12236">
                <a:solidFill>
                  <a:srgbClr val="F5C875"/>
                </a:solidFill>
                <a:latin typeface="Oldstar"/>
                <a:ea typeface="Oldstar"/>
                <a:cs typeface="Oldstar"/>
                <a:sym typeface="Oldstar"/>
              </a:rPr>
              <a:t>midgard</a:t>
            </a:r>
          </a:p>
        </p:txBody>
      </p:sp>
      <p:sp>
        <p:nvSpPr>
          <p:cNvPr name="TextBox 11" id="11"/>
          <p:cNvSpPr txBox="true"/>
          <p:nvPr/>
        </p:nvSpPr>
        <p:spPr>
          <a:xfrm rot="0">
            <a:off x="4202381" y="2922521"/>
            <a:ext cx="9883238" cy="1314356"/>
          </a:xfrm>
          <a:prstGeom prst="rect">
            <a:avLst/>
          </a:prstGeom>
        </p:spPr>
        <p:txBody>
          <a:bodyPr anchor="t" rtlCol="false" tIns="0" lIns="0" bIns="0" rIns="0">
            <a:spAutoFit/>
          </a:bodyPr>
          <a:lstStyle/>
          <a:p>
            <a:pPr algn="ctr">
              <a:lnSpc>
                <a:spcPts val="5255"/>
              </a:lnSpc>
            </a:pPr>
            <a:r>
              <a:rPr lang="en-US" sz="3753">
                <a:solidFill>
                  <a:srgbClr val="2B2125"/>
                </a:solidFill>
                <a:latin typeface="Trebuchet MS"/>
                <a:ea typeface="Trebuchet MS"/>
                <a:cs typeface="Trebuchet MS"/>
                <a:sym typeface="Trebuchet MS"/>
              </a:rPr>
              <a:t>Earth</a:t>
            </a:r>
          </a:p>
          <a:p>
            <a:pPr algn="ctr">
              <a:lnSpc>
                <a:spcPts val="5255"/>
              </a:lnSpc>
            </a:pPr>
            <a:r>
              <a:rPr lang="en-US" sz="3753">
                <a:solidFill>
                  <a:srgbClr val="2B2125"/>
                </a:solidFill>
                <a:latin typeface="Trebuchet MS"/>
                <a:ea typeface="Trebuchet MS"/>
                <a:cs typeface="Trebuchet MS"/>
                <a:sym typeface="Trebuchet MS"/>
              </a:rPr>
              <a:t>Home of Humans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233E44"/>
        </a:solidFill>
      </p:bgPr>
    </p:bg>
    <p:spTree>
      <p:nvGrpSpPr>
        <p:cNvPr id="1" name=""/>
        <p:cNvGrpSpPr/>
        <p:nvPr/>
      </p:nvGrpSpPr>
      <p:grpSpPr>
        <a:xfrm>
          <a:off x="0" y="0"/>
          <a:ext cx="0" cy="0"/>
          <a:chOff x="0" y="0"/>
          <a:chExt cx="0" cy="0"/>
        </a:xfrm>
      </p:grpSpPr>
      <p:grpSp>
        <p:nvGrpSpPr>
          <p:cNvPr name="Group 2" id="2"/>
          <p:cNvGrpSpPr/>
          <p:nvPr/>
        </p:nvGrpSpPr>
        <p:grpSpPr>
          <a:xfrm rot="0">
            <a:off x="-1143000" y="0"/>
            <a:ext cx="20574000" cy="10287000"/>
            <a:chOff x="0" y="0"/>
            <a:chExt cx="27432000" cy="13716000"/>
          </a:xfrm>
        </p:grpSpPr>
        <p:sp>
          <p:nvSpPr>
            <p:cNvPr name="Freeform 3" id="3"/>
            <p:cNvSpPr/>
            <p:nvPr/>
          </p:nvSpPr>
          <p:spPr>
            <a:xfrm flipH="false" flipV="false" rot="-5400000">
              <a:off x="13716000" y="0"/>
              <a:ext cx="13716000" cy="13716000"/>
            </a:xfrm>
            <a:custGeom>
              <a:avLst/>
              <a:gdLst/>
              <a:ahLst/>
              <a:cxnLst/>
              <a:rect r="r" b="b" t="t" l="l"/>
              <a:pathLst>
                <a:path h="13716000" w="13716000">
                  <a:moveTo>
                    <a:pt x="0" y="0"/>
                  </a:moveTo>
                  <a:lnTo>
                    <a:pt x="13716000" y="0"/>
                  </a:lnTo>
                  <a:lnTo>
                    <a:pt x="13716000" y="13716000"/>
                  </a:lnTo>
                  <a:lnTo>
                    <a:pt x="0" y="13716000"/>
                  </a:lnTo>
                  <a:lnTo>
                    <a:pt x="0" y="0"/>
                  </a:lnTo>
                  <a:close/>
                </a:path>
              </a:pathLst>
            </a:custGeom>
            <a:blipFill>
              <a:blip r:embed="rId3">
                <a:alphaModFix amt="25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true" rot="-5400000">
              <a:off x="0" y="0"/>
              <a:ext cx="13716000" cy="13716000"/>
            </a:xfrm>
            <a:custGeom>
              <a:avLst/>
              <a:gdLst/>
              <a:ahLst/>
              <a:cxnLst/>
              <a:rect r="r" b="b" t="t" l="l"/>
              <a:pathLst>
                <a:path h="13716000" w="13716000">
                  <a:moveTo>
                    <a:pt x="0" y="13716000"/>
                  </a:moveTo>
                  <a:lnTo>
                    <a:pt x="13716000" y="13716000"/>
                  </a:lnTo>
                  <a:lnTo>
                    <a:pt x="13716000" y="0"/>
                  </a:lnTo>
                  <a:lnTo>
                    <a:pt x="0" y="0"/>
                  </a:lnTo>
                  <a:lnTo>
                    <a:pt x="0" y="13716000"/>
                  </a:lnTo>
                  <a:close/>
                </a:path>
              </a:pathLst>
            </a:custGeom>
            <a:blipFill>
              <a:blip r:embed="rId3">
                <a:alphaModFix amt="25000"/>
                <a:extLst>
                  <a:ext uri="{96DAC541-7B7A-43D3-8B79-37D633B846F1}">
                    <asvg:svgBlip xmlns:asvg="http://schemas.microsoft.com/office/drawing/2016/SVG/main" r:embed="rId4"/>
                  </a:ext>
                </a:extLst>
              </a:blip>
              <a:stretch>
                <a:fillRect l="0" t="0" r="0" b="0"/>
              </a:stretch>
            </a:blipFill>
          </p:spPr>
        </p:sp>
      </p:grpSp>
      <p:sp>
        <p:nvSpPr>
          <p:cNvPr name="Freeform 5" id="5"/>
          <p:cNvSpPr/>
          <p:nvPr/>
        </p:nvSpPr>
        <p:spPr>
          <a:xfrm flipH="false" flipV="false" rot="0">
            <a:off x="2125151" y="1361029"/>
            <a:ext cx="14037697" cy="8229600"/>
          </a:xfrm>
          <a:custGeom>
            <a:avLst/>
            <a:gdLst/>
            <a:ahLst/>
            <a:cxnLst/>
            <a:rect r="r" b="b" t="t" l="l"/>
            <a:pathLst>
              <a:path h="8229600" w="14037697">
                <a:moveTo>
                  <a:pt x="0" y="0"/>
                </a:moveTo>
                <a:lnTo>
                  <a:pt x="14037698" y="0"/>
                </a:lnTo>
                <a:lnTo>
                  <a:pt x="14037698" y="8229600"/>
                </a:lnTo>
                <a:lnTo>
                  <a:pt x="0" y="8229600"/>
                </a:lnTo>
                <a:lnTo>
                  <a:pt x="0" y="0"/>
                </a:lnTo>
                <a:close/>
              </a:path>
            </a:pathLst>
          </a:custGeom>
          <a:blipFill>
            <a:blip r:embed="rId5"/>
            <a:stretch>
              <a:fillRect l="0" t="0" r="0" b="0"/>
            </a:stretch>
          </a:blipFill>
        </p:spPr>
      </p:sp>
      <p:sp>
        <p:nvSpPr>
          <p:cNvPr name="TextBox 6" id="6"/>
          <p:cNvSpPr txBox="true"/>
          <p:nvPr/>
        </p:nvSpPr>
        <p:spPr>
          <a:xfrm rot="0">
            <a:off x="1806197" y="1017366"/>
            <a:ext cx="14675605" cy="1692732"/>
          </a:xfrm>
          <a:prstGeom prst="rect">
            <a:avLst/>
          </a:prstGeom>
        </p:spPr>
        <p:txBody>
          <a:bodyPr anchor="t" rtlCol="false" tIns="0" lIns="0" bIns="0" rIns="0">
            <a:spAutoFit/>
          </a:bodyPr>
          <a:lstStyle/>
          <a:p>
            <a:pPr algn="ctr">
              <a:lnSpc>
                <a:spcPts val="12970"/>
              </a:lnSpc>
            </a:pPr>
            <a:r>
              <a:rPr lang="en-US" sz="12236">
                <a:solidFill>
                  <a:srgbClr val="F5C875"/>
                </a:solidFill>
                <a:latin typeface="Oldstar"/>
                <a:ea typeface="Oldstar"/>
                <a:cs typeface="Oldstar"/>
                <a:sym typeface="Oldstar"/>
              </a:rPr>
              <a:t>the edda</a:t>
            </a:r>
          </a:p>
        </p:txBody>
      </p:sp>
      <p:sp>
        <p:nvSpPr>
          <p:cNvPr name="TextBox 7" id="7"/>
          <p:cNvSpPr txBox="true"/>
          <p:nvPr/>
        </p:nvSpPr>
        <p:spPr>
          <a:xfrm rot="0">
            <a:off x="4630431" y="3689059"/>
            <a:ext cx="4677598" cy="2987072"/>
          </a:xfrm>
          <a:prstGeom prst="rect">
            <a:avLst/>
          </a:prstGeom>
        </p:spPr>
        <p:txBody>
          <a:bodyPr anchor="t" rtlCol="false" tIns="0" lIns="0" bIns="0" rIns="0">
            <a:spAutoFit/>
          </a:bodyPr>
          <a:lstStyle/>
          <a:p>
            <a:pPr algn="l">
              <a:lnSpc>
                <a:spcPts val="5983"/>
              </a:lnSpc>
            </a:pPr>
            <a:r>
              <a:rPr lang="en-US" sz="4273">
                <a:solidFill>
                  <a:srgbClr val="89333D"/>
                </a:solidFill>
                <a:latin typeface="Trebuchet MS"/>
                <a:ea typeface="Trebuchet MS"/>
                <a:cs typeface="Trebuchet MS"/>
                <a:sym typeface="Trebuchet MS"/>
              </a:rPr>
              <a:t>Two great manuscripts that hold the stories of Norse Mythology.</a:t>
            </a:r>
          </a:p>
        </p:txBody>
      </p:sp>
      <p:sp>
        <p:nvSpPr>
          <p:cNvPr name="TextBox 8" id="8"/>
          <p:cNvSpPr txBox="true"/>
          <p:nvPr/>
        </p:nvSpPr>
        <p:spPr>
          <a:xfrm rot="0">
            <a:off x="9778058" y="3679534"/>
            <a:ext cx="4652198" cy="3980726"/>
          </a:xfrm>
          <a:prstGeom prst="rect">
            <a:avLst/>
          </a:prstGeom>
        </p:spPr>
        <p:txBody>
          <a:bodyPr anchor="t" rtlCol="false" tIns="0" lIns="0" bIns="0" rIns="0">
            <a:spAutoFit/>
          </a:bodyPr>
          <a:lstStyle/>
          <a:p>
            <a:pPr algn="l">
              <a:lnSpc>
                <a:spcPts val="6339"/>
              </a:lnSpc>
            </a:pPr>
            <a:r>
              <a:rPr lang="en-US" sz="4528">
                <a:solidFill>
                  <a:srgbClr val="89333D"/>
                </a:solidFill>
                <a:latin typeface="Trebuchet MS"/>
                <a:ea typeface="Trebuchet MS"/>
                <a:cs typeface="Trebuchet MS"/>
                <a:sym typeface="Trebuchet MS"/>
              </a:rPr>
              <a:t>Recounts the legend of how the world was first created.</a:t>
            </a:r>
          </a:p>
          <a:p>
            <a:pPr algn="l">
              <a:lnSpc>
                <a:spcPts val="6339"/>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233E44"/>
        </a:solidFill>
      </p:bgPr>
    </p:bg>
    <p:spTree>
      <p:nvGrpSpPr>
        <p:cNvPr id="1" name=""/>
        <p:cNvGrpSpPr/>
        <p:nvPr/>
      </p:nvGrpSpPr>
      <p:grpSpPr>
        <a:xfrm>
          <a:off x="0" y="0"/>
          <a:ext cx="0" cy="0"/>
          <a:chOff x="0" y="0"/>
          <a:chExt cx="0" cy="0"/>
        </a:xfrm>
      </p:grpSpPr>
      <p:grpSp>
        <p:nvGrpSpPr>
          <p:cNvPr name="Group 2" id="2"/>
          <p:cNvGrpSpPr/>
          <p:nvPr/>
        </p:nvGrpSpPr>
        <p:grpSpPr>
          <a:xfrm rot="0">
            <a:off x="-1143000" y="0"/>
            <a:ext cx="20574000" cy="10287000"/>
            <a:chOff x="0" y="0"/>
            <a:chExt cx="27432000" cy="13716000"/>
          </a:xfrm>
        </p:grpSpPr>
        <p:sp>
          <p:nvSpPr>
            <p:cNvPr name="Freeform 3" id="3"/>
            <p:cNvSpPr/>
            <p:nvPr/>
          </p:nvSpPr>
          <p:spPr>
            <a:xfrm flipH="false" flipV="false" rot="-5400000">
              <a:off x="13716000" y="0"/>
              <a:ext cx="13716000" cy="13716000"/>
            </a:xfrm>
            <a:custGeom>
              <a:avLst/>
              <a:gdLst/>
              <a:ahLst/>
              <a:cxnLst/>
              <a:rect r="r" b="b" t="t" l="l"/>
              <a:pathLst>
                <a:path h="13716000" w="13716000">
                  <a:moveTo>
                    <a:pt x="0" y="0"/>
                  </a:moveTo>
                  <a:lnTo>
                    <a:pt x="13716000" y="0"/>
                  </a:lnTo>
                  <a:lnTo>
                    <a:pt x="13716000" y="13716000"/>
                  </a:lnTo>
                  <a:lnTo>
                    <a:pt x="0" y="13716000"/>
                  </a:lnTo>
                  <a:lnTo>
                    <a:pt x="0" y="0"/>
                  </a:lnTo>
                  <a:close/>
                </a:path>
              </a:pathLst>
            </a:custGeom>
            <a:blipFill>
              <a:blip r:embed="rId3">
                <a:alphaModFix amt="25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true" rot="-5400000">
              <a:off x="0" y="0"/>
              <a:ext cx="13716000" cy="13716000"/>
            </a:xfrm>
            <a:custGeom>
              <a:avLst/>
              <a:gdLst/>
              <a:ahLst/>
              <a:cxnLst/>
              <a:rect r="r" b="b" t="t" l="l"/>
              <a:pathLst>
                <a:path h="13716000" w="13716000">
                  <a:moveTo>
                    <a:pt x="0" y="13716000"/>
                  </a:moveTo>
                  <a:lnTo>
                    <a:pt x="13716000" y="13716000"/>
                  </a:lnTo>
                  <a:lnTo>
                    <a:pt x="13716000" y="0"/>
                  </a:lnTo>
                  <a:lnTo>
                    <a:pt x="0" y="0"/>
                  </a:lnTo>
                  <a:lnTo>
                    <a:pt x="0" y="13716000"/>
                  </a:lnTo>
                  <a:close/>
                </a:path>
              </a:pathLst>
            </a:custGeom>
            <a:blipFill>
              <a:blip r:embed="rId3">
                <a:alphaModFix amt="25000"/>
                <a:extLst>
                  <a:ext uri="{96DAC541-7B7A-43D3-8B79-37D633B846F1}">
                    <asvg:svgBlip xmlns:asvg="http://schemas.microsoft.com/office/drawing/2016/SVG/main" r:embed="rId4"/>
                  </a:ext>
                </a:extLst>
              </a:blip>
              <a:stretch>
                <a:fillRect l="0" t="0" r="0" b="0"/>
              </a:stretch>
            </a:blipFill>
          </p:spPr>
        </p:sp>
      </p:grpSp>
      <p:sp>
        <p:nvSpPr>
          <p:cNvPr name="Freeform 5" id="5"/>
          <p:cNvSpPr/>
          <p:nvPr/>
        </p:nvSpPr>
        <p:spPr>
          <a:xfrm flipH="false" flipV="false" rot="0">
            <a:off x="741734" y="1925914"/>
            <a:ext cx="6242116" cy="6435171"/>
          </a:xfrm>
          <a:custGeom>
            <a:avLst/>
            <a:gdLst/>
            <a:ahLst/>
            <a:cxnLst/>
            <a:rect r="r" b="b" t="t" l="l"/>
            <a:pathLst>
              <a:path h="6435171" w="6242116">
                <a:moveTo>
                  <a:pt x="0" y="0"/>
                </a:moveTo>
                <a:lnTo>
                  <a:pt x="6242116" y="0"/>
                </a:lnTo>
                <a:lnTo>
                  <a:pt x="6242116" y="6435172"/>
                </a:lnTo>
                <a:lnTo>
                  <a:pt x="0" y="6435172"/>
                </a:lnTo>
                <a:lnTo>
                  <a:pt x="0" y="0"/>
                </a:lnTo>
                <a:close/>
              </a:path>
            </a:pathLst>
          </a:custGeom>
          <a:blipFill>
            <a:blip r:embed="rId5"/>
            <a:stretch>
              <a:fillRect l="0" t="0" r="0" b="0"/>
            </a:stretch>
          </a:blipFill>
        </p:spPr>
      </p:sp>
      <p:sp>
        <p:nvSpPr>
          <p:cNvPr name="Freeform 6" id="6"/>
          <p:cNvSpPr/>
          <p:nvPr/>
        </p:nvSpPr>
        <p:spPr>
          <a:xfrm flipH="false" flipV="false" rot="0">
            <a:off x="12306862" y="122945"/>
            <a:ext cx="5797592" cy="8238141"/>
          </a:xfrm>
          <a:custGeom>
            <a:avLst/>
            <a:gdLst/>
            <a:ahLst/>
            <a:cxnLst/>
            <a:rect r="r" b="b" t="t" l="l"/>
            <a:pathLst>
              <a:path h="8238141" w="5797592">
                <a:moveTo>
                  <a:pt x="0" y="0"/>
                </a:moveTo>
                <a:lnTo>
                  <a:pt x="5797592" y="0"/>
                </a:lnTo>
                <a:lnTo>
                  <a:pt x="5797592" y="8238141"/>
                </a:lnTo>
                <a:lnTo>
                  <a:pt x="0" y="823814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6575054" y="2949748"/>
            <a:ext cx="3550410" cy="3306320"/>
          </a:xfrm>
          <a:custGeom>
            <a:avLst/>
            <a:gdLst/>
            <a:ahLst/>
            <a:cxnLst/>
            <a:rect r="r" b="b" t="t" l="l"/>
            <a:pathLst>
              <a:path h="3306320" w="3550410">
                <a:moveTo>
                  <a:pt x="0" y="0"/>
                </a:moveTo>
                <a:lnTo>
                  <a:pt x="3550410" y="0"/>
                </a:lnTo>
                <a:lnTo>
                  <a:pt x="3550410" y="3306319"/>
                </a:lnTo>
                <a:lnTo>
                  <a:pt x="0" y="330631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0">
            <a:off x="8350259" y="4825521"/>
            <a:ext cx="4326794" cy="2861093"/>
          </a:xfrm>
          <a:custGeom>
            <a:avLst/>
            <a:gdLst/>
            <a:ahLst/>
            <a:cxnLst/>
            <a:rect r="r" b="b" t="t" l="l"/>
            <a:pathLst>
              <a:path h="2861093" w="4326794">
                <a:moveTo>
                  <a:pt x="0" y="0"/>
                </a:moveTo>
                <a:lnTo>
                  <a:pt x="4326794" y="0"/>
                </a:lnTo>
                <a:lnTo>
                  <a:pt x="4326794" y="2861092"/>
                </a:lnTo>
                <a:lnTo>
                  <a:pt x="0" y="2861092"/>
                </a:lnTo>
                <a:lnTo>
                  <a:pt x="0" y="0"/>
                </a:lnTo>
                <a:close/>
              </a:path>
            </a:pathLst>
          </a:custGeom>
          <a:blipFill>
            <a:blip r:embed="rId10"/>
            <a:stretch>
              <a:fillRect l="0" t="0" r="0" b="0"/>
            </a:stretch>
          </a:blipFill>
        </p:spPr>
      </p:sp>
      <p:sp>
        <p:nvSpPr>
          <p:cNvPr name="Freeform 9" id="9"/>
          <p:cNvSpPr/>
          <p:nvPr/>
        </p:nvSpPr>
        <p:spPr>
          <a:xfrm flipH="false" flipV="false" rot="0">
            <a:off x="3973103" y="1782944"/>
            <a:ext cx="6021493" cy="6371951"/>
          </a:xfrm>
          <a:custGeom>
            <a:avLst/>
            <a:gdLst/>
            <a:ahLst/>
            <a:cxnLst/>
            <a:rect r="r" b="b" t="t" l="l"/>
            <a:pathLst>
              <a:path h="6371951" w="6021493">
                <a:moveTo>
                  <a:pt x="0" y="0"/>
                </a:moveTo>
                <a:lnTo>
                  <a:pt x="6021494" y="0"/>
                </a:lnTo>
                <a:lnTo>
                  <a:pt x="6021494" y="6371951"/>
                </a:lnTo>
                <a:lnTo>
                  <a:pt x="0" y="637195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0" id="10"/>
          <p:cNvSpPr/>
          <p:nvPr/>
        </p:nvSpPr>
        <p:spPr>
          <a:xfrm flipH="false" flipV="false" rot="0">
            <a:off x="8090373" y="2389575"/>
            <a:ext cx="6285800" cy="5971510"/>
          </a:xfrm>
          <a:custGeom>
            <a:avLst/>
            <a:gdLst/>
            <a:ahLst/>
            <a:cxnLst/>
            <a:rect r="r" b="b" t="t" l="l"/>
            <a:pathLst>
              <a:path h="5971510" w="6285800">
                <a:moveTo>
                  <a:pt x="0" y="0"/>
                </a:moveTo>
                <a:lnTo>
                  <a:pt x="6285800" y="0"/>
                </a:lnTo>
                <a:lnTo>
                  <a:pt x="6285800" y="5971511"/>
                </a:lnTo>
                <a:lnTo>
                  <a:pt x="0" y="597151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233E44"/>
        </a:solidFill>
      </p:bgPr>
    </p:bg>
    <p:spTree>
      <p:nvGrpSpPr>
        <p:cNvPr id="1" name=""/>
        <p:cNvGrpSpPr/>
        <p:nvPr/>
      </p:nvGrpSpPr>
      <p:grpSpPr>
        <a:xfrm>
          <a:off x="0" y="0"/>
          <a:ext cx="0" cy="0"/>
          <a:chOff x="0" y="0"/>
          <a:chExt cx="0" cy="0"/>
        </a:xfrm>
      </p:grpSpPr>
      <p:grpSp>
        <p:nvGrpSpPr>
          <p:cNvPr name="Group 2" id="2"/>
          <p:cNvGrpSpPr/>
          <p:nvPr/>
        </p:nvGrpSpPr>
        <p:grpSpPr>
          <a:xfrm rot="0">
            <a:off x="-1143000" y="0"/>
            <a:ext cx="20574000" cy="10287000"/>
            <a:chOff x="0" y="0"/>
            <a:chExt cx="27432000" cy="13716000"/>
          </a:xfrm>
        </p:grpSpPr>
        <p:sp>
          <p:nvSpPr>
            <p:cNvPr name="Freeform 3" id="3"/>
            <p:cNvSpPr/>
            <p:nvPr/>
          </p:nvSpPr>
          <p:spPr>
            <a:xfrm flipH="false" flipV="false" rot="-5400000">
              <a:off x="13716000" y="0"/>
              <a:ext cx="13716000" cy="13716000"/>
            </a:xfrm>
            <a:custGeom>
              <a:avLst/>
              <a:gdLst/>
              <a:ahLst/>
              <a:cxnLst/>
              <a:rect r="r" b="b" t="t" l="l"/>
              <a:pathLst>
                <a:path h="13716000" w="13716000">
                  <a:moveTo>
                    <a:pt x="0" y="0"/>
                  </a:moveTo>
                  <a:lnTo>
                    <a:pt x="13716000" y="0"/>
                  </a:lnTo>
                  <a:lnTo>
                    <a:pt x="13716000" y="13716000"/>
                  </a:lnTo>
                  <a:lnTo>
                    <a:pt x="0" y="13716000"/>
                  </a:lnTo>
                  <a:lnTo>
                    <a:pt x="0" y="0"/>
                  </a:lnTo>
                  <a:close/>
                </a:path>
              </a:pathLst>
            </a:custGeom>
            <a:blipFill>
              <a:blip r:embed="rId3">
                <a:alphaModFix amt="25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true" rot="-5400000">
              <a:off x="0" y="0"/>
              <a:ext cx="13716000" cy="13716000"/>
            </a:xfrm>
            <a:custGeom>
              <a:avLst/>
              <a:gdLst/>
              <a:ahLst/>
              <a:cxnLst/>
              <a:rect r="r" b="b" t="t" l="l"/>
              <a:pathLst>
                <a:path h="13716000" w="13716000">
                  <a:moveTo>
                    <a:pt x="0" y="13716000"/>
                  </a:moveTo>
                  <a:lnTo>
                    <a:pt x="13716000" y="13716000"/>
                  </a:lnTo>
                  <a:lnTo>
                    <a:pt x="13716000" y="0"/>
                  </a:lnTo>
                  <a:lnTo>
                    <a:pt x="0" y="0"/>
                  </a:lnTo>
                  <a:lnTo>
                    <a:pt x="0" y="13716000"/>
                  </a:lnTo>
                  <a:close/>
                </a:path>
              </a:pathLst>
            </a:custGeom>
            <a:blipFill>
              <a:blip r:embed="rId3">
                <a:alphaModFix amt="25000"/>
                <a:extLst>
                  <a:ext uri="{96DAC541-7B7A-43D3-8B79-37D633B846F1}">
                    <asvg:svgBlip xmlns:asvg="http://schemas.microsoft.com/office/drawing/2016/SVG/main" r:embed="rId4"/>
                  </a:ext>
                </a:extLst>
              </a:blip>
              <a:stretch>
                <a:fillRect l="0" t="0" r="0" b="0"/>
              </a:stretch>
            </a:blipFill>
          </p:spPr>
        </p:sp>
      </p:grpSp>
      <p:sp>
        <p:nvSpPr>
          <p:cNvPr name="Freeform 5" id="5"/>
          <p:cNvSpPr/>
          <p:nvPr/>
        </p:nvSpPr>
        <p:spPr>
          <a:xfrm flipH="false" flipV="false" rot="0">
            <a:off x="3397425" y="3806587"/>
            <a:ext cx="5414246" cy="5581697"/>
          </a:xfrm>
          <a:custGeom>
            <a:avLst/>
            <a:gdLst/>
            <a:ahLst/>
            <a:cxnLst/>
            <a:rect r="r" b="b" t="t" l="l"/>
            <a:pathLst>
              <a:path h="5581697" w="5414246">
                <a:moveTo>
                  <a:pt x="0" y="0"/>
                </a:moveTo>
                <a:lnTo>
                  <a:pt x="5414246" y="0"/>
                </a:lnTo>
                <a:lnTo>
                  <a:pt x="5414246" y="5581697"/>
                </a:lnTo>
                <a:lnTo>
                  <a:pt x="0" y="5581697"/>
                </a:lnTo>
                <a:lnTo>
                  <a:pt x="0" y="0"/>
                </a:lnTo>
                <a:close/>
              </a:path>
            </a:pathLst>
          </a:custGeom>
          <a:blipFill>
            <a:blip r:embed="rId5"/>
            <a:stretch>
              <a:fillRect l="0" t="0" r="0" b="0"/>
            </a:stretch>
          </a:blipFill>
        </p:spPr>
      </p:sp>
      <p:sp>
        <p:nvSpPr>
          <p:cNvPr name="Freeform 6" id="6"/>
          <p:cNvSpPr/>
          <p:nvPr/>
        </p:nvSpPr>
        <p:spPr>
          <a:xfrm flipH="false" flipV="false" rot="0">
            <a:off x="1751434" y="1432272"/>
            <a:ext cx="4228545" cy="4017118"/>
          </a:xfrm>
          <a:custGeom>
            <a:avLst/>
            <a:gdLst/>
            <a:ahLst/>
            <a:cxnLst/>
            <a:rect r="r" b="b" t="t" l="l"/>
            <a:pathLst>
              <a:path h="4017118" w="4228545">
                <a:moveTo>
                  <a:pt x="0" y="0"/>
                </a:moveTo>
                <a:lnTo>
                  <a:pt x="4228545" y="0"/>
                </a:lnTo>
                <a:lnTo>
                  <a:pt x="4228545" y="4017118"/>
                </a:lnTo>
                <a:lnTo>
                  <a:pt x="0" y="401711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9144000" y="1028700"/>
            <a:ext cx="7530084" cy="8229600"/>
          </a:xfrm>
          <a:custGeom>
            <a:avLst/>
            <a:gdLst/>
            <a:ahLst/>
            <a:cxnLst/>
            <a:rect r="r" b="b" t="t" l="l"/>
            <a:pathLst>
              <a:path h="8229600" w="7530084">
                <a:moveTo>
                  <a:pt x="0" y="0"/>
                </a:moveTo>
                <a:lnTo>
                  <a:pt x="7530084" y="0"/>
                </a:lnTo>
                <a:lnTo>
                  <a:pt x="7530084" y="8229600"/>
                </a:lnTo>
                <a:lnTo>
                  <a:pt x="0" y="8229600"/>
                </a:lnTo>
                <a:lnTo>
                  <a:pt x="0" y="0"/>
                </a:lnTo>
                <a:close/>
              </a:path>
            </a:pathLst>
          </a:custGeom>
          <a:blipFill>
            <a:blip r:embed="rId8"/>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DAG7UvfVSz4</dc:identifier>
  <dcterms:modified xsi:type="dcterms:W3CDTF">2011-08-01T06:04:30Z</dcterms:modified>
  <cp:revision>1</cp:revision>
  <dc:title>4-5: Norse Mythology</dc:title>
</cp:coreProperties>
</file>