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6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elveticish" charset="1" panose="020B0604020202020204"/>
      <p:regular r:id="rId10"/>
    </p:embeddedFont>
    <p:embeddedFont>
      <p:font typeface="Helveticish Bold" charset="1" panose="020B0704020202020204"/>
      <p:regular r:id="rId11"/>
    </p:embeddedFont>
    <p:embeddedFont>
      <p:font typeface="Helveticish Italics" charset="1" panose="020B0604020202090204"/>
      <p:regular r:id="rId12"/>
    </p:embeddedFont>
    <p:embeddedFont>
      <p:font typeface="Helveticish Bold Italics" charset="1" panose="020B0704020202090204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slides/slide1.xml" Type="http://schemas.openxmlformats.org/officeDocument/2006/relationships/slide"/><Relationship Id="rId15" Target="slides/slide2.xml" Type="http://schemas.openxmlformats.org/officeDocument/2006/relationships/slide"/><Relationship Id="rId16" Target="slides/slide3.xml" Type="http://schemas.openxmlformats.org/officeDocument/2006/relationships/slide"/><Relationship Id="rId17" Target="slides/slide4.xml" Type="http://schemas.openxmlformats.org/officeDocument/2006/relationships/slide"/><Relationship Id="rId18" Target="slides/slide5.xml" Type="http://schemas.openxmlformats.org/officeDocument/2006/relationships/slide"/><Relationship Id="rId19" Target="slides/slide6.xml" Type="http://schemas.openxmlformats.org/officeDocument/2006/relationships/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slides/slide8.xml" Type="http://schemas.openxmlformats.org/officeDocument/2006/relationships/slide"/><Relationship Id="rId22" Target="slides/slide9.xml" Type="http://schemas.openxmlformats.org/officeDocument/2006/relationships/slide"/><Relationship Id="rId23" Target="slides/slide10.xml" Type="http://schemas.openxmlformats.org/officeDocument/2006/relationships/slide"/><Relationship Id="rId24" Target="slides/slide11.xml" Type="http://schemas.openxmlformats.org/officeDocument/2006/relationships/slide"/><Relationship Id="rId25" Target="slides/slide12.xml" Type="http://schemas.openxmlformats.org/officeDocument/2006/relationships/slide"/><Relationship Id="rId26" Target="notesMasters/notesMaster1.xml" Type="http://schemas.openxmlformats.org/officeDocument/2006/relationships/notesMaster"/><Relationship Id="rId27" Target="theme/theme2.xml" Type="http://schemas.openxmlformats.org/officeDocument/2006/relationships/theme"/><Relationship Id="rId28" Target="notesSlides/notesSlide1.xml" Type="http://schemas.openxmlformats.org/officeDocument/2006/relationships/notesSlide"/><Relationship Id="rId29" Target="notesSlides/notesSlide2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3.xml" Type="http://schemas.openxmlformats.org/officeDocument/2006/relationships/notesSlide"/><Relationship Id="rId31" Target="notesSlides/notesSlide4.xml" Type="http://schemas.openxmlformats.org/officeDocument/2006/relationships/notesSlide"/><Relationship Id="rId32" Target="notesSlides/notesSlide5.xml" Type="http://schemas.openxmlformats.org/officeDocument/2006/relationships/notesSlide"/><Relationship Id="rId33" Target="notesSlides/notesSlide6.xml" Type="http://schemas.openxmlformats.org/officeDocument/2006/relationships/notesSlide"/><Relationship Id="rId34" Target="notesSlides/notesSlide7.xml" Type="http://schemas.openxmlformats.org/officeDocument/2006/relationships/notesSlide"/><Relationship Id="rId35" Target="notesSlides/notesSlide8.xml" Type="http://schemas.openxmlformats.org/officeDocument/2006/relationships/notesSlide"/><Relationship Id="rId36" Target="notesSlides/notesSlide9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https://greece.mrdonn.org/greekgods/truthaboutmyths.html</a:t>
            </a:r>
          </a:p>
          <a:p>
            <a:r>
              <a:rPr lang="en-US"/>
              <a:t/>
            </a:r>
          </a:p>
          <a:p>
            <a:r>
              <a:rPr lang="en-US"/>
              <a:t>Ancient Greek people loved telling stories. They were also very religious and believed their gods, goddesses, and other magical creatures really existed. [click]</a:t>
            </a:r>
          </a:p>
          <a:p>
            <a:r>
              <a:rPr lang="en-US"/>
              <a:t>They believed that gods and goddesses interfered with their daily life to help them or to hurt them. [click]</a:t>
            </a:r>
          </a:p>
          <a:p>
            <a:r>
              <a:rPr lang="en-US"/>
              <a:t>They built temples to honour their gods and goddesses. [click]</a:t>
            </a:r>
          </a:p>
          <a:p>
            <a:r>
              <a:rPr lang="en-US"/>
              <a:t/>
            </a:r>
          </a:p>
          <a:p>
            <a:r>
              <a:rPr lang="en-US"/>
              <a:t>Each temple only honoured one god or goddess so there were a lot of temples </a:t>
            </a:r>
          </a:p>
          <a:p>
            <a:r>
              <a:rPr lang="en-US"/>
              <a:t>Temple of Olympian Zeus</a:t>
            </a:r>
          </a:p>
          <a:p>
            <a:r>
              <a:rPr lang="en-US"/>
              <a:t>Temple of Artemis</a:t>
            </a:r>
          </a:p>
          <a:p>
            <a:r>
              <a:rPr lang="en-US"/>
              <a:t>Temple of Hera</a:t>
            </a:r>
          </a:p>
          <a:p>
            <a:r>
              <a:rPr lang="en-US"/>
              <a:t>Temple of Apollo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Each temple only honoured one god or goddess so there were a lot of temples </a:t>
            </a:r>
          </a:p>
          <a:p>
            <a:r>
              <a:rPr lang="en-US"/>
              <a:t>Temple of Olympian Zeus (who is Zeus?)</a:t>
            </a:r>
          </a:p>
          <a:p>
            <a:r>
              <a:rPr lang="en-US"/>
              <a:t>Temple of Artemis at Ephesus</a:t>
            </a:r>
          </a:p>
          <a:p>
            <a:r>
              <a:rPr lang="en-US"/>
              <a:t>(who is Artemis? Who is her twin brother Apollo?)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Each temple only honoured one god or goddess so there were a lot of temples </a:t>
            </a:r>
          </a:p>
          <a:p>
            <a:r>
              <a:rPr lang="en-US"/>
              <a:t>Parthenon, Athens - dedicated to Athena (who is Athena?)</a:t>
            </a:r>
          </a:p>
          <a:p>
            <a:r>
              <a:rPr lang="en-US"/>
              <a:t>Temple of Hephaestus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Ask the kids first and get a couple of answers of what they think.</a:t>
            </a:r>
          </a:p>
          <a:p>
            <a:r>
              <a:rPr lang="en-US"/>
              <a:t/>
            </a:r>
          </a:p>
          <a:p>
            <a:r>
              <a:rPr lang="en-US"/>
              <a:t>https://greece.mrdonn.org/greekgods/truthaboutmyths.html</a:t>
            </a:r>
          </a:p>
          <a:p>
            <a:r>
              <a:rPr lang="en-US"/>
              <a:t/>
            </a:r>
          </a:p>
          <a:p>
            <a:r>
              <a:rPr lang="en-US"/>
              <a:t>Greek myths were he stories that Ancient Greeks told about their gods </a:t>
            </a:r>
          </a:p>
          <a:p>
            <a:r>
              <a:rPr lang="en-US"/>
              <a:t>Some of the adventures in the myths might change depending on who is telling the story but the personalities and powers of the gods remained the same </a:t>
            </a:r>
          </a:p>
          <a:p>
            <a:r>
              <a:rPr lang="en-US"/>
              <a:t/>
            </a:r>
          </a:p>
          <a:p>
            <a:r>
              <a:rPr lang="en-US"/>
              <a:t>Zeus always the king of all gods, power = lightening bolt</a:t>
            </a:r>
          </a:p>
          <a:p>
            <a:r>
              <a:rPr lang="en-US"/>
              <a:t>Hera - Zeus's wife, jealous</a:t>
            </a:r>
          </a:p>
          <a:p>
            <a:r>
              <a:rPr lang="en-US"/>
              <a:t>Poseidon, ruler of the sea</a:t>
            </a:r>
          </a:p>
          <a:p>
            <a:r>
              <a:rPr lang="en-US"/>
              <a:t>Hades - Underworld</a:t>
            </a:r>
          </a:p>
          <a:p>
            <a:r>
              <a:rPr lang="en-US"/>
              <a:t>Demeter - harvest</a:t>
            </a:r>
          </a:p>
          <a:p>
            <a:r>
              <a:rPr lang="en-US"/>
              <a:t>Hestia - home </a:t>
            </a:r>
          </a:p>
          <a:p>
            <a:r>
              <a:rPr lang="en-US"/>
              <a:t/>
            </a:r>
          </a:p>
          <a:p>
            <a:r>
              <a:rPr lang="en-US"/>
              <a:t>Myths are not real - it is just a story.  </a:t>
            </a:r>
          </a:p>
          <a:p>
            <a:r>
              <a:rPr lang="en-US"/>
              <a:t/>
            </a:r>
          </a:p>
          <a:p>
            <a:r>
              <a:rPr lang="en-US"/>
              <a:t>Do you know any Greek myths?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ancient Greek myths about the gods - sometimes thought of as gossip, Ancient Greek people wanted to know what was going on with the gods, and some people made up stories to keep people entertained </a:t>
            </a:r>
          </a:p>
          <a:p>
            <a:r>
              <a:rPr lang="en-US"/>
              <a:t/>
            </a:r>
          </a:p>
          <a:p>
            <a:r>
              <a:rPr lang="en-US"/>
              <a:t>Greek myths also were a way for people to explain and understand the origins of the Universe and the creation of humans and animals. </a:t>
            </a:r>
          </a:p>
          <a:p>
            <a:r>
              <a:rPr lang="en-US"/>
              <a:t/>
            </a:r>
          </a:p>
          <a:p>
            <a:r>
              <a:rPr lang="en-US"/>
              <a:t>Lastly, myths taught people about important beliefs and lessons.</a:t>
            </a:r>
          </a:p>
          <a:p>
            <a:r>
              <a:rPr lang="en-US"/>
              <a:t/>
            </a:r>
          </a:p>
          <a:p>
            <a:r>
              <a:rPr lang="en-US"/>
              <a:t>Mythopedia: Oh My Gods by Megan E. Bryant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(Ask the kids how they think we know these stories today. These stories are thousands of years old, how do we know?)</a:t>
            </a:r>
          </a:p>
          <a:p>
            <a:r>
              <a:rPr lang="en-US"/>
              <a:t/>
            </a:r>
          </a:p>
          <a:p>
            <a:r>
              <a:rPr lang="en-US"/>
              <a:t>https://www.history.com/topics/ancient-greece/greek-mythology#sources-of-greek-mythology </a:t>
            </a:r>
          </a:p>
          <a:p>
            <a:r>
              <a:rPr lang="en-US"/>
              <a:t/>
            </a:r>
          </a:p>
          <a:p>
            <a:r>
              <a:rPr lang="en-US"/>
              <a:t>The earliest Greek myths were part of an oral tradition that began in the Bronze age, over 3000 years ago, and were passed down through the generations.</a:t>
            </a:r>
          </a:p>
          <a:p>
            <a:r>
              <a:rPr lang="en-US"/>
              <a:t/>
            </a:r>
          </a:p>
          <a:p>
            <a:r>
              <a:rPr lang="en-US"/>
              <a:t>They were gradually written down as written languages developed. Originally they would have been written in languages such as Greek or Latin.</a:t>
            </a:r>
          </a:p>
          <a:p>
            <a:r>
              <a:rPr lang="en-US"/>
              <a:t/>
            </a:r>
          </a:p>
          <a:p>
            <a:r>
              <a:rPr lang="en-US"/>
              <a:t>In 700 BCE the poet Hesiod wrote Theogony and it is considered thee first written origin story of Greek mythology.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https://amusine.typepad.com/the_last_hurrah/hesiod-the-great-uncle-of-natural-history.html </a:t>
            </a:r>
          </a:p>
          <a:p>
            <a:r>
              <a:rPr lang="en-US"/>
              <a:t/>
            </a:r>
          </a:p>
          <a:p>
            <a:r>
              <a:rPr lang="en-US"/>
              <a:t>This is a table that shows the family tree of all the gods and the goddesses in Greek mythology, according to Hesiod. </a:t>
            </a:r>
          </a:p>
          <a:p>
            <a:r>
              <a:rPr lang="en-US"/>
              <a:t/>
            </a:r>
          </a:p>
          <a:p>
            <a:r>
              <a:rPr lang="en-US"/>
              <a:t>Everything came from Chaos and descended from Gaia (Earth), Ouranos (Sky), Pontos (Sea) and Tartaros (the Underworld).</a:t>
            </a:r>
          </a:p>
          <a:p>
            <a:r>
              <a:rPr lang="en-US"/>
              <a:t>Then there were Titans and Cyclopes, the famous Titans</a:t>
            </a:r>
          </a:p>
          <a:p>
            <a:r>
              <a:rPr lang="en-US"/>
              <a:t>Cronus and Rhea, their children Hestia, Demeter, Hades, Poseidon, Zeus and Hera. These gods also had many children including Athena, Persephone, Hermes, Apollo and Artemis.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https://www.history.com/topics/ancient-greece/greek-mythology#greek-gods-and-goddesses</a:t>
            </a:r>
          </a:p>
          <a:p>
            <a:r>
              <a:rPr lang="en-US"/>
              <a:t>Zeus - the king of all the gods (father to many), god of the weather, law and fate</a:t>
            </a:r>
          </a:p>
          <a:p>
            <a:r>
              <a:rPr lang="en-US"/>
              <a:t>Hera - the queen of the gods and goddess of women and marriage</a:t>
            </a:r>
          </a:p>
          <a:p>
            <a:r>
              <a:rPr lang="en-US"/>
              <a:t>Aphrodite - goddess of beauty and love</a:t>
            </a:r>
          </a:p>
          <a:p>
            <a:r>
              <a:rPr lang="en-US"/>
              <a:t>Apollo - the god of prophecy, music, poetry and knowledge</a:t>
            </a:r>
          </a:p>
          <a:p>
            <a:r>
              <a:rPr lang="en-US"/>
              <a:t>Ares - god of war</a:t>
            </a:r>
          </a:p>
          <a:p>
            <a:r>
              <a:rPr lang="en-US"/>
              <a:t>Artemis - goddess of hunting, animals, and childbirth</a:t>
            </a:r>
          </a:p>
          <a:p>
            <a:r>
              <a:rPr lang="en-US"/>
              <a:t>Athena - goddess of wisdom and defense</a:t>
            </a:r>
          </a:p>
          <a:p>
            <a:r>
              <a:rPr lang="en-US"/>
              <a:t>Demeter - goddess of agriculture and grain</a:t>
            </a:r>
          </a:p>
          <a:p>
            <a:r>
              <a:rPr lang="en-US"/>
              <a:t>Dionysus - god of wine, pleasure and festivity</a:t>
            </a:r>
          </a:p>
          <a:p>
            <a:r>
              <a:rPr lang="en-US"/>
              <a:t>Hephaestus - god of fire, metalworking and sculpture</a:t>
            </a:r>
          </a:p>
          <a:p>
            <a:r>
              <a:rPr lang="en-US"/>
              <a:t>Hermes - god of travel, hospitality and trade, Zeus's personal messenger</a:t>
            </a:r>
          </a:p>
          <a:p>
            <a:r>
              <a:rPr lang="en-US"/>
              <a:t>Poseidon - god of the sea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Nike - goddess of Victory</a:t>
            </a:r>
          </a:p>
          <a:p>
            <a:r>
              <a:rPr lang="en-US"/>
              <a:t>Valentine's Day - Cupid or Eros is the god of love </a:t>
            </a:r>
          </a:p>
          <a:p>
            <a:r>
              <a:rPr lang="en-US"/>
              <a:t>Apollo 13 - first US space missions were named for Apollo, the god of archery and prophecy</a:t>
            </a:r>
          </a:p>
          <a:p>
            <a:r>
              <a:rPr lang="en-US"/>
              <a:t/>
            </a:r>
          </a:p>
          <a:p>
            <a:r>
              <a:rPr lang="en-US"/>
              <a:t>https://www.kidsnews.com.au/greek-myths-and-legends/how-greek-mythology-continues-to-have-a-large-influence-on-our-modern-lives/news-story/334bb7fd1e685e99ebe229f5a685bc5c</a:t>
            </a:r>
          </a:p>
          <a:p>
            <a:r>
              <a:rPr lang="en-US"/>
              <a:t/>
            </a:r>
          </a:p>
          <a:p>
            <a:r>
              <a:rPr lang="en-US"/>
              <a:t>Amazon - strong group of women warriors - trained in combat and archery </a:t>
            </a:r>
          </a:p>
          <a:p>
            <a:r>
              <a:rPr lang="en-US"/>
              <a:t>Pandora - jewellery brand - first moral woman in Greek mythology - her name meant all-gifted</a:t>
            </a:r>
          </a:p>
          <a:p>
            <a:r>
              <a:rPr lang="en-US"/>
              <a:t>Cerberus - Australian Royal Navy </a:t>
            </a:r>
          </a:p>
          <a:p>
            <a:r>
              <a:rPr lang="en-US"/>
              <a:t>Cereal - named after Ceres, the god of grain </a:t>
            </a:r>
          </a:p>
          <a:p>
            <a:r>
              <a:rPr lang="en-US"/>
              <a:t>Names from Greek mythology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12" Target="../media/image48.png" Type="http://schemas.openxmlformats.org/officeDocument/2006/relationships/image"/><Relationship Id="rId13" Target="../media/image49.svg" Type="http://schemas.openxmlformats.org/officeDocument/2006/relationships/image"/><Relationship Id="rId14" Target="../media/image50.png" Type="http://schemas.openxmlformats.org/officeDocument/2006/relationships/image"/><Relationship Id="rId15" Target="../media/image51.png" Type="http://schemas.openxmlformats.org/officeDocument/2006/relationships/image"/><Relationship Id="rId16" Target="../media/image52.png" Type="http://schemas.openxmlformats.org/officeDocument/2006/relationships/image"/><Relationship Id="rId17" Target="../media/image53.svg" Type="http://schemas.openxmlformats.org/officeDocument/2006/relationships/image"/><Relationship Id="rId18" Target="../media/image54.png" Type="http://schemas.openxmlformats.org/officeDocument/2006/relationships/image"/><Relationship Id="rId19" Target="../media/image55.png" Type="http://schemas.openxmlformats.org/officeDocument/2006/relationships/image"/><Relationship Id="rId2" Target="../notesSlides/notesSlide8.xml" Type="http://schemas.openxmlformats.org/officeDocument/2006/relationships/notesSlide"/><Relationship Id="rId20" Target="../media/image56.svg" Type="http://schemas.openxmlformats.org/officeDocument/2006/relationships/image"/><Relationship Id="rId21" Target="../media/image57.png" Type="http://schemas.openxmlformats.org/officeDocument/2006/relationships/image"/><Relationship Id="rId22" Target="../media/image58.svg" Type="http://schemas.openxmlformats.org/officeDocument/2006/relationships/image"/><Relationship Id="rId23" Target="../media/image40.png" Type="http://schemas.openxmlformats.org/officeDocument/2006/relationships/image"/><Relationship Id="rId24" Target="../media/image59.png" Type="http://schemas.openxmlformats.org/officeDocument/2006/relationships/image"/><Relationship Id="rId25" Target="../media/image60.svg" Type="http://schemas.openxmlformats.org/officeDocument/2006/relationships/image"/><Relationship Id="rId26" Target="../media/image4.png" Type="http://schemas.openxmlformats.org/officeDocument/2006/relationships/image"/><Relationship Id="rId27" Target="../media/image5.svg" Type="http://schemas.openxmlformats.org/officeDocument/2006/relationships/image"/><Relationship Id="rId28" Target="../media/image61.png" Type="http://schemas.openxmlformats.org/officeDocument/2006/relationships/image"/><Relationship Id="rId29" Target="../media/image62.png" Type="http://schemas.openxmlformats.org/officeDocument/2006/relationships/image"/><Relationship Id="rId3" Target="../media/image1.jpeg" Type="http://schemas.openxmlformats.org/officeDocument/2006/relationships/image"/><Relationship Id="rId30" Target="../media/image41.png" Type="http://schemas.openxmlformats.org/officeDocument/2006/relationships/image"/><Relationship Id="rId31" Target="../media/image42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jpe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63.png" Type="http://schemas.openxmlformats.org/officeDocument/2006/relationships/image"/><Relationship Id="rId7" Target="../media/image64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6.png" Type="http://schemas.openxmlformats.org/officeDocument/2006/relationships/image"/><Relationship Id="rId14" Target="../media/image17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20.png" Type="http://schemas.openxmlformats.org/officeDocument/2006/relationships/image"/><Relationship Id="rId18" Target="../media/image21.svg" Type="http://schemas.openxmlformats.org/officeDocument/2006/relationships/image"/><Relationship Id="rId19" Target="../media/image22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23.svg" Type="http://schemas.openxmlformats.org/officeDocument/2006/relationships/image"/><Relationship Id="rId21" Target="../media/image24.png" Type="http://schemas.openxmlformats.org/officeDocument/2006/relationships/image"/><Relationship Id="rId22" Target="../media/image25.svg" Type="http://schemas.openxmlformats.org/officeDocument/2006/relationships/image"/><Relationship Id="rId23" Target="../media/image26.png" Type="http://schemas.openxmlformats.org/officeDocument/2006/relationships/image"/><Relationship Id="rId24" Target="../media/image27.svg" Type="http://schemas.openxmlformats.org/officeDocument/2006/relationships/image"/><Relationship Id="rId25" Target="../media/image28.png" Type="http://schemas.openxmlformats.org/officeDocument/2006/relationships/image"/><Relationship Id="rId26" Target="../media/image29.svg" Type="http://schemas.openxmlformats.org/officeDocument/2006/relationships/image"/><Relationship Id="rId3" Target="../media/image1.jpe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jpe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jpe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jpe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4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jpe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4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589" t="-11074" r="-54687" b="-13680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773346" y="5497241"/>
            <a:ext cx="7254322" cy="5984815"/>
          </a:xfrm>
          <a:custGeom>
            <a:avLst/>
            <a:gdLst/>
            <a:ahLst/>
            <a:cxnLst/>
            <a:rect r="r" b="b" t="t" l="l"/>
            <a:pathLst>
              <a:path h="5984815" w="7254322">
                <a:moveTo>
                  <a:pt x="7254322" y="0"/>
                </a:moveTo>
                <a:lnTo>
                  <a:pt x="0" y="0"/>
                </a:lnTo>
                <a:lnTo>
                  <a:pt x="0" y="5984815"/>
                </a:lnTo>
                <a:lnTo>
                  <a:pt x="7254322" y="5984815"/>
                </a:lnTo>
                <a:lnTo>
                  <a:pt x="72543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347917" y="5915298"/>
            <a:ext cx="7254322" cy="5984815"/>
          </a:xfrm>
          <a:custGeom>
            <a:avLst/>
            <a:gdLst/>
            <a:ahLst/>
            <a:cxnLst/>
            <a:rect r="r" b="b" t="t" l="l"/>
            <a:pathLst>
              <a:path h="5984815" w="7254322">
                <a:moveTo>
                  <a:pt x="0" y="0"/>
                </a:moveTo>
                <a:lnTo>
                  <a:pt x="7254321" y="0"/>
                </a:lnTo>
                <a:lnTo>
                  <a:pt x="7254321" y="5984816"/>
                </a:lnTo>
                <a:lnTo>
                  <a:pt x="0" y="5984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3149" y="410472"/>
            <a:ext cx="7118524" cy="9619627"/>
          </a:xfrm>
          <a:custGeom>
            <a:avLst/>
            <a:gdLst/>
            <a:ahLst/>
            <a:cxnLst/>
            <a:rect r="r" b="b" t="t" l="l"/>
            <a:pathLst>
              <a:path h="9619627" w="7118524">
                <a:moveTo>
                  <a:pt x="0" y="0"/>
                </a:moveTo>
                <a:lnTo>
                  <a:pt x="7118523" y="0"/>
                </a:lnTo>
                <a:lnTo>
                  <a:pt x="7118523" y="9619626"/>
                </a:lnTo>
                <a:lnTo>
                  <a:pt x="0" y="9619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6565232" y="7695092"/>
            <a:ext cx="7254322" cy="5984815"/>
          </a:xfrm>
          <a:custGeom>
            <a:avLst/>
            <a:gdLst/>
            <a:ahLst/>
            <a:cxnLst/>
            <a:rect r="r" b="b" t="t" l="l"/>
            <a:pathLst>
              <a:path h="5984815" w="7254322">
                <a:moveTo>
                  <a:pt x="7254322" y="0"/>
                </a:moveTo>
                <a:lnTo>
                  <a:pt x="0" y="0"/>
                </a:lnTo>
                <a:lnTo>
                  <a:pt x="0" y="5984815"/>
                </a:lnTo>
                <a:lnTo>
                  <a:pt x="7254322" y="5984815"/>
                </a:lnTo>
                <a:lnTo>
                  <a:pt x="72543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0594796" y="7325785"/>
            <a:ext cx="8149611" cy="6723429"/>
          </a:xfrm>
          <a:custGeom>
            <a:avLst/>
            <a:gdLst/>
            <a:ahLst/>
            <a:cxnLst/>
            <a:rect r="r" b="b" t="t" l="l"/>
            <a:pathLst>
              <a:path h="6723429" w="8149611">
                <a:moveTo>
                  <a:pt x="8149611" y="0"/>
                </a:moveTo>
                <a:lnTo>
                  <a:pt x="0" y="0"/>
                </a:lnTo>
                <a:lnTo>
                  <a:pt x="0" y="6723429"/>
                </a:lnTo>
                <a:lnTo>
                  <a:pt x="8149611" y="6723429"/>
                </a:lnTo>
                <a:lnTo>
                  <a:pt x="81496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849005" y="4769793"/>
            <a:ext cx="2562431" cy="2555993"/>
          </a:xfrm>
          <a:custGeom>
            <a:avLst/>
            <a:gdLst/>
            <a:ahLst/>
            <a:cxnLst/>
            <a:rect r="r" b="b" t="t" l="l"/>
            <a:pathLst>
              <a:path h="2555993" w="2562431">
                <a:moveTo>
                  <a:pt x="0" y="0"/>
                </a:moveTo>
                <a:lnTo>
                  <a:pt x="2562431" y="0"/>
                </a:lnTo>
                <a:lnTo>
                  <a:pt x="2562431" y="2555992"/>
                </a:lnTo>
                <a:lnTo>
                  <a:pt x="0" y="2555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161791" y="2636815"/>
            <a:ext cx="11522733" cy="1668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03"/>
              </a:lnSpc>
            </a:pPr>
            <a:r>
              <a:rPr lang="en-US" sz="11367" spc="-227">
                <a:solidFill>
                  <a:srgbClr val="2B2929"/>
                </a:solidFill>
                <a:latin typeface="Helveticish Bold"/>
              </a:rPr>
              <a:t>Greek Mythology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61672" y="1499911"/>
            <a:ext cx="9323708" cy="689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47"/>
              </a:lnSpc>
            </a:pPr>
            <a:r>
              <a:rPr lang="en-US" sz="4770" spc="-95">
                <a:solidFill>
                  <a:srgbClr val="2B2929"/>
                </a:solidFill>
                <a:latin typeface="Helveticish Bold"/>
              </a:rPr>
              <a:t>ALL ABOUT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59" t="-18304" r="-70617" b="-1295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82437" y="8607323"/>
            <a:ext cx="4905563" cy="2096013"/>
          </a:xfrm>
          <a:custGeom>
            <a:avLst/>
            <a:gdLst/>
            <a:ahLst/>
            <a:cxnLst/>
            <a:rect r="r" b="b" t="t" l="l"/>
            <a:pathLst>
              <a:path h="2096013" w="4905563">
                <a:moveTo>
                  <a:pt x="0" y="0"/>
                </a:moveTo>
                <a:lnTo>
                  <a:pt x="4905563" y="0"/>
                </a:lnTo>
                <a:lnTo>
                  <a:pt x="4905563" y="2096013"/>
                </a:lnTo>
                <a:lnTo>
                  <a:pt x="0" y="2096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62975" y="8297406"/>
            <a:ext cx="4905563" cy="2096013"/>
          </a:xfrm>
          <a:custGeom>
            <a:avLst/>
            <a:gdLst/>
            <a:ahLst/>
            <a:cxnLst/>
            <a:rect r="r" b="b" t="t" l="l"/>
            <a:pathLst>
              <a:path h="2096013" w="4905563">
                <a:moveTo>
                  <a:pt x="0" y="0"/>
                </a:moveTo>
                <a:lnTo>
                  <a:pt x="4905563" y="0"/>
                </a:lnTo>
                <a:lnTo>
                  <a:pt x="4905563" y="2096013"/>
                </a:lnTo>
                <a:lnTo>
                  <a:pt x="0" y="2096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10107" y="3458087"/>
            <a:ext cx="5249193" cy="5800213"/>
          </a:xfrm>
          <a:custGeom>
            <a:avLst/>
            <a:gdLst/>
            <a:ahLst/>
            <a:cxnLst/>
            <a:rect r="r" b="b" t="t" l="l"/>
            <a:pathLst>
              <a:path h="5800213" w="5249193">
                <a:moveTo>
                  <a:pt x="0" y="0"/>
                </a:moveTo>
                <a:lnTo>
                  <a:pt x="5249193" y="0"/>
                </a:lnTo>
                <a:lnTo>
                  <a:pt x="5249193" y="5800213"/>
                </a:lnTo>
                <a:lnTo>
                  <a:pt x="0" y="5800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232639" y="5949372"/>
            <a:ext cx="5445636" cy="2326772"/>
          </a:xfrm>
          <a:custGeom>
            <a:avLst/>
            <a:gdLst/>
            <a:ahLst/>
            <a:cxnLst/>
            <a:rect r="r" b="b" t="t" l="l"/>
            <a:pathLst>
              <a:path h="2326772" w="5445636">
                <a:moveTo>
                  <a:pt x="0" y="0"/>
                </a:moveTo>
                <a:lnTo>
                  <a:pt x="5445636" y="0"/>
                </a:lnTo>
                <a:lnTo>
                  <a:pt x="5445636" y="2326771"/>
                </a:lnTo>
                <a:lnTo>
                  <a:pt x="0" y="2326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37227" y="1999220"/>
            <a:ext cx="4282150" cy="6717098"/>
          </a:xfrm>
          <a:custGeom>
            <a:avLst/>
            <a:gdLst/>
            <a:ahLst/>
            <a:cxnLst/>
            <a:rect r="r" b="b" t="t" l="l"/>
            <a:pathLst>
              <a:path h="6717098" w="4282150">
                <a:moveTo>
                  <a:pt x="0" y="0"/>
                </a:moveTo>
                <a:lnTo>
                  <a:pt x="4282150" y="0"/>
                </a:lnTo>
                <a:lnTo>
                  <a:pt x="4282150" y="6717098"/>
                </a:lnTo>
                <a:lnTo>
                  <a:pt x="0" y="67170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955457" y="6592338"/>
            <a:ext cx="1985025" cy="3633913"/>
          </a:xfrm>
          <a:custGeom>
            <a:avLst/>
            <a:gdLst/>
            <a:ahLst/>
            <a:cxnLst/>
            <a:rect r="r" b="b" t="t" l="l"/>
            <a:pathLst>
              <a:path h="3633913" w="1985025">
                <a:moveTo>
                  <a:pt x="0" y="0"/>
                </a:moveTo>
                <a:lnTo>
                  <a:pt x="1985025" y="0"/>
                </a:lnTo>
                <a:lnTo>
                  <a:pt x="1985025" y="3633913"/>
                </a:lnTo>
                <a:lnTo>
                  <a:pt x="0" y="3633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59188" y="6494547"/>
            <a:ext cx="2218087" cy="3563192"/>
          </a:xfrm>
          <a:custGeom>
            <a:avLst/>
            <a:gdLst/>
            <a:ahLst/>
            <a:cxnLst/>
            <a:rect r="r" b="b" t="t" l="l"/>
            <a:pathLst>
              <a:path h="3563192" w="2218087">
                <a:moveTo>
                  <a:pt x="0" y="0"/>
                </a:moveTo>
                <a:lnTo>
                  <a:pt x="2218087" y="0"/>
                </a:lnTo>
                <a:lnTo>
                  <a:pt x="2218087" y="3563192"/>
                </a:lnTo>
                <a:lnTo>
                  <a:pt x="0" y="3563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2739" y="5875273"/>
            <a:ext cx="1559465" cy="3544239"/>
          </a:xfrm>
          <a:custGeom>
            <a:avLst/>
            <a:gdLst/>
            <a:ahLst/>
            <a:cxnLst/>
            <a:rect r="r" b="b" t="t" l="l"/>
            <a:pathLst>
              <a:path h="3544239" w="1559465">
                <a:moveTo>
                  <a:pt x="0" y="0"/>
                </a:moveTo>
                <a:lnTo>
                  <a:pt x="1559465" y="0"/>
                </a:lnTo>
                <a:lnTo>
                  <a:pt x="1559465" y="3544239"/>
                </a:lnTo>
                <a:lnTo>
                  <a:pt x="0" y="35442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908202" y="5949372"/>
            <a:ext cx="1324437" cy="3470140"/>
          </a:xfrm>
          <a:custGeom>
            <a:avLst/>
            <a:gdLst/>
            <a:ahLst/>
            <a:cxnLst/>
            <a:rect r="r" b="b" t="t" l="l"/>
            <a:pathLst>
              <a:path h="3470140" w="1324437">
                <a:moveTo>
                  <a:pt x="0" y="0"/>
                </a:moveTo>
                <a:lnTo>
                  <a:pt x="1324437" y="0"/>
                </a:lnTo>
                <a:lnTo>
                  <a:pt x="1324437" y="3470140"/>
                </a:lnTo>
                <a:lnTo>
                  <a:pt x="0" y="34701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459721" y="6531589"/>
            <a:ext cx="2706243" cy="3755411"/>
          </a:xfrm>
          <a:custGeom>
            <a:avLst/>
            <a:gdLst/>
            <a:ahLst/>
            <a:cxnLst/>
            <a:rect r="r" b="b" t="t" l="l"/>
            <a:pathLst>
              <a:path h="3755411" w="2706243">
                <a:moveTo>
                  <a:pt x="0" y="0"/>
                </a:moveTo>
                <a:lnTo>
                  <a:pt x="2706243" y="0"/>
                </a:lnTo>
                <a:lnTo>
                  <a:pt x="2706243" y="3755411"/>
                </a:lnTo>
                <a:lnTo>
                  <a:pt x="0" y="37554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247312" y="-3390793"/>
            <a:ext cx="8825308" cy="8229600"/>
          </a:xfrm>
          <a:custGeom>
            <a:avLst/>
            <a:gdLst/>
            <a:ahLst/>
            <a:cxnLst/>
            <a:rect r="r" b="b" t="t" l="l"/>
            <a:pathLst>
              <a:path h="8229600" w="8825308">
                <a:moveTo>
                  <a:pt x="0" y="0"/>
                </a:moveTo>
                <a:lnTo>
                  <a:pt x="8825308" y="0"/>
                </a:lnTo>
                <a:lnTo>
                  <a:pt x="8825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893217" y="6592338"/>
            <a:ext cx="1205450" cy="3494058"/>
          </a:xfrm>
          <a:custGeom>
            <a:avLst/>
            <a:gdLst/>
            <a:ahLst/>
            <a:cxnLst/>
            <a:rect r="r" b="b" t="t" l="l"/>
            <a:pathLst>
              <a:path h="3494058" w="1205450">
                <a:moveTo>
                  <a:pt x="0" y="0"/>
                </a:moveTo>
                <a:lnTo>
                  <a:pt x="1205450" y="0"/>
                </a:lnTo>
                <a:lnTo>
                  <a:pt x="1205450" y="3494058"/>
                </a:lnTo>
                <a:lnTo>
                  <a:pt x="0" y="34940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506075" y="4309512"/>
            <a:ext cx="2240439" cy="3300830"/>
          </a:xfrm>
          <a:custGeom>
            <a:avLst/>
            <a:gdLst/>
            <a:ahLst/>
            <a:cxnLst/>
            <a:rect r="r" b="b" t="t" l="l"/>
            <a:pathLst>
              <a:path h="3300830" w="2240439">
                <a:moveTo>
                  <a:pt x="0" y="0"/>
                </a:moveTo>
                <a:lnTo>
                  <a:pt x="2240439" y="0"/>
                </a:lnTo>
                <a:lnTo>
                  <a:pt x="2240439" y="3300831"/>
                </a:lnTo>
                <a:lnTo>
                  <a:pt x="0" y="330083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318967" y="5705988"/>
            <a:ext cx="1900271" cy="3010330"/>
          </a:xfrm>
          <a:custGeom>
            <a:avLst/>
            <a:gdLst/>
            <a:ahLst/>
            <a:cxnLst/>
            <a:rect r="r" b="b" t="t" l="l"/>
            <a:pathLst>
              <a:path h="3010330" w="1900271">
                <a:moveTo>
                  <a:pt x="0" y="0"/>
                </a:moveTo>
                <a:lnTo>
                  <a:pt x="1900271" y="0"/>
                </a:lnTo>
                <a:lnTo>
                  <a:pt x="1900271" y="3010330"/>
                </a:lnTo>
                <a:lnTo>
                  <a:pt x="0" y="301033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411700" y="6531589"/>
            <a:ext cx="2497348" cy="3755411"/>
          </a:xfrm>
          <a:custGeom>
            <a:avLst/>
            <a:gdLst/>
            <a:ahLst/>
            <a:cxnLst/>
            <a:rect r="r" b="b" t="t" l="l"/>
            <a:pathLst>
              <a:path h="3755411" w="2497348">
                <a:moveTo>
                  <a:pt x="0" y="0"/>
                </a:moveTo>
                <a:lnTo>
                  <a:pt x="2497348" y="0"/>
                </a:lnTo>
                <a:lnTo>
                  <a:pt x="2497348" y="3755411"/>
                </a:lnTo>
                <a:lnTo>
                  <a:pt x="0" y="37554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333727" y="6899361"/>
            <a:ext cx="2689096" cy="3633913"/>
          </a:xfrm>
          <a:custGeom>
            <a:avLst/>
            <a:gdLst/>
            <a:ahLst/>
            <a:cxnLst/>
            <a:rect r="r" b="b" t="t" l="l"/>
            <a:pathLst>
              <a:path h="3633913" w="2689096">
                <a:moveTo>
                  <a:pt x="0" y="0"/>
                </a:moveTo>
                <a:lnTo>
                  <a:pt x="2689096" y="0"/>
                </a:lnTo>
                <a:lnTo>
                  <a:pt x="2689096" y="3633914"/>
                </a:lnTo>
                <a:lnTo>
                  <a:pt x="0" y="36339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65342" y="293435"/>
            <a:ext cx="5265543" cy="2228546"/>
          </a:xfrm>
          <a:custGeom>
            <a:avLst/>
            <a:gdLst/>
            <a:ahLst/>
            <a:cxnLst/>
            <a:rect r="r" b="b" t="t" l="l"/>
            <a:pathLst>
              <a:path h="2228546" w="5265543">
                <a:moveTo>
                  <a:pt x="0" y="0"/>
                </a:moveTo>
                <a:lnTo>
                  <a:pt x="5265543" y="0"/>
                </a:lnTo>
                <a:lnTo>
                  <a:pt x="5265543" y="2228546"/>
                </a:lnTo>
                <a:lnTo>
                  <a:pt x="0" y="222854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-8478" r="0" b="-847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0" y="5493898"/>
            <a:ext cx="2141645" cy="4108672"/>
          </a:xfrm>
          <a:custGeom>
            <a:avLst/>
            <a:gdLst/>
            <a:ahLst/>
            <a:cxnLst/>
            <a:rect r="r" b="b" t="t" l="l"/>
            <a:pathLst>
              <a:path h="4108672" w="2141645">
                <a:moveTo>
                  <a:pt x="0" y="0"/>
                </a:moveTo>
                <a:lnTo>
                  <a:pt x="2141645" y="0"/>
                </a:lnTo>
                <a:lnTo>
                  <a:pt x="2141645" y="4108672"/>
                </a:lnTo>
                <a:lnTo>
                  <a:pt x="0" y="410867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749604" y="6285906"/>
            <a:ext cx="2394396" cy="3470140"/>
          </a:xfrm>
          <a:custGeom>
            <a:avLst/>
            <a:gdLst/>
            <a:ahLst/>
            <a:cxnLst/>
            <a:rect r="r" b="b" t="t" l="l"/>
            <a:pathLst>
              <a:path h="3470140" w="2394396">
                <a:moveTo>
                  <a:pt x="0" y="0"/>
                </a:moveTo>
                <a:lnTo>
                  <a:pt x="2394396" y="0"/>
                </a:lnTo>
                <a:lnTo>
                  <a:pt x="2394396" y="3470139"/>
                </a:lnTo>
                <a:lnTo>
                  <a:pt x="0" y="347013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87918" y="4781427"/>
            <a:ext cx="155372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Dionysus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828710" y="4021222"/>
            <a:ext cx="155372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Hermes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705573" y="5205608"/>
            <a:ext cx="155372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Athena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734273" y="8106942"/>
            <a:ext cx="155372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Apollo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144000" y="1710930"/>
            <a:ext cx="155372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Zeus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449578" y="5205608"/>
            <a:ext cx="155372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Artemis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893217" y="8970010"/>
            <a:ext cx="2032921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Persephone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891742" y="9367039"/>
            <a:ext cx="2032921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Hephaestus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733143" y="5205608"/>
            <a:ext cx="2032921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Aphrodite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661841" y="8970010"/>
            <a:ext cx="2032921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Ares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593373" y="8640118"/>
            <a:ext cx="2032921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Demeter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035617" y="8545829"/>
            <a:ext cx="2032921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Poseidon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442728" y="9057122"/>
            <a:ext cx="2032921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Hestia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819377" y="422088"/>
            <a:ext cx="6933529" cy="891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4"/>
              </a:lnSpc>
            </a:pPr>
            <a:r>
              <a:rPr lang="en-US" sz="5117">
                <a:solidFill>
                  <a:srgbClr val="000000"/>
                </a:solidFill>
                <a:latin typeface="Helveticish"/>
              </a:rPr>
              <a:t>THE OLYMPIAN GODS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89" t="-11074" r="-54687" b="-1368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49745" y="760742"/>
            <a:ext cx="4905563" cy="2096013"/>
          </a:xfrm>
          <a:custGeom>
            <a:avLst/>
            <a:gdLst/>
            <a:ahLst/>
            <a:cxnLst/>
            <a:rect r="r" b="b" t="t" l="l"/>
            <a:pathLst>
              <a:path h="2096013" w="4905563">
                <a:moveTo>
                  <a:pt x="0" y="0"/>
                </a:moveTo>
                <a:lnTo>
                  <a:pt x="4905563" y="0"/>
                </a:lnTo>
                <a:lnTo>
                  <a:pt x="4905563" y="2096014"/>
                </a:lnTo>
                <a:lnTo>
                  <a:pt x="0" y="2096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47491" y="6728697"/>
            <a:ext cx="8387076" cy="3583569"/>
          </a:xfrm>
          <a:custGeom>
            <a:avLst/>
            <a:gdLst/>
            <a:ahLst/>
            <a:cxnLst/>
            <a:rect r="r" b="b" t="t" l="l"/>
            <a:pathLst>
              <a:path h="3583569" w="8387076">
                <a:moveTo>
                  <a:pt x="0" y="0"/>
                </a:moveTo>
                <a:lnTo>
                  <a:pt x="8387076" y="0"/>
                </a:lnTo>
                <a:lnTo>
                  <a:pt x="8387076" y="3583569"/>
                </a:lnTo>
                <a:lnTo>
                  <a:pt x="0" y="3583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923745" y="1607549"/>
            <a:ext cx="14335555" cy="6912933"/>
            <a:chOff x="0" y="0"/>
            <a:chExt cx="3775619" cy="18206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75620" cy="1820690"/>
            </a:xfrm>
            <a:custGeom>
              <a:avLst/>
              <a:gdLst/>
              <a:ahLst/>
              <a:cxnLst/>
              <a:rect r="r" b="b" t="t" l="l"/>
              <a:pathLst>
                <a:path h="1820690" w="3775620">
                  <a:moveTo>
                    <a:pt x="27543" y="0"/>
                  </a:moveTo>
                  <a:lnTo>
                    <a:pt x="3748077" y="0"/>
                  </a:lnTo>
                  <a:cubicBezTo>
                    <a:pt x="3763289" y="0"/>
                    <a:pt x="3775620" y="12331"/>
                    <a:pt x="3775620" y="27543"/>
                  </a:cubicBezTo>
                  <a:lnTo>
                    <a:pt x="3775620" y="1793148"/>
                  </a:lnTo>
                  <a:cubicBezTo>
                    <a:pt x="3775620" y="1808359"/>
                    <a:pt x="3763289" y="1820690"/>
                    <a:pt x="3748077" y="1820690"/>
                  </a:cubicBezTo>
                  <a:lnTo>
                    <a:pt x="27543" y="1820690"/>
                  </a:lnTo>
                  <a:cubicBezTo>
                    <a:pt x="12331" y="1820690"/>
                    <a:pt x="0" y="1808359"/>
                    <a:pt x="0" y="1793148"/>
                  </a:cubicBezTo>
                  <a:lnTo>
                    <a:pt x="0" y="27543"/>
                  </a:lnTo>
                  <a:cubicBezTo>
                    <a:pt x="0" y="12331"/>
                    <a:pt x="12331" y="0"/>
                    <a:pt x="27543" y="0"/>
                  </a:cubicBezTo>
                  <a:close/>
                </a:path>
              </a:pathLst>
            </a:custGeom>
            <a:solidFill>
              <a:srgbClr val="6DCDA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75619" cy="18587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39804" y="517166"/>
            <a:ext cx="3263143" cy="3210117"/>
          </a:xfrm>
          <a:custGeom>
            <a:avLst/>
            <a:gdLst/>
            <a:ahLst/>
            <a:cxnLst/>
            <a:rect r="r" b="b" t="t" l="l"/>
            <a:pathLst>
              <a:path h="3210117" w="3263143">
                <a:moveTo>
                  <a:pt x="0" y="0"/>
                </a:moveTo>
                <a:lnTo>
                  <a:pt x="3263143" y="0"/>
                </a:lnTo>
                <a:lnTo>
                  <a:pt x="3263143" y="3210117"/>
                </a:lnTo>
                <a:lnTo>
                  <a:pt x="0" y="32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9540" y="990504"/>
            <a:ext cx="5146703" cy="8267796"/>
          </a:xfrm>
          <a:custGeom>
            <a:avLst/>
            <a:gdLst/>
            <a:ahLst/>
            <a:cxnLst/>
            <a:rect r="r" b="b" t="t" l="l"/>
            <a:pathLst>
              <a:path h="8267796" w="5146703">
                <a:moveTo>
                  <a:pt x="0" y="0"/>
                </a:moveTo>
                <a:lnTo>
                  <a:pt x="5146703" y="0"/>
                </a:lnTo>
                <a:lnTo>
                  <a:pt x="5146703" y="8267796"/>
                </a:lnTo>
                <a:lnTo>
                  <a:pt x="0" y="8267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816789" y="1850712"/>
            <a:ext cx="11906188" cy="6280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95"/>
              </a:lnSpc>
            </a:pPr>
            <a:r>
              <a:rPr lang="en-US" sz="11854">
                <a:solidFill>
                  <a:srgbClr val="000000"/>
                </a:solidFill>
                <a:latin typeface="Helveticish Bold"/>
              </a:rPr>
              <a:t>Where do you see Greek Gods Today?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59" t="-18304" r="-70617" b="-12957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65246" y="1607549"/>
            <a:ext cx="14494054" cy="7861982"/>
            <a:chOff x="0" y="0"/>
            <a:chExt cx="3817364" cy="20706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17364" cy="2070646"/>
            </a:xfrm>
            <a:custGeom>
              <a:avLst/>
              <a:gdLst/>
              <a:ahLst/>
              <a:cxnLst/>
              <a:rect r="r" b="b" t="t" l="l"/>
              <a:pathLst>
                <a:path h="2070646" w="3817364">
                  <a:moveTo>
                    <a:pt x="27241" y="0"/>
                  </a:moveTo>
                  <a:lnTo>
                    <a:pt x="3790123" y="0"/>
                  </a:lnTo>
                  <a:cubicBezTo>
                    <a:pt x="3805167" y="0"/>
                    <a:pt x="3817364" y="12196"/>
                    <a:pt x="3817364" y="27241"/>
                  </a:cubicBezTo>
                  <a:lnTo>
                    <a:pt x="3817364" y="2043404"/>
                  </a:lnTo>
                  <a:cubicBezTo>
                    <a:pt x="3817364" y="2058449"/>
                    <a:pt x="3805167" y="2070646"/>
                    <a:pt x="3790123" y="2070646"/>
                  </a:cubicBezTo>
                  <a:lnTo>
                    <a:pt x="27241" y="2070646"/>
                  </a:lnTo>
                  <a:cubicBezTo>
                    <a:pt x="12196" y="2070646"/>
                    <a:pt x="0" y="2058449"/>
                    <a:pt x="0" y="2043404"/>
                  </a:cubicBezTo>
                  <a:lnTo>
                    <a:pt x="0" y="27241"/>
                  </a:lnTo>
                  <a:cubicBezTo>
                    <a:pt x="0" y="12196"/>
                    <a:pt x="12196" y="0"/>
                    <a:pt x="27241" y="0"/>
                  </a:cubicBezTo>
                  <a:close/>
                </a:path>
              </a:pathLst>
            </a:custGeom>
            <a:solidFill>
              <a:srgbClr val="B1A1E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817364" cy="2108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205575" y="1584304"/>
            <a:ext cx="11613397" cy="2195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575"/>
              </a:lnSpc>
            </a:pPr>
            <a:r>
              <a:rPr lang="en-US" sz="12553">
                <a:solidFill>
                  <a:srgbClr val="000000"/>
                </a:solidFill>
                <a:latin typeface="Helveticish Bold"/>
              </a:rPr>
              <a:t>Activity Time!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42820" y="3903756"/>
            <a:ext cx="12833603" cy="4069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78"/>
              </a:lnSpc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Get into groups and choose one of these Greek myths: </a:t>
            </a:r>
          </a:p>
          <a:p>
            <a:pPr algn="just" marL="705993" indent="-352996" lvl="1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Orpheus and Eurydice</a:t>
            </a:r>
          </a:p>
          <a:p>
            <a:pPr algn="just" marL="705993" indent="-352996" lvl="1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Apollo and the Lyre</a:t>
            </a:r>
          </a:p>
          <a:p>
            <a:pPr algn="just" marL="705993" indent="-352996" lvl="1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The Patronage of Athens</a:t>
            </a:r>
          </a:p>
          <a:p>
            <a:pPr algn="just" marL="705993" indent="-352996" lvl="1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The Trojan War</a:t>
            </a:r>
          </a:p>
          <a:p>
            <a:pPr algn="just" marL="705993" indent="-352996" lvl="1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The Odyssey</a:t>
            </a:r>
          </a:p>
          <a:p>
            <a:pPr algn="just" marL="705993" indent="-352996" lvl="1">
              <a:lnSpc>
                <a:spcPts val="4578"/>
              </a:lnSpc>
              <a:buFont typeface="Arial"/>
              <a:buChar char="•"/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Theseus and the Minotaur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42820" y="8097423"/>
            <a:ext cx="13340664" cy="1160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73"/>
              </a:lnSpc>
            </a:pPr>
            <a:r>
              <a:rPr lang="en-US" sz="3266">
                <a:solidFill>
                  <a:srgbClr val="000000"/>
                </a:solidFill>
                <a:latin typeface="Helveticish Bold"/>
              </a:rPr>
              <a:t>Research your myth and then, as a group, prepare to tell your myth to the class!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59" t="-18304" r="-70617" b="-12957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76222" y="1861758"/>
            <a:ext cx="14335555" cy="6912933"/>
            <a:chOff x="0" y="0"/>
            <a:chExt cx="3775619" cy="18206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75620" cy="1820690"/>
            </a:xfrm>
            <a:custGeom>
              <a:avLst/>
              <a:gdLst/>
              <a:ahLst/>
              <a:cxnLst/>
              <a:rect r="r" b="b" t="t" l="l"/>
              <a:pathLst>
                <a:path h="1820690" w="3775620">
                  <a:moveTo>
                    <a:pt x="27543" y="0"/>
                  </a:moveTo>
                  <a:lnTo>
                    <a:pt x="3748077" y="0"/>
                  </a:lnTo>
                  <a:cubicBezTo>
                    <a:pt x="3763289" y="0"/>
                    <a:pt x="3775620" y="12331"/>
                    <a:pt x="3775620" y="27543"/>
                  </a:cubicBezTo>
                  <a:lnTo>
                    <a:pt x="3775620" y="1793148"/>
                  </a:lnTo>
                  <a:cubicBezTo>
                    <a:pt x="3775620" y="1808359"/>
                    <a:pt x="3763289" y="1820690"/>
                    <a:pt x="3748077" y="1820690"/>
                  </a:cubicBezTo>
                  <a:lnTo>
                    <a:pt x="27543" y="1820690"/>
                  </a:lnTo>
                  <a:cubicBezTo>
                    <a:pt x="12331" y="1820690"/>
                    <a:pt x="0" y="1808359"/>
                    <a:pt x="0" y="1793148"/>
                  </a:cubicBezTo>
                  <a:lnTo>
                    <a:pt x="0" y="27543"/>
                  </a:lnTo>
                  <a:cubicBezTo>
                    <a:pt x="0" y="12331"/>
                    <a:pt x="12331" y="0"/>
                    <a:pt x="27543" y="0"/>
                  </a:cubicBezTo>
                  <a:close/>
                </a:path>
              </a:pathLst>
            </a:custGeom>
            <a:solidFill>
              <a:srgbClr val="6DCDA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75619" cy="18587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77767" y="1798672"/>
            <a:ext cx="13132467" cy="4637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15"/>
              </a:lnSpc>
            </a:pPr>
            <a:r>
              <a:rPr lang="en-US" sz="13153">
                <a:solidFill>
                  <a:srgbClr val="000000"/>
                </a:solidFill>
                <a:latin typeface="Helveticish Bold"/>
              </a:rPr>
              <a:t>What do you already know?: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76630" y="7220307"/>
            <a:ext cx="12833603" cy="58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78"/>
              </a:lnSpc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Do you know any Greek myths? Any characters? Any Gods?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76630" y="7912979"/>
            <a:ext cx="12833603" cy="58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78"/>
              </a:lnSpc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Where have you heard of these stories and characters?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76630" y="6536615"/>
            <a:ext cx="12833603" cy="58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78"/>
              </a:lnSpc>
            </a:pPr>
            <a:r>
              <a:rPr lang="en-US" sz="3270">
                <a:solidFill>
                  <a:srgbClr val="000000"/>
                </a:solidFill>
                <a:latin typeface="Helveticish Bold"/>
              </a:rPr>
              <a:t>What do you know about ancient Greece? Modern Greece?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59" t="-18304" r="-70617" b="-1295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01734">
            <a:off x="-7514668" y="7074889"/>
            <a:ext cx="18791723" cy="5472445"/>
          </a:xfrm>
          <a:custGeom>
            <a:avLst/>
            <a:gdLst/>
            <a:ahLst/>
            <a:cxnLst/>
            <a:rect r="r" b="b" t="t" l="l"/>
            <a:pathLst>
              <a:path h="5472445" w="18791723">
                <a:moveTo>
                  <a:pt x="0" y="0"/>
                </a:moveTo>
                <a:lnTo>
                  <a:pt x="18791723" y="0"/>
                </a:lnTo>
                <a:lnTo>
                  <a:pt x="18791723" y="5472445"/>
                </a:lnTo>
                <a:lnTo>
                  <a:pt x="0" y="54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49" r="0" b="-6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70742">
            <a:off x="-243729" y="8216080"/>
            <a:ext cx="19291861" cy="4788027"/>
          </a:xfrm>
          <a:custGeom>
            <a:avLst/>
            <a:gdLst/>
            <a:ahLst/>
            <a:cxnLst/>
            <a:rect r="r" b="b" t="t" l="l"/>
            <a:pathLst>
              <a:path h="4788027" w="19291861">
                <a:moveTo>
                  <a:pt x="0" y="0"/>
                </a:moveTo>
                <a:lnTo>
                  <a:pt x="19291860" y="0"/>
                </a:lnTo>
                <a:lnTo>
                  <a:pt x="19291860" y="4788027"/>
                </a:lnTo>
                <a:lnTo>
                  <a:pt x="0" y="4788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430" r="0" b="-943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69217" y="3217408"/>
            <a:ext cx="7212975" cy="6266272"/>
          </a:xfrm>
          <a:custGeom>
            <a:avLst/>
            <a:gdLst/>
            <a:ahLst/>
            <a:cxnLst/>
            <a:rect r="r" b="b" t="t" l="l"/>
            <a:pathLst>
              <a:path h="6266272" w="7212975">
                <a:moveTo>
                  <a:pt x="0" y="0"/>
                </a:moveTo>
                <a:lnTo>
                  <a:pt x="7212976" y="0"/>
                </a:lnTo>
                <a:lnTo>
                  <a:pt x="7212976" y="6266272"/>
                </a:lnTo>
                <a:lnTo>
                  <a:pt x="0" y="6266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4164706"/>
            <a:ext cx="6610120" cy="4114800"/>
          </a:xfrm>
          <a:custGeom>
            <a:avLst/>
            <a:gdLst/>
            <a:ahLst/>
            <a:cxnLst/>
            <a:rect r="r" b="b" t="t" l="l"/>
            <a:pathLst>
              <a:path h="4114800" w="6610120">
                <a:moveTo>
                  <a:pt x="0" y="0"/>
                </a:moveTo>
                <a:lnTo>
                  <a:pt x="6610120" y="0"/>
                </a:lnTo>
                <a:lnTo>
                  <a:pt x="6610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9904" y="6778734"/>
            <a:ext cx="2605156" cy="2178562"/>
          </a:xfrm>
          <a:custGeom>
            <a:avLst/>
            <a:gdLst/>
            <a:ahLst/>
            <a:cxnLst/>
            <a:rect r="r" b="b" t="t" l="l"/>
            <a:pathLst>
              <a:path h="2178562" w="2605156">
                <a:moveTo>
                  <a:pt x="0" y="0"/>
                </a:moveTo>
                <a:lnTo>
                  <a:pt x="2605156" y="0"/>
                </a:lnTo>
                <a:lnTo>
                  <a:pt x="2605156" y="2178562"/>
                </a:lnTo>
                <a:lnTo>
                  <a:pt x="0" y="2178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625825" y="5810615"/>
            <a:ext cx="1455610" cy="4114800"/>
          </a:xfrm>
          <a:custGeom>
            <a:avLst/>
            <a:gdLst/>
            <a:ahLst/>
            <a:cxnLst/>
            <a:rect r="r" b="b" t="t" l="l"/>
            <a:pathLst>
              <a:path h="4114800" w="1455610">
                <a:moveTo>
                  <a:pt x="0" y="0"/>
                </a:moveTo>
                <a:lnTo>
                  <a:pt x="1455611" y="0"/>
                </a:lnTo>
                <a:lnTo>
                  <a:pt x="1455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221457" y="5715126"/>
            <a:ext cx="1659676" cy="3327671"/>
          </a:xfrm>
          <a:custGeom>
            <a:avLst/>
            <a:gdLst/>
            <a:ahLst/>
            <a:cxnLst/>
            <a:rect r="r" b="b" t="t" l="l"/>
            <a:pathLst>
              <a:path h="3327671" w="1659676">
                <a:moveTo>
                  <a:pt x="0" y="0"/>
                </a:moveTo>
                <a:lnTo>
                  <a:pt x="1659676" y="0"/>
                </a:lnTo>
                <a:lnTo>
                  <a:pt x="1659676" y="3327671"/>
                </a:lnTo>
                <a:lnTo>
                  <a:pt x="0" y="3327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931900" y="6350544"/>
            <a:ext cx="670201" cy="1773409"/>
          </a:xfrm>
          <a:custGeom>
            <a:avLst/>
            <a:gdLst/>
            <a:ahLst/>
            <a:cxnLst/>
            <a:rect r="r" b="b" t="t" l="l"/>
            <a:pathLst>
              <a:path h="1773409" w="670201">
                <a:moveTo>
                  <a:pt x="0" y="0"/>
                </a:moveTo>
                <a:lnTo>
                  <a:pt x="670201" y="0"/>
                </a:lnTo>
                <a:lnTo>
                  <a:pt x="670201" y="1773409"/>
                </a:lnTo>
                <a:lnTo>
                  <a:pt x="0" y="17734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665266" y="6350544"/>
            <a:ext cx="1209484" cy="3683708"/>
          </a:xfrm>
          <a:custGeom>
            <a:avLst/>
            <a:gdLst/>
            <a:ahLst/>
            <a:cxnLst/>
            <a:rect r="r" b="b" t="t" l="l"/>
            <a:pathLst>
              <a:path h="3683708" w="1209484">
                <a:moveTo>
                  <a:pt x="0" y="0"/>
                </a:moveTo>
                <a:lnTo>
                  <a:pt x="1209484" y="0"/>
                </a:lnTo>
                <a:lnTo>
                  <a:pt x="1209484" y="3683708"/>
                </a:lnTo>
                <a:lnTo>
                  <a:pt x="0" y="36837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403340" y="6528546"/>
            <a:ext cx="1260594" cy="3505706"/>
          </a:xfrm>
          <a:custGeom>
            <a:avLst/>
            <a:gdLst/>
            <a:ahLst/>
            <a:cxnLst/>
            <a:rect r="r" b="b" t="t" l="l"/>
            <a:pathLst>
              <a:path h="3505706" w="1260594">
                <a:moveTo>
                  <a:pt x="0" y="0"/>
                </a:moveTo>
                <a:lnTo>
                  <a:pt x="1260594" y="0"/>
                </a:lnTo>
                <a:lnTo>
                  <a:pt x="1260594" y="3505706"/>
                </a:lnTo>
                <a:lnTo>
                  <a:pt x="0" y="35057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602101" y="6568110"/>
            <a:ext cx="630765" cy="1555843"/>
          </a:xfrm>
          <a:custGeom>
            <a:avLst/>
            <a:gdLst/>
            <a:ahLst/>
            <a:cxnLst/>
            <a:rect r="r" b="b" t="t" l="l"/>
            <a:pathLst>
              <a:path h="1555843" w="630765">
                <a:moveTo>
                  <a:pt x="0" y="0"/>
                </a:moveTo>
                <a:lnTo>
                  <a:pt x="630765" y="0"/>
                </a:lnTo>
                <a:lnTo>
                  <a:pt x="630765" y="1555843"/>
                </a:lnTo>
                <a:lnTo>
                  <a:pt x="0" y="155584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402201" y="6134998"/>
            <a:ext cx="1633918" cy="4114800"/>
          </a:xfrm>
          <a:custGeom>
            <a:avLst/>
            <a:gdLst/>
            <a:ahLst/>
            <a:cxnLst/>
            <a:rect r="r" b="b" t="t" l="l"/>
            <a:pathLst>
              <a:path h="4114800" w="1633918">
                <a:moveTo>
                  <a:pt x="0" y="0"/>
                </a:moveTo>
                <a:lnTo>
                  <a:pt x="1633918" y="0"/>
                </a:lnTo>
                <a:lnTo>
                  <a:pt x="16339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606441" y="6510073"/>
            <a:ext cx="1914804" cy="3524179"/>
          </a:xfrm>
          <a:custGeom>
            <a:avLst/>
            <a:gdLst/>
            <a:ahLst/>
            <a:cxnLst/>
            <a:rect r="r" b="b" t="t" l="l"/>
            <a:pathLst>
              <a:path h="3524179" w="1914804">
                <a:moveTo>
                  <a:pt x="0" y="0"/>
                </a:moveTo>
                <a:lnTo>
                  <a:pt x="1914804" y="0"/>
                </a:lnTo>
                <a:lnTo>
                  <a:pt x="1914804" y="3524179"/>
                </a:lnTo>
                <a:lnTo>
                  <a:pt x="0" y="35241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52015" y="1095375"/>
            <a:ext cx="17316288" cy="1860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933"/>
              </a:lnSpc>
            </a:pPr>
            <a:r>
              <a:rPr lang="en-US" sz="12666" spc="-253">
                <a:solidFill>
                  <a:srgbClr val="2B2929"/>
                </a:solidFill>
                <a:latin typeface="Helveticish Bold"/>
              </a:rPr>
              <a:t>Ancient Greek People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59" t="-18304" r="-70617" b="-1295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7808" y="2198064"/>
            <a:ext cx="7686497" cy="5124332"/>
          </a:xfrm>
          <a:custGeom>
            <a:avLst/>
            <a:gdLst/>
            <a:ahLst/>
            <a:cxnLst/>
            <a:rect r="r" b="b" t="t" l="l"/>
            <a:pathLst>
              <a:path h="5124332" w="7686497">
                <a:moveTo>
                  <a:pt x="0" y="0"/>
                </a:moveTo>
                <a:lnTo>
                  <a:pt x="7686497" y="0"/>
                </a:lnTo>
                <a:lnTo>
                  <a:pt x="7686497" y="5124332"/>
                </a:lnTo>
                <a:lnTo>
                  <a:pt x="0" y="51243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572803" y="2167137"/>
            <a:ext cx="7723234" cy="5155259"/>
          </a:xfrm>
          <a:custGeom>
            <a:avLst/>
            <a:gdLst/>
            <a:ahLst/>
            <a:cxnLst/>
            <a:rect r="r" b="b" t="t" l="l"/>
            <a:pathLst>
              <a:path h="5155259" w="7723234">
                <a:moveTo>
                  <a:pt x="0" y="0"/>
                </a:moveTo>
                <a:lnTo>
                  <a:pt x="7723234" y="0"/>
                </a:lnTo>
                <a:lnTo>
                  <a:pt x="7723234" y="5155259"/>
                </a:lnTo>
                <a:lnTo>
                  <a:pt x="0" y="5155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17808" y="7623673"/>
            <a:ext cx="768649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Temple of Olympian Zeus, Olympia, Greece.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72803" y="7473179"/>
            <a:ext cx="7686497" cy="1490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What remains of the T</a:t>
            </a:r>
            <a:r>
              <a:rPr lang="en-US" sz="2799" strike="noStrike" u="none">
                <a:solidFill>
                  <a:srgbClr val="000000"/>
                </a:solidFill>
                <a:latin typeface="Helveticish"/>
              </a:rPr>
              <a:t>emple of Artemis at Ephesus, Greece. One of the wonders of the ancient world!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59" t="-18304" r="-70617" b="-1295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7808" y="1792085"/>
            <a:ext cx="7886362" cy="5530311"/>
          </a:xfrm>
          <a:custGeom>
            <a:avLst/>
            <a:gdLst/>
            <a:ahLst/>
            <a:cxnLst/>
            <a:rect r="r" b="b" t="t" l="l"/>
            <a:pathLst>
              <a:path h="5530311" w="7886362">
                <a:moveTo>
                  <a:pt x="0" y="0"/>
                </a:moveTo>
                <a:lnTo>
                  <a:pt x="7886362" y="0"/>
                </a:lnTo>
                <a:lnTo>
                  <a:pt x="7886362" y="5530311"/>
                </a:lnTo>
                <a:lnTo>
                  <a:pt x="0" y="5530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1792085"/>
            <a:ext cx="8507762" cy="5530311"/>
          </a:xfrm>
          <a:custGeom>
            <a:avLst/>
            <a:gdLst/>
            <a:ahLst/>
            <a:cxnLst/>
            <a:rect r="r" b="b" t="t" l="l"/>
            <a:pathLst>
              <a:path h="5530311" w="8507762">
                <a:moveTo>
                  <a:pt x="0" y="0"/>
                </a:moveTo>
                <a:lnTo>
                  <a:pt x="8507762" y="0"/>
                </a:lnTo>
                <a:lnTo>
                  <a:pt x="8507762" y="5530311"/>
                </a:lnTo>
                <a:lnTo>
                  <a:pt x="0" y="55303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208" b="-211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17808" y="7623673"/>
            <a:ext cx="768649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The Parthenon, Athens, Greece.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54633" y="7623673"/>
            <a:ext cx="7686497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Helveticish"/>
              </a:rPr>
              <a:t>The Temple of Hephaestus, Athens, Greece.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89" t="-11074" r="-54687" b="-1368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49745" y="760742"/>
            <a:ext cx="4905563" cy="2096013"/>
          </a:xfrm>
          <a:custGeom>
            <a:avLst/>
            <a:gdLst/>
            <a:ahLst/>
            <a:cxnLst/>
            <a:rect r="r" b="b" t="t" l="l"/>
            <a:pathLst>
              <a:path h="2096013" w="4905563">
                <a:moveTo>
                  <a:pt x="0" y="0"/>
                </a:moveTo>
                <a:lnTo>
                  <a:pt x="4905563" y="0"/>
                </a:lnTo>
                <a:lnTo>
                  <a:pt x="4905563" y="2096014"/>
                </a:lnTo>
                <a:lnTo>
                  <a:pt x="0" y="2096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47491" y="6728697"/>
            <a:ext cx="8387076" cy="3583569"/>
          </a:xfrm>
          <a:custGeom>
            <a:avLst/>
            <a:gdLst/>
            <a:ahLst/>
            <a:cxnLst/>
            <a:rect r="r" b="b" t="t" l="l"/>
            <a:pathLst>
              <a:path h="3583569" w="8387076">
                <a:moveTo>
                  <a:pt x="0" y="0"/>
                </a:moveTo>
                <a:lnTo>
                  <a:pt x="8387076" y="0"/>
                </a:lnTo>
                <a:lnTo>
                  <a:pt x="8387076" y="3583569"/>
                </a:lnTo>
                <a:lnTo>
                  <a:pt x="0" y="3583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765246" y="1607549"/>
            <a:ext cx="14494054" cy="6912933"/>
            <a:chOff x="0" y="0"/>
            <a:chExt cx="3817364" cy="18206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17364" cy="1820690"/>
            </a:xfrm>
            <a:custGeom>
              <a:avLst/>
              <a:gdLst/>
              <a:ahLst/>
              <a:cxnLst/>
              <a:rect r="r" b="b" t="t" l="l"/>
              <a:pathLst>
                <a:path h="1820690" w="3817364">
                  <a:moveTo>
                    <a:pt x="27241" y="0"/>
                  </a:moveTo>
                  <a:lnTo>
                    <a:pt x="3790123" y="0"/>
                  </a:lnTo>
                  <a:cubicBezTo>
                    <a:pt x="3805167" y="0"/>
                    <a:pt x="3817364" y="12196"/>
                    <a:pt x="3817364" y="27241"/>
                  </a:cubicBezTo>
                  <a:lnTo>
                    <a:pt x="3817364" y="1793449"/>
                  </a:lnTo>
                  <a:cubicBezTo>
                    <a:pt x="3817364" y="1808494"/>
                    <a:pt x="3805167" y="1820690"/>
                    <a:pt x="3790123" y="1820690"/>
                  </a:cubicBezTo>
                  <a:lnTo>
                    <a:pt x="27241" y="1820690"/>
                  </a:lnTo>
                  <a:cubicBezTo>
                    <a:pt x="12196" y="1820690"/>
                    <a:pt x="0" y="1808494"/>
                    <a:pt x="0" y="1793449"/>
                  </a:cubicBezTo>
                  <a:lnTo>
                    <a:pt x="0" y="27241"/>
                  </a:lnTo>
                  <a:cubicBezTo>
                    <a:pt x="0" y="12196"/>
                    <a:pt x="12196" y="0"/>
                    <a:pt x="27241" y="0"/>
                  </a:cubicBezTo>
                  <a:close/>
                </a:path>
              </a:pathLst>
            </a:custGeom>
            <a:solidFill>
              <a:srgbClr val="4EA68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817364" cy="18587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028700"/>
            <a:ext cx="5299697" cy="8313250"/>
          </a:xfrm>
          <a:custGeom>
            <a:avLst/>
            <a:gdLst/>
            <a:ahLst/>
            <a:cxnLst/>
            <a:rect r="r" b="b" t="t" l="l"/>
            <a:pathLst>
              <a:path h="8313250" w="5299697">
                <a:moveTo>
                  <a:pt x="0" y="0"/>
                </a:moveTo>
                <a:lnTo>
                  <a:pt x="5299697" y="0"/>
                </a:lnTo>
                <a:lnTo>
                  <a:pt x="5299697" y="8313250"/>
                </a:lnTo>
                <a:lnTo>
                  <a:pt x="0" y="8313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817378">
            <a:off x="1444236" y="6654659"/>
            <a:ext cx="1146018" cy="2696513"/>
          </a:xfrm>
          <a:custGeom>
            <a:avLst/>
            <a:gdLst/>
            <a:ahLst/>
            <a:cxnLst/>
            <a:rect r="r" b="b" t="t" l="l"/>
            <a:pathLst>
              <a:path h="2696513" w="1146018">
                <a:moveTo>
                  <a:pt x="0" y="0"/>
                </a:moveTo>
                <a:lnTo>
                  <a:pt x="1146018" y="0"/>
                </a:lnTo>
                <a:lnTo>
                  <a:pt x="1146018" y="2696513"/>
                </a:lnTo>
                <a:lnTo>
                  <a:pt x="0" y="26965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927070" y="1669041"/>
            <a:ext cx="8478145" cy="665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575"/>
              </a:lnSpc>
            </a:pPr>
            <a:r>
              <a:rPr lang="en-US" sz="12553">
                <a:solidFill>
                  <a:srgbClr val="000000"/>
                </a:solidFill>
                <a:latin typeface="Helveticish Bold"/>
              </a:rPr>
              <a:t>What are Greek myths?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89" t="-11074" r="-54687" b="-1368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49745" y="760742"/>
            <a:ext cx="4905563" cy="2096013"/>
          </a:xfrm>
          <a:custGeom>
            <a:avLst/>
            <a:gdLst/>
            <a:ahLst/>
            <a:cxnLst/>
            <a:rect r="r" b="b" t="t" l="l"/>
            <a:pathLst>
              <a:path h="2096013" w="4905563">
                <a:moveTo>
                  <a:pt x="0" y="0"/>
                </a:moveTo>
                <a:lnTo>
                  <a:pt x="4905563" y="0"/>
                </a:lnTo>
                <a:lnTo>
                  <a:pt x="4905563" y="2096014"/>
                </a:lnTo>
                <a:lnTo>
                  <a:pt x="0" y="2096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47491" y="6728697"/>
            <a:ext cx="8387076" cy="3583569"/>
          </a:xfrm>
          <a:custGeom>
            <a:avLst/>
            <a:gdLst/>
            <a:ahLst/>
            <a:cxnLst/>
            <a:rect r="r" b="b" t="t" l="l"/>
            <a:pathLst>
              <a:path h="3583569" w="8387076">
                <a:moveTo>
                  <a:pt x="0" y="0"/>
                </a:moveTo>
                <a:lnTo>
                  <a:pt x="8387076" y="0"/>
                </a:lnTo>
                <a:lnTo>
                  <a:pt x="8387076" y="3583569"/>
                </a:lnTo>
                <a:lnTo>
                  <a:pt x="0" y="3583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923745" y="1607549"/>
            <a:ext cx="14335555" cy="6912933"/>
            <a:chOff x="0" y="0"/>
            <a:chExt cx="3775619" cy="18206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75620" cy="1820690"/>
            </a:xfrm>
            <a:custGeom>
              <a:avLst/>
              <a:gdLst/>
              <a:ahLst/>
              <a:cxnLst/>
              <a:rect r="r" b="b" t="t" l="l"/>
              <a:pathLst>
                <a:path h="1820690" w="3775620">
                  <a:moveTo>
                    <a:pt x="27543" y="0"/>
                  </a:moveTo>
                  <a:lnTo>
                    <a:pt x="3748077" y="0"/>
                  </a:lnTo>
                  <a:cubicBezTo>
                    <a:pt x="3763289" y="0"/>
                    <a:pt x="3775620" y="12331"/>
                    <a:pt x="3775620" y="27543"/>
                  </a:cubicBezTo>
                  <a:lnTo>
                    <a:pt x="3775620" y="1793148"/>
                  </a:lnTo>
                  <a:cubicBezTo>
                    <a:pt x="3775620" y="1808359"/>
                    <a:pt x="3763289" y="1820690"/>
                    <a:pt x="3748077" y="1820690"/>
                  </a:cubicBezTo>
                  <a:lnTo>
                    <a:pt x="27543" y="1820690"/>
                  </a:lnTo>
                  <a:cubicBezTo>
                    <a:pt x="12331" y="1820690"/>
                    <a:pt x="0" y="1808359"/>
                    <a:pt x="0" y="1793148"/>
                  </a:cubicBezTo>
                  <a:lnTo>
                    <a:pt x="0" y="27543"/>
                  </a:lnTo>
                  <a:cubicBezTo>
                    <a:pt x="0" y="12331"/>
                    <a:pt x="12331" y="0"/>
                    <a:pt x="27543" y="0"/>
                  </a:cubicBezTo>
                  <a:close/>
                </a:path>
              </a:pathLst>
            </a:custGeom>
            <a:solidFill>
              <a:srgbClr val="C4A99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75619" cy="18587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26277" y="949215"/>
            <a:ext cx="5245110" cy="8309085"/>
          </a:xfrm>
          <a:custGeom>
            <a:avLst/>
            <a:gdLst/>
            <a:ahLst/>
            <a:cxnLst/>
            <a:rect r="r" b="b" t="t" l="l"/>
            <a:pathLst>
              <a:path h="8309085" w="5245110">
                <a:moveTo>
                  <a:pt x="0" y="0"/>
                </a:moveTo>
                <a:lnTo>
                  <a:pt x="5245110" y="0"/>
                </a:lnTo>
                <a:lnTo>
                  <a:pt x="5245110" y="8309085"/>
                </a:lnTo>
                <a:lnTo>
                  <a:pt x="0" y="8309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61425" y="1425831"/>
            <a:ext cx="13132467" cy="6971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15"/>
              </a:lnSpc>
            </a:pPr>
            <a:r>
              <a:rPr lang="en-US" sz="13153">
                <a:solidFill>
                  <a:srgbClr val="000000"/>
                </a:solidFill>
                <a:latin typeface="Helveticish Bold"/>
              </a:rPr>
              <a:t>What was the purpose of a myth?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89" t="-11074" r="-54687" b="-1368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49745" y="760742"/>
            <a:ext cx="4905563" cy="2096013"/>
          </a:xfrm>
          <a:custGeom>
            <a:avLst/>
            <a:gdLst/>
            <a:ahLst/>
            <a:cxnLst/>
            <a:rect r="r" b="b" t="t" l="l"/>
            <a:pathLst>
              <a:path h="2096013" w="4905563">
                <a:moveTo>
                  <a:pt x="0" y="0"/>
                </a:moveTo>
                <a:lnTo>
                  <a:pt x="4905563" y="0"/>
                </a:lnTo>
                <a:lnTo>
                  <a:pt x="4905563" y="2096014"/>
                </a:lnTo>
                <a:lnTo>
                  <a:pt x="0" y="2096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47491" y="6728697"/>
            <a:ext cx="8387076" cy="3583569"/>
          </a:xfrm>
          <a:custGeom>
            <a:avLst/>
            <a:gdLst/>
            <a:ahLst/>
            <a:cxnLst/>
            <a:rect r="r" b="b" t="t" l="l"/>
            <a:pathLst>
              <a:path h="3583569" w="8387076">
                <a:moveTo>
                  <a:pt x="0" y="0"/>
                </a:moveTo>
                <a:lnTo>
                  <a:pt x="8387076" y="0"/>
                </a:lnTo>
                <a:lnTo>
                  <a:pt x="8387076" y="3583569"/>
                </a:lnTo>
                <a:lnTo>
                  <a:pt x="0" y="3583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923745" y="1607549"/>
            <a:ext cx="14335555" cy="6912933"/>
            <a:chOff x="0" y="0"/>
            <a:chExt cx="3775619" cy="18206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75620" cy="1820690"/>
            </a:xfrm>
            <a:custGeom>
              <a:avLst/>
              <a:gdLst/>
              <a:ahLst/>
              <a:cxnLst/>
              <a:rect r="r" b="b" t="t" l="l"/>
              <a:pathLst>
                <a:path h="1820690" w="3775620">
                  <a:moveTo>
                    <a:pt x="27543" y="0"/>
                  </a:moveTo>
                  <a:lnTo>
                    <a:pt x="3748077" y="0"/>
                  </a:lnTo>
                  <a:cubicBezTo>
                    <a:pt x="3763289" y="0"/>
                    <a:pt x="3775620" y="12331"/>
                    <a:pt x="3775620" y="27543"/>
                  </a:cubicBezTo>
                  <a:lnTo>
                    <a:pt x="3775620" y="1793148"/>
                  </a:lnTo>
                  <a:cubicBezTo>
                    <a:pt x="3775620" y="1808359"/>
                    <a:pt x="3763289" y="1820690"/>
                    <a:pt x="3748077" y="1820690"/>
                  </a:cubicBezTo>
                  <a:lnTo>
                    <a:pt x="27543" y="1820690"/>
                  </a:lnTo>
                  <a:cubicBezTo>
                    <a:pt x="12331" y="1820690"/>
                    <a:pt x="0" y="1808359"/>
                    <a:pt x="0" y="1793148"/>
                  </a:cubicBezTo>
                  <a:lnTo>
                    <a:pt x="0" y="27543"/>
                  </a:lnTo>
                  <a:cubicBezTo>
                    <a:pt x="0" y="12331"/>
                    <a:pt x="12331" y="0"/>
                    <a:pt x="27543" y="0"/>
                  </a:cubicBezTo>
                  <a:close/>
                </a:path>
              </a:pathLst>
            </a:custGeom>
            <a:solidFill>
              <a:srgbClr val="FFC63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75619" cy="18587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1256" y="867459"/>
            <a:ext cx="5789680" cy="8390841"/>
          </a:xfrm>
          <a:custGeom>
            <a:avLst/>
            <a:gdLst/>
            <a:ahLst/>
            <a:cxnLst/>
            <a:rect r="r" b="b" t="t" l="l"/>
            <a:pathLst>
              <a:path h="8390841" w="5789680">
                <a:moveTo>
                  <a:pt x="0" y="0"/>
                </a:moveTo>
                <a:lnTo>
                  <a:pt x="5789681" y="0"/>
                </a:lnTo>
                <a:lnTo>
                  <a:pt x="5789681" y="8390841"/>
                </a:lnTo>
                <a:lnTo>
                  <a:pt x="0" y="839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077662" y="1569035"/>
            <a:ext cx="9739656" cy="6692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12"/>
              </a:lnSpc>
            </a:pPr>
            <a:r>
              <a:rPr lang="en-US" sz="12651">
                <a:solidFill>
                  <a:srgbClr val="000000"/>
                </a:solidFill>
                <a:latin typeface="Helveticish Bold"/>
              </a:rPr>
              <a:t>How do we learn these stories?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23132" y="877583"/>
            <a:ext cx="11841736" cy="8531834"/>
          </a:xfrm>
          <a:custGeom>
            <a:avLst/>
            <a:gdLst/>
            <a:ahLst/>
            <a:cxnLst/>
            <a:rect r="r" b="b" t="t" l="l"/>
            <a:pathLst>
              <a:path h="8531834" w="11841736">
                <a:moveTo>
                  <a:pt x="0" y="0"/>
                </a:moveTo>
                <a:lnTo>
                  <a:pt x="11841736" y="0"/>
                </a:lnTo>
                <a:lnTo>
                  <a:pt x="11841736" y="8531834"/>
                </a:lnTo>
                <a:lnTo>
                  <a:pt x="0" y="8531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DAF9caM6D0M</dc:identifier>
  <dcterms:modified xsi:type="dcterms:W3CDTF">2011-08-01T06:04:30Z</dcterms:modified>
  <cp:revision>1</cp:revision>
  <dc:title>4-5: Greek Mythology</dc:title>
</cp:coreProperties>
</file>