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6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3" autoAdjust="0"/>
    <p:restoredTop sz="96395" autoAdjust="0"/>
  </p:normalViewPr>
  <p:slideViewPr>
    <p:cSldViewPr snapToGrid="0">
      <p:cViewPr varScale="1">
        <p:scale>
          <a:sx n="111" d="100"/>
          <a:sy n="111" d="100"/>
        </p:scale>
        <p:origin x="5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wson, Karen" userId="e0002499-eae0-4bed-96e6-41a4a76a978b" providerId="ADAL" clId="{6016FF8B-694C-44A3-8F7E-1AEB43E701B8}"/>
    <pc:docChg chg="custSel modSld">
      <pc:chgData name="Lawson, Karen" userId="e0002499-eae0-4bed-96e6-41a4a76a978b" providerId="ADAL" clId="{6016FF8B-694C-44A3-8F7E-1AEB43E701B8}" dt="2022-10-18T16:27:04.794" v="258" actId="27636"/>
      <pc:docMkLst>
        <pc:docMk/>
      </pc:docMkLst>
      <pc:sldChg chg="modSp mod">
        <pc:chgData name="Lawson, Karen" userId="e0002499-eae0-4bed-96e6-41a4a76a978b" providerId="ADAL" clId="{6016FF8B-694C-44A3-8F7E-1AEB43E701B8}" dt="2022-10-18T16:27:04.794" v="258" actId="27636"/>
        <pc:sldMkLst>
          <pc:docMk/>
          <pc:sldMk cId="2773411292" sldId="258"/>
        </pc:sldMkLst>
        <pc:spChg chg="mod">
          <ac:chgData name="Lawson, Karen" userId="e0002499-eae0-4bed-96e6-41a4a76a978b" providerId="ADAL" clId="{6016FF8B-694C-44A3-8F7E-1AEB43E701B8}" dt="2022-10-18T16:27:04.794" v="258" actId="27636"/>
          <ac:spMkLst>
            <pc:docMk/>
            <pc:sldMk cId="2773411292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rograms.usask.ca/arts-and-science/psychology/ba-4-psychology.php" TargetMode="External"/><Relationship Id="rId2" Type="http://schemas.openxmlformats.org/officeDocument/2006/relationships/hyperlink" Target="https://programs.usask.ca/arts-and-science/psychology/ba-3-psychology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rograms.usask.ca/arts-and-science/psychology/bsc-hon-psychology.php" TargetMode="External"/><Relationship Id="rId5" Type="http://schemas.openxmlformats.org/officeDocument/2006/relationships/hyperlink" Target="https://programs.usask.ca/arts-and-science/psychology/bsc-4-psychology.php" TargetMode="External"/><Relationship Id="rId4" Type="http://schemas.openxmlformats.org/officeDocument/2006/relationships/hyperlink" Target="https://programs.usask.ca/arts-and-science/psychology/ba-hon-psychology.php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tudent-advice@artsandscience.usask.c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rograms.usask.ca/arts-and-science/policies.php#StatisticsCourseRegulation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artsandscience.usask.ca/psychology/undergraduates/welcome.php#PsychologyHonoursProgra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678" y="2404534"/>
            <a:ext cx="8976732" cy="1646302"/>
          </a:xfrm>
        </p:spPr>
        <p:txBody>
          <a:bodyPr/>
          <a:lstStyle/>
          <a:p>
            <a:r>
              <a:rPr lang="en-US" dirty="0"/>
              <a:t>Psychology Course Planning</a:t>
            </a:r>
          </a:p>
        </p:txBody>
      </p:sp>
    </p:spTree>
    <p:extLst>
      <p:ext uri="{BB962C8B-B14F-4D97-AF65-F5344CB8AC3E}">
        <p14:creationId xmlns:p14="http://schemas.microsoft.com/office/powerpoint/2010/main" val="155545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Q &amp; A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4732"/>
            <a:ext cx="8596668" cy="498606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Department will be holding two program-related Question &amp; Answer sessions for Psychology majors</a:t>
            </a:r>
          </a:p>
          <a:p>
            <a:pPr lvl="1"/>
            <a:r>
              <a:rPr lang="en-US" b="1" i="1" dirty="0" smtClean="0"/>
              <a:t>Thursday March 16 5:00 pm – 6:30 pm; Arts 153</a:t>
            </a:r>
          </a:p>
          <a:p>
            <a:pPr lvl="1"/>
            <a:r>
              <a:rPr lang="en-US" b="1" i="1" dirty="0" smtClean="0"/>
              <a:t>Monday March 20 5:00 pm – 6:30 pm; Arts 153 </a:t>
            </a:r>
          </a:p>
          <a:p>
            <a:endParaRPr lang="en-US" dirty="0" smtClean="0"/>
          </a:p>
          <a:p>
            <a:r>
              <a:rPr lang="en-US" dirty="0" smtClean="0"/>
              <a:t>These will not be formal individual advising sessions, but please come if you have questions about the following:</a:t>
            </a:r>
          </a:p>
          <a:p>
            <a:pPr lvl="1"/>
            <a:r>
              <a:rPr lang="en-US" dirty="0" smtClean="0"/>
              <a:t>Degree options in Psychology</a:t>
            </a:r>
          </a:p>
          <a:p>
            <a:pPr lvl="1"/>
            <a:r>
              <a:rPr lang="en-US" dirty="0" smtClean="0"/>
              <a:t>Program requirements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Honours</a:t>
            </a:r>
            <a:r>
              <a:rPr lang="en-US" dirty="0" smtClean="0"/>
              <a:t> program</a:t>
            </a:r>
          </a:p>
          <a:p>
            <a:pPr lvl="1"/>
            <a:r>
              <a:rPr lang="en-US" dirty="0" smtClean="0"/>
              <a:t>Graduate studies in Psychology</a:t>
            </a:r>
          </a:p>
          <a:p>
            <a:pPr lvl="1"/>
            <a:r>
              <a:rPr lang="en-US" dirty="0" smtClean="0"/>
              <a:t>And anything else you would like to discuss! 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A recorded session will be available on the department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749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Psychology Degree Types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068" y="1674421"/>
            <a:ext cx="9939206" cy="397049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most up-to-date programs of study for all Psychology degree types can be found at the following links</a:t>
            </a:r>
          </a:p>
          <a:p>
            <a:endParaRPr lang="en-US" dirty="0"/>
          </a:p>
          <a:p>
            <a:r>
              <a:rPr lang="en-US" dirty="0" smtClean="0"/>
              <a:t>Bachelor </a:t>
            </a:r>
            <a:r>
              <a:rPr lang="en-US" dirty="0"/>
              <a:t>of Arts</a:t>
            </a:r>
          </a:p>
          <a:p>
            <a:pPr lvl="1"/>
            <a:r>
              <a:rPr lang="en-US" dirty="0"/>
              <a:t>3 YR BA 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programs.usask.ca/arts-and-science/psychology/ba-3-psychology.php</a:t>
            </a:r>
            <a:endParaRPr lang="en-US" dirty="0"/>
          </a:p>
          <a:p>
            <a:pPr lvl="1"/>
            <a:r>
              <a:rPr lang="en-US" dirty="0"/>
              <a:t>4 YR BA 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programs.usask.ca/arts-and-science/psychology/ba-4-psychology.php</a:t>
            </a:r>
            <a:endParaRPr lang="en-US" dirty="0"/>
          </a:p>
          <a:p>
            <a:pPr lvl="1"/>
            <a:r>
              <a:rPr lang="en-US" dirty="0"/>
              <a:t>4 YR BA </a:t>
            </a:r>
            <a:r>
              <a:rPr lang="en-US" dirty="0" smtClean="0"/>
              <a:t>Hon 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programs.usask.ca/arts-and-science/psychology/ba-hon-psychology.php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Bachelor of Science</a:t>
            </a:r>
          </a:p>
          <a:p>
            <a:pPr lvl="1"/>
            <a:r>
              <a:rPr lang="en-US" dirty="0"/>
              <a:t>4 YR BSc 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programs.usask.ca/arts-and-science/psychology/bsc-4-psychology.php</a:t>
            </a:r>
            <a:endParaRPr lang="en-US" dirty="0"/>
          </a:p>
          <a:p>
            <a:pPr lvl="1"/>
            <a:r>
              <a:rPr lang="en-US" dirty="0"/>
              <a:t>4 YR BSc </a:t>
            </a:r>
            <a:r>
              <a:rPr lang="en-US" dirty="0" smtClean="0"/>
              <a:t>Hon  </a:t>
            </a:r>
            <a:r>
              <a:rPr lang="en-US" dirty="0" smtClean="0">
                <a:hlinkClick r:id="rId6"/>
              </a:rPr>
              <a:t>https</a:t>
            </a:r>
            <a:r>
              <a:rPr lang="en-US" dirty="0">
                <a:hlinkClick r:id="rId6"/>
              </a:rPr>
              <a:t>://</a:t>
            </a:r>
            <a:r>
              <a:rPr lang="en-US" dirty="0" smtClean="0">
                <a:hlinkClick r:id="rId6"/>
              </a:rPr>
              <a:t>programs.usask.ca/arts-and-science/psychology/bsc-hon-psychology.php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89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3585"/>
            <a:ext cx="8596668" cy="439276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Consult Course Calendar for the year you declared your major for official program </a:t>
            </a:r>
            <a:r>
              <a:rPr lang="en-US" dirty="0" smtClean="0"/>
              <a:t>requirements (check under the Archives tab if needed)</a:t>
            </a:r>
            <a:endParaRPr lang="en-US" dirty="0"/>
          </a:p>
          <a:p>
            <a:endParaRPr lang="en-US" dirty="0"/>
          </a:p>
          <a:p>
            <a:r>
              <a:rPr lang="en-US" dirty="0"/>
              <a:t>Degree works is a good tool, but can have errors. The Course Calendar is the final word. </a:t>
            </a:r>
          </a:p>
          <a:p>
            <a:endParaRPr lang="en-US" dirty="0"/>
          </a:p>
          <a:p>
            <a:r>
              <a:rPr lang="en-US" dirty="0"/>
              <a:t>If the program requirements change while you are in program, you have the option to chose the new program requirements</a:t>
            </a:r>
          </a:p>
          <a:p>
            <a:pPr lvl="1"/>
            <a:r>
              <a:rPr lang="en-US" dirty="0" smtClean="0"/>
              <a:t>Effective May 1 </a:t>
            </a:r>
            <a:r>
              <a:rPr lang="en-US" dirty="0"/>
              <a:t>new program requirements for the BA and BSc 4 YR and </a:t>
            </a:r>
            <a:r>
              <a:rPr lang="en-US" dirty="0" err="1"/>
              <a:t>Honours</a:t>
            </a:r>
            <a:r>
              <a:rPr lang="en-US" dirty="0"/>
              <a:t> will come into effect – </a:t>
            </a:r>
            <a:r>
              <a:rPr lang="en-US" dirty="0" smtClean="0"/>
              <a:t>one less </a:t>
            </a:r>
            <a:r>
              <a:rPr lang="en-US" dirty="0"/>
              <a:t>300 level lab </a:t>
            </a:r>
            <a:r>
              <a:rPr lang="en-US" dirty="0" smtClean="0"/>
              <a:t>requirement. </a:t>
            </a:r>
          </a:p>
          <a:p>
            <a:pPr lvl="1"/>
            <a:r>
              <a:rPr lang="en-US" dirty="0" smtClean="0"/>
              <a:t>Consult with an academic advisor in the Arts and Science Advising Office if you wish to formally chose the new program requirements</a:t>
            </a:r>
            <a:endParaRPr lang="en-US" dirty="0"/>
          </a:p>
          <a:p>
            <a:endParaRPr lang="en-US" dirty="0"/>
          </a:p>
          <a:p>
            <a:r>
              <a:rPr lang="en-US" dirty="0"/>
              <a:t>Be sure to speak with an academic advisor if you have any </a:t>
            </a:r>
            <a:r>
              <a:rPr lang="en-US" dirty="0" smtClean="0"/>
              <a:t>questions about your program requirements. You </a:t>
            </a:r>
            <a:r>
              <a:rPr lang="en-US" dirty="0"/>
              <a:t>can email them at </a:t>
            </a:r>
            <a:r>
              <a:rPr lang="en-US" sz="1500" dirty="0" smtClean="0">
                <a:hlinkClick r:id="rId2"/>
              </a:rPr>
              <a:t>student-advice@artsandscience.usask.ca</a:t>
            </a:r>
            <a:endParaRPr lang="en-US" sz="15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41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Pre-Requisites for Upper Year Courses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Plan ahead on the upper year courses you would like to take and ensure you have the appropriate pre-requisites (listed in Course Calendar)</a:t>
            </a:r>
          </a:p>
          <a:p>
            <a:endParaRPr lang="en-US" dirty="0"/>
          </a:p>
          <a:p>
            <a:r>
              <a:rPr lang="en-US" sz="2400" b="1" i="1" dirty="0"/>
              <a:t>The Dept has a strict policy against pre-requisite over-rides. You will NOT be granted permission to take an upper year course without the appropriate pre-requisite.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Pre-Requisites for Upper Year Courses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70859"/>
            <a:ext cx="8596668" cy="4370504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Psy</a:t>
            </a:r>
            <a:r>
              <a:rPr lang="en-US" dirty="0"/>
              <a:t> 233 (Statistics I) is a required pre-requisite for </a:t>
            </a:r>
            <a:r>
              <a:rPr lang="en-US" dirty="0" err="1"/>
              <a:t>Psy</a:t>
            </a:r>
            <a:r>
              <a:rPr lang="en-US" dirty="0"/>
              <a:t> 235 (Research Methods)</a:t>
            </a:r>
          </a:p>
          <a:p>
            <a:endParaRPr lang="en-US" dirty="0"/>
          </a:p>
          <a:p>
            <a:r>
              <a:rPr lang="en-US" dirty="0" err="1"/>
              <a:t>Psy</a:t>
            </a:r>
            <a:r>
              <a:rPr lang="en-US" dirty="0"/>
              <a:t> 233 (Statistics I) and </a:t>
            </a:r>
            <a:r>
              <a:rPr lang="en-US" dirty="0" err="1"/>
              <a:t>Psy</a:t>
            </a:r>
            <a:r>
              <a:rPr lang="en-US" dirty="0"/>
              <a:t> 235 (Research Methods) are required pre-requisites for advancing to the 300 level Group 1A or Group 2A courses. </a:t>
            </a:r>
          </a:p>
          <a:p>
            <a:endParaRPr lang="en-US" dirty="0"/>
          </a:p>
          <a:p>
            <a:r>
              <a:rPr lang="en-US" dirty="0" err="1"/>
              <a:t>Psy</a:t>
            </a:r>
            <a:r>
              <a:rPr lang="en-US" dirty="0"/>
              <a:t> 234 (Statistics II) and the corresponding Group A course are required pre-requisites for advancing to the 300 level Group 1B or Group 2B courses. </a:t>
            </a:r>
          </a:p>
          <a:p>
            <a:endParaRPr lang="en-US" dirty="0"/>
          </a:p>
          <a:p>
            <a:r>
              <a:rPr lang="en-US" dirty="0"/>
              <a:t>Scheduling</a:t>
            </a:r>
          </a:p>
          <a:p>
            <a:pPr lvl="1"/>
            <a:r>
              <a:rPr lang="en-US" dirty="0" err="1"/>
              <a:t>Psy</a:t>
            </a:r>
            <a:r>
              <a:rPr lang="en-US" dirty="0"/>
              <a:t> 233 is </a:t>
            </a:r>
            <a:r>
              <a:rPr lang="en-US" dirty="0" smtClean="0"/>
              <a:t>only </a:t>
            </a:r>
            <a:r>
              <a:rPr lang="en-US" b="1" u="sng" dirty="0" smtClean="0"/>
              <a:t>guaranteed </a:t>
            </a:r>
            <a:r>
              <a:rPr lang="en-US" dirty="0" smtClean="0"/>
              <a:t>to be </a:t>
            </a:r>
            <a:r>
              <a:rPr lang="en-US" dirty="0"/>
              <a:t>offered in Term 1 </a:t>
            </a:r>
          </a:p>
          <a:p>
            <a:pPr lvl="1"/>
            <a:r>
              <a:rPr lang="en-US" dirty="0" err="1"/>
              <a:t>Psy</a:t>
            </a:r>
            <a:r>
              <a:rPr lang="en-US" dirty="0"/>
              <a:t> 234 and </a:t>
            </a:r>
            <a:r>
              <a:rPr lang="en-US" dirty="0" err="1"/>
              <a:t>Psy</a:t>
            </a:r>
            <a:r>
              <a:rPr lang="en-US" dirty="0"/>
              <a:t> 235 are </a:t>
            </a:r>
            <a:r>
              <a:rPr lang="en-US" dirty="0" smtClean="0"/>
              <a:t>only</a:t>
            </a:r>
            <a:r>
              <a:rPr lang="en-US" b="1" u="sng" dirty="0" smtClean="0"/>
              <a:t> guaranteed </a:t>
            </a:r>
            <a:r>
              <a:rPr lang="en-US" dirty="0" smtClean="0"/>
              <a:t>to be </a:t>
            </a:r>
            <a:r>
              <a:rPr lang="en-US" dirty="0"/>
              <a:t>offered in Term </a:t>
            </a:r>
            <a:r>
              <a:rPr lang="en-US" dirty="0" smtClean="0"/>
              <a:t>2</a:t>
            </a:r>
            <a:endParaRPr lang="en-US" dirty="0"/>
          </a:p>
          <a:p>
            <a:pPr lvl="1"/>
            <a:r>
              <a:rPr lang="en-US" dirty="0"/>
              <a:t>4 YR and </a:t>
            </a:r>
            <a:r>
              <a:rPr lang="en-US" dirty="0" err="1"/>
              <a:t>Honours</a:t>
            </a:r>
            <a:r>
              <a:rPr lang="en-US" dirty="0"/>
              <a:t> students should take </a:t>
            </a:r>
            <a:r>
              <a:rPr lang="en-US" dirty="0" err="1"/>
              <a:t>Psy</a:t>
            </a:r>
            <a:r>
              <a:rPr lang="en-US" dirty="0"/>
              <a:t> 234 and </a:t>
            </a:r>
            <a:r>
              <a:rPr lang="en-US" dirty="0" err="1"/>
              <a:t>Psy</a:t>
            </a:r>
            <a:r>
              <a:rPr lang="en-US" dirty="0"/>
              <a:t> 235 simultaneously to stay on program track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877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 Course Equivalents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46521"/>
            <a:ext cx="8596668" cy="3880773"/>
          </a:xfrm>
        </p:spPr>
        <p:txBody>
          <a:bodyPr/>
          <a:lstStyle/>
          <a:p>
            <a:r>
              <a:rPr lang="en-US" dirty="0"/>
              <a:t>Students who have taken non-Psychology statistics courses may not be able to receive credit for </a:t>
            </a:r>
            <a:r>
              <a:rPr lang="en-US" dirty="0" err="1"/>
              <a:t>Psy</a:t>
            </a:r>
            <a:r>
              <a:rPr lang="en-US" dirty="0"/>
              <a:t> 233 and/or </a:t>
            </a:r>
            <a:r>
              <a:rPr lang="en-US" dirty="0" err="1"/>
              <a:t>Psy</a:t>
            </a:r>
            <a:r>
              <a:rPr lang="en-US" dirty="0"/>
              <a:t> 234. </a:t>
            </a:r>
          </a:p>
          <a:p>
            <a:endParaRPr lang="en-US" dirty="0"/>
          </a:p>
          <a:p>
            <a:r>
              <a:rPr lang="en-US" dirty="0"/>
              <a:t>Refer to the College policy for the specific regulations:</a:t>
            </a:r>
          </a:p>
          <a:p>
            <a:pPr marL="0" indent="0">
              <a:buNone/>
            </a:pPr>
            <a:r>
              <a:rPr lang="en-US" sz="1600" dirty="0">
                <a:hlinkClick r:id="rId2"/>
              </a:rPr>
              <a:t>https://programs.usask.ca/arts-and-science/policies.php#StatisticsCourseRegulations</a:t>
            </a:r>
            <a:endParaRPr lang="en-US" sz="1600" dirty="0"/>
          </a:p>
          <a:p>
            <a:endParaRPr lang="en-US" sz="1600" dirty="0"/>
          </a:p>
          <a:p>
            <a:r>
              <a:rPr lang="en-US" b="1" i="1" dirty="0"/>
              <a:t>Note that if you have taken a non-Psychology equivalent statistic course it will </a:t>
            </a:r>
            <a:r>
              <a:rPr lang="en-US" b="1" i="1" u="sng" dirty="0"/>
              <a:t>NOT</a:t>
            </a:r>
            <a:r>
              <a:rPr lang="en-US" b="1" i="1" dirty="0"/>
              <a:t> count toward your major requirements</a:t>
            </a:r>
          </a:p>
          <a:p>
            <a:pPr lvl="1"/>
            <a:r>
              <a:rPr lang="en-US" dirty="0"/>
              <a:t>Fulfils your statistics pre-</a:t>
            </a:r>
            <a:r>
              <a:rPr lang="en-US" dirty="0" err="1"/>
              <a:t>reqs</a:t>
            </a:r>
            <a:r>
              <a:rPr lang="en-US" dirty="0"/>
              <a:t>, but counts towards your elective requirements</a:t>
            </a:r>
          </a:p>
          <a:p>
            <a:pPr lvl="1"/>
            <a:r>
              <a:rPr lang="en-US" dirty="0"/>
              <a:t>You will need to take additional PSY credit units to meet major requirements </a:t>
            </a:r>
          </a:p>
        </p:txBody>
      </p:sp>
    </p:spTree>
    <p:extLst>
      <p:ext uri="{BB962C8B-B14F-4D97-AF65-F5344CB8AC3E}">
        <p14:creationId xmlns:p14="http://schemas.microsoft.com/office/powerpoint/2010/main" val="1905124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82262"/>
            <a:ext cx="8834528" cy="5118537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ENSURE THAT YOU HAVE OFFICIALLY DECLARED YOUR MAJOR PRIOR TO REGISTRATION!</a:t>
            </a:r>
          </a:p>
          <a:p>
            <a:endParaRPr lang="en-US" b="1" i="1" dirty="0" smtClean="0"/>
          </a:p>
          <a:p>
            <a:r>
              <a:rPr lang="en-US" dirty="0" smtClean="0"/>
              <a:t>Enrolment </a:t>
            </a:r>
            <a:r>
              <a:rPr lang="en-US" dirty="0"/>
              <a:t>is limited in upper-year Psychology courses, so be sure to register as soon as you are </a:t>
            </a:r>
            <a:r>
              <a:rPr lang="en-US" dirty="0" smtClean="0"/>
              <a:t>able. </a:t>
            </a:r>
            <a:r>
              <a:rPr lang="en-US" b="1" i="1" dirty="0" smtClean="0"/>
              <a:t>If you do not register within your protected registration window (below), there is no guarantee you will be able to enroll in classes you need to stay on program track. </a:t>
            </a:r>
          </a:p>
          <a:p>
            <a:endParaRPr lang="en-US" dirty="0"/>
          </a:p>
          <a:p>
            <a:r>
              <a:rPr lang="en-US" dirty="0" smtClean="0"/>
              <a:t>Registering in PSY 400 level courses for Fall 2023</a:t>
            </a:r>
          </a:p>
          <a:p>
            <a:pPr lvl="1"/>
            <a:r>
              <a:rPr lang="en-US" dirty="0" smtClean="0"/>
              <a:t>First Week of Registration: Registration in 400 level seminar courses will be restricted to students in the </a:t>
            </a:r>
            <a:r>
              <a:rPr lang="en-US" dirty="0" err="1"/>
              <a:t>H</a:t>
            </a:r>
            <a:r>
              <a:rPr lang="en-US" dirty="0" err="1" smtClean="0"/>
              <a:t>onours</a:t>
            </a:r>
            <a:r>
              <a:rPr lang="en-US" dirty="0" smtClean="0"/>
              <a:t> program (</a:t>
            </a:r>
            <a:r>
              <a:rPr lang="en-US" dirty="0" err="1" smtClean="0"/>
              <a:t>Psy</a:t>
            </a:r>
            <a:r>
              <a:rPr lang="en-US" dirty="0" smtClean="0"/>
              <a:t> &amp; HLST)</a:t>
            </a:r>
          </a:p>
          <a:p>
            <a:pPr lvl="1"/>
            <a:r>
              <a:rPr lang="en-US" dirty="0" smtClean="0"/>
              <a:t>Second Week of Registration: Registration in 400 level seminar courses will be restricted to students in the 4 YR and </a:t>
            </a:r>
            <a:r>
              <a:rPr lang="en-US" dirty="0" err="1" smtClean="0"/>
              <a:t>Honours</a:t>
            </a:r>
            <a:r>
              <a:rPr lang="en-US" dirty="0" smtClean="0"/>
              <a:t> program (</a:t>
            </a:r>
            <a:r>
              <a:rPr lang="en-US" dirty="0" err="1" smtClean="0"/>
              <a:t>Psy</a:t>
            </a:r>
            <a:r>
              <a:rPr lang="en-US" dirty="0" smtClean="0"/>
              <a:t> &amp; HLST)</a:t>
            </a:r>
          </a:p>
          <a:p>
            <a:pPr lvl="1"/>
            <a:r>
              <a:rPr lang="en-US" dirty="0" smtClean="0"/>
              <a:t>Third Week of Registration: Registration in 400 level seminar courses open to all with the appropriate pre-requisites. 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428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82263"/>
            <a:ext cx="8596668" cy="48347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b="1" i="1" dirty="0"/>
              <a:t>The Dept has a strict policy against enrolment limit over-rides. You will NOT be granted permission to register in a course that is at its enrolment limit. </a:t>
            </a:r>
          </a:p>
          <a:p>
            <a:endParaRPr lang="en-US" dirty="0"/>
          </a:p>
          <a:p>
            <a:r>
              <a:rPr lang="en-US" dirty="0"/>
              <a:t>If a class is full, keep monitoring enrolment, as spaces periodically open up prior to the start of session or even the first few days after the session starts. </a:t>
            </a:r>
          </a:p>
        </p:txBody>
      </p:sp>
    </p:spTree>
    <p:extLst>
      <p:ext uri="{BB962C8B-B14F-4D97-AF65-F5344CB8AC3E}">
        <p14:creationId xmlns:p14="http://schemas.microsoft.com/office/powerpoint/2010/main" val="1556865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Honours</a:t>
            </a:r>
            <a:r>
              <a:rPr lang="en-US" dirty="0"/>
              <a:t> Degrees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6291"/>
            <a:ext cx="8596668" cy="4813069"/>
          </a:xfrm>
        </p:spPr>
        <p:txBody>
          <a:bodyPr>
            <a:normAutofit fontScale="92500" lnSpcReduction="10000"/>
          </a:bodyPr>
          <a:lstStyle/>
          <a:p>
            <a:r>
              <a:rPr lang="en-US" sz="1700" dirty="0"/>
              <a:t>The Psychology BA and BSc </a:t>
            </a:r>
            <a:r>
              <a:rPr lang="en-US" sz="1700" dirty="0" err="1"/>
              <a:t>Honours</a:t>
            </a:r>
            <a:r>
              <a:rPr lang="en-US" sz="1700" dirty="0"/>
              <a:t> degree programs were designed for students who are interested in pursuing graduate or professional training in psychology. </a:t>
            </a:r>
          </a:p>
          <a:p>
            <a:pPr marL="0" indent="0">
              <a:buNone/>
            </a:pPr>
            <a:endParaRPr lang="en-US" sz="1700" dirty="0"/>
          </a:p>
          <a:p>
            <a:r>
              <a:rPr lang="en-US" sz="1700" dirty="0"/>
              <a:t>Eligibility for </a:t>
            </a:r>
            <a:r>
              <a:rPr lang="en-US" sz="1700" dirty="0" err="1"/>
              <a:t>Honours</a:t>
            </a:r>
            <a:r>
              <a:rPr lang="en-US" sz="1700" dirty="0"/>
              <a:t> Program</a:t>
            </a:r>
          </a:p>
          <a:p>
            <a:pPr lvl="1"/>
            <a:r>
              <a:rPr lang="en-US" sz="1700" dirty="0"/>
              <a:t>Completed at least 60 credit units (normally students apply at the end of their third year of study)</a:t>
            </a:r>
          </a:p>
          <a:p>
            <a:pPr lvl="1"/>
            <a:r>
              <a:rPr lang="en-US" sz="1700" dirty="0"/>
              <a:t>70% average in non-</a:t>
            </a:r>
            <a:r>
              <a:rPr lang="en-US" sz="1700" dirty="0" err="1"/>
              <a:t>Psy</a:t>
            </a:r>
            <a:r>
              <a:rPr lang="en-US" sz="1700" dirty="0"/>
              <a:t> courses; 80% average in </a:t>
            </a:r>
            <a:r>
              <a:rPr lang="en-US" sz="1700" dirty="0" err="1"/>
              <a:t>Psy</a:t>
            </a:r>
            <a:r>
              <a:rPr lang="en-US" sz="1700" dirty="0"/>
              <a:t> courses</a:t>
            </a:r>
          </a:p>
          <a:p>
            <a:pPr lvl="1"/>
            <a:r>
              <a:rPr lang="en-US" sz="1700" dirty="0"/>
              <a:t>Completed </a:t>
            </a:r>
            <a:r>
              <a:rPr lang="en-US" sz="1700" dirty="0" smtClean="0"/>
              <a:t>one </a:t>
            </a:r>
            <a:r>
              <a:rPr lang="en-US" sz="1700" dirty="0" err="1"/>
              <a:t>Psy</a:t>
            </a:r>
            <a:r>
              <a:rPr lang="en-US" sz="1700" dirty="0"/>
              <a:t> 300 level A course </a:t>
            </a:r>
            <a:r>
              <a:rPr lang="en-US" sz="1700" dirty="0" smtClean="0"/>
              <a:t>and completed (or be currently enrolled in) </a:t>
            </a:r>
            <a:r>
              <a:rPr lang="en-US" sz="1700" dirty="0"/>
              <a:t>one </a:t>
            </a:r>
            <a:r>
              <a:rPr lang="en-US" sz="1700" dirty="0" err="1"/>
              <a:t>Psy</a:t>
            </a:r>
            <a:r>
              <a:rPr lang="en-US" sz="1700" dirty="0"/>
              <a:t> 300 level B </a:t>
            </a:r>
            <a:r>
              <a:rPr lang="en-US" sz="1700" dirty="0" smtClean="0"/>
              <a:t>course </a:t>
            </a:r>
          </a:p>
          <a:p>
            <a:pPr lvl="1"/>
            <a:r>
              <a:rPr lang="en-US" sz="1700" dirty="0" smtClean="0"/>
              <a:t>Secured an </a:t>
            </a:r>
            <a:r>
              <a:rPr lang="en-US" sz="1700" dirty="0" err="1" smtClean="0"/>
              <a:t>honours</a:t>
            </a:r>
            <a:r>
              <a:rPr lang="en-US" sz="1700" dirty="0" smtClean="0"/>
              <a:t> supervisor</a:t>
            </a:r>
            <a:endParaRPr lang="en-US" sz="1700" dirty="0"/>
          </a:p>
          <a:p>
            <a:endParaRPr lang="en-US" dirty="0"/>
          </a:p>
          <a:p>
            <a:r>
              <a:rPr lang="en-US" sz="1700" dirty="0"/>
              <a:t>The deadline to apply is May 31st. Need to complete: (1) College </a:t>
            </a:r>
            <a:r>
              <a:rPr lang="en-US" sz="1700" dirty="0" err="1"/>
              <a:t>Honours</a:t>
            </a:r>
            <a:r>
              <a:rPr lang="en-US" sz="1700" dirty="0"/>
              <a:t> </a:t>
            </a:r>
            <a:r>
              <a:rPr lang="en-US" sz="1700" dirty="0" smtClean="0"/>
              <a:t>Application available from the Undergraduate Student Office, College of Arts and Science; </a:t>
            </a:r>
            <a:r>
              <a:rPr lang="en-US" sz="1700" dirty="0"/>
              <a:t>(2) Departmental Form </a:t>
            </a:r>
            <a:r>
              <a:rPr lang="en-US" sz="1700" dirty="0" smtClean="0"/>
              <a:t>available at </a:t>
            </a:r>
            <a:r>
              <a:rPr lang="en-US" sz="1700" dirty="0" smtClean="0">
                <a:hlinkClick r:id="rId2"/>
              </a:rPr>
              <a:t>https</a:t>
            </a:r>
            <a:r>
              <a:rPr lang="en-US" sz="1700" dirty="0">
                <a:hlinkClick r:id="rId2"/>
              </a:rPr>
              <a:t>://</a:t>
            </a:r>
            <a:r>
              <a:rPr lang="en-US" sz="1700" dirty="0" smtClean="0">
                <a:hlinkClick r:id="rId2"/>
              </a:rPr>
              <a:t>artsandscience.usask.ca/psychology/undergraduates/welcome.php#PsychologyHonoursProgram</a:t>
            </a:r>
            <a:endParaRPr lang="en-US" sz="17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9009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B1D1FD89317643A7C81A96EC24BEED" ma:contentTypeVersion="12" ma:contentTypeDescription="Create a new document." ma:contentTypeScope="" ma:versionID="c40047d80e2b385aa345ad5c736e2172">
  <xsd:schema xmlns:xsd="http://www.w3.org/2001/XMLSchema" xmlns:xs="http://www.w3.org/2001/XMLSchema" xmlns:p="http://schemas.microsoft.com/office/2006/metadata/properties" xmlns:ns3="4f50ba49-0a3d-4b68-8c9c-6392e65ccdfd" xmlns:ns4="617ececa-b5e3-4507-93d4-61bdda0dd2e5" targetNamespace="http://schemas.microsoft.com/office/2006/metadata/properties" ma:root="true" ma:fieldsID="f5e0bb3ba2c9cd44d706a16f9f957d31" ns3:_="" ns4:_="">
    <xsd:import namespace="4f50ba49-0a3d-4b68-8c9c-6392e65ccdfd"/>
    <xsd:import namespace="617ececa-b5e3-4507-93d4-61bdda0dd2e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50ba49-0a3d-4b68-8c9c-6392e65ccd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7ececa-b5e3-4507-93d4-61bdda0dd2e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04F35E-A2F7-46CA-BE61-51C3D6C493E9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617ececa-b5e3-4507-93d4-61bdda0dd2e5"/>
    <ds:schemaRef ds:uri="4f50ba49-0a3d-4b68-8c9c-6392e65ccdfd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63FE205-0137-4E63-BD97-E13987BE6C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50ba49-0a3d-4b68-8c9c-6392e65ccdfd"/>
    <ds:schemaRef ds:uri="617ececa-b5e3-4507-93d4-61bdda0dd2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2E51E75-C77E-4166-9C5E-58942EDC77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207</TotalTime>
  <Words>896</Words>
  <Application>Microsoft Office PowerPoint</Application>
  <PresentationFormat>Widescreen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Psychology Course Planning</vt:lpstr>
      <vt:lpstr>Psychology Degree Types </vt:lpstr>
      <vt:lpstr>Course Planning</vt:lpstr>
      <vt:lpstr>Pre-Requisites for Upper Year Courses </vt:lpstr>
      <vt:lpstr>Pre-Requisites for Upper Year Courses </vt:lpstr>
      <vt:lpstr>Statistic Course Equivalents</vt:lpstr>
      <vt:lpstr>Registering</vt:lpstr>
      <vt:lpstr>Registering</vt:lpstr>
      <vt:lpstr>Honours Degrees</vt:lpstr>
      <vt:lpstr>Program Q &amp; A Sessions</vt:lpstr>
    </vt:vector>
  </TitlesOfParts>
  <Company>University of Saskatchewan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Course Planning</dc:title>
  <dc:creator>Lawson, Karen</dc:creator>
  <cp:lastModifiedBy>Lawson, Karen</cp:lastModifiedBy>
  <cp:revision>28</cp:revision>
  <dcterms:created xsi:type="dcterms:W3CDTF">2022-10-17T15:59:27Z</dcterms:created>
  <dcterms:modified xsi:type="dcterms:W3CDTF">2023-03-14T21:26:24Z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0x0101004BB1D1FD89317643A7C81A96EC24BEED</vt:lpwstr>
  </property>
</Properties>
</file>